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24"/>
  </p:notesMasterIdLst>
  <p:sldIdLst>
    <p:sldId id="256" r:id="rId3"/>
    <p:sldId id="268" r:id="rId4"/>
    <p:sldId id="288" r:id="rId5"/>
    <p:sldId id="289" r:id="rId6"/>
    <p:sldId id="290" r:id="rId7"/>
    <p:sldId id="279" r:id="rId8"/>
    <p:sldId id="272" r:id="rId9"/>
    <p:sldId id="278" r:id="rId10"/>
    <p:sldId id="285" r:id="rId11"/>
    <p:sldId id="264" r:id="rId12"/>
    <p:sldId id="265" r:id="rId13"/>
    <p:sldId id="281" r:id="rId14"/>
    <p:sldId id="282" r:id="rId15"/>
    <p:sldId id="286" r:id="rId16"/>
    <p:sldId id="267" r:id="rId17"/>
    <p:sldId id="283" r:id="rId18"/>
    <p:sldId id="269" r:id="rId19"/>
    <p:sldId id="270" r:id="rId20"/>
    <p:sldId id="287" r:id="rId21"/>
    <p:sldId id="271" r:id="rId22"/>
    <p:sldId id="263" r:id="rId23"/>
  </p:sldIdLst>
  <p:sldSz cx="12192000" cy="6858000"/>
  <p:notesSz cx="12192000" cy="6858000"/>
  <p:defaultTextStyle>
    <a:defPPr>
      <a:defRPr lang="en-GB"/>
    </a:defPPr>
    <a:lvl1pPr marL="0" lvl="0" indent="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1pPr>
    <a:lvl2pPr marL="742950" lvl="1" indent="-28575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2pPr>
    <a:lvl3pPr marL="1143000" lvl="2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3pPr>
    <a:lvl4pPr marL="1600200" lvl="3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4pPr>
    <a:lvl5pPr marL="2057400" lvl="4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5pPr>
    <a:lvl6pPr marL="2286000" lvl="5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6pPr>
    <a:lvl7pPr marL="2743200" lvl="6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7pPr>
    <a:lvl8pPr marL="3200400" lvl="7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8pPr>
    <a:lvl9pPr marL="3657600" lvl="8" indent="-228600" algn="l" defTabSz="914400">
      <a:lnSpc>
        <a:spcPct val="100000"/>
      </a:lnSpc>
      <a:spcBef>
        <a:spcPts val="0"/>
      </a:spcBef>
      <a:spcAft>
        <a:spcPts val="0"/>
      </a:spcAft>
      <a:buNone/>
      <a:defRPr sz="1600" b="0" i="0" u="none">
        <a:solidFill>
          <a:schemeClr val="tx1"/>
        </a:solidFill>
        <a:latin typeface="Arial" panose="020B0604020202020204"/>
        <a:ea typeface="Microsoft YaHei" panose="020B0503020204020204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4247"/>
    <a:srgbClr val="F1575E"/>
    <a:srgbClr val="243D99"/>
    <a:srgbClr val="9BDCF3"/>
    <a:srgbClr val="F9BDBD"/>
    <a:srgbClr val="EE2128"/>
    <a:srgbClr val="455AA8"/>
    <a:srgbClr val="3494CE"/>
    <a:srgbClr val="F479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65" autoAdjust="0"/>
  </p:normalViewPr>
  <p:slideViewPr>
    <p:cSldViewPr showGuides="1">
      <p:cViewPr varScale="1">
        <p:scale>
          <a:sx n="106" d="100"/>
          <a:sy n="106" d="100"/>
        </p:scale>
        <p:origin x="756" y="78"/>
      </p:cViewPr>
      <p:guideLst>
        <p:guide orient="horz" pos="211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3B4F6D-707C-4006-A44A-D7A2ADEC61DD}" type="datetimeFigureOut">
              <a:rPr lang="ru-RU" smtClean="0"/>
              <a:t>08.04.2025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CBBA68-A568-4FD7-8B19-FEEA5D3DC6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725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CBBA68-A568-4FD7-8B19-FEEA5D3DC647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7964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839200" y="1122363"/>
            <a:ext cx="2741613" cy="44577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609600" y="1122363"/>
            <a:ext cx="8077200" cy="44577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льзовательский маке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79600"/>
            <a:ext cx="5180013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879600"/>
            <a:ext cx="5181600" cy="434975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7313" cy="5864225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64225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609600" y="1604963"/>
            <a:ext cx="5408613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0613" y="1604963"/>
            <a:ext cx="5410200" cy="3975100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  <a:p>
            <a:pPr lvl="1">
              <a:defRPr/>
            </a:pPr>
            <a:r>
              <a:rPr lang="ru-RU"/>
              <a:t>Второй уровень</a:t>
            </a:r>
          </a:p>
          <a:p>
            <a:pPr lvl="2">
              <a:defRPr/>
            </a:pPr>
            <a:r>
              <a:rPr lang="ru-RU"/>
              <a:t>Третий уровень</a:t>
            </a:r>
          </a:p>
          <a:p>
            <a:pPr lvl="3">
              <a:defRPr/>
            </a:pPr>
            <a:r>
              <a:rPr lang="ru-RU"/>
              <a:t>Четвертый уровень</a:t>
            </a:r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 vert="horz" wrap="square" lIns="0" tIns="88900" rIns="0" bIns="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endParaRPr lang="ru-RU" sz="3200" b="0" i="0" u="none" strike="noStrike" cap="none" spc="0">
              <a:ln>
                <a:noFill/>
              </a:ln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 bwMode="auto"/>
        <p:txBody>
          <a:bodyPr/>
          <a:lstStyle/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 bwMode="auto"/>
        <p:txBody>
          <a:bodyPr/>
          <a:lstStyle/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 bwMode="auto">
          <a:xfrm>
            <a:off x="0" y="-2855912"/>
            <a:ext cx="12192000" cy="6657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2"/>
          <p:cNvSpPr>
            <a:spLocks noGrp="1"/>
          </p:cNvSpPr>
          <p:nvPr>
            <p:ph type="title"/>
          </p:nvPr>
        </p:nvSpPr>
        <p:spPr bwMode="auto">
          <a:xfrm>
            <a:off x="1524000" y="1122363"/>
            <a:ext cx="9142413" cy="2386012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8382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 sz="1200">
                <a:solidFill>
                  <a:srgbClr val="8B8B8B"/>
                </a:solidFill>
                <a:latin typeface="+mn-lt"/>
                <a:cs typeface="Segoe UI" panose="020B0502040204020203"/>
              </a:defRPr>
            </a:lvl1pPr>
          </a:lstStyle>
          <a:p>
            <a:pPr marL="0" marR="0" lvl="0" indent="0" algn="l" defTabSz="914400">
              <a:lnSpc>
                <a:spcPct val="100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1200" b="0" i="0" u="none" strike="noStrike" cap="none" spc="0">
              <a:ln>
                <a:noFill/>
              </a:ln>
              <a:solidFill>
                <a:srgbClr val="8B8B8B"/>
              </a:solidFill>
              <a:latin typeface="+mn-lt"/>
              <a:ea typeface="Microsoft YaHei" panose="020B0503020204020204" charset="-122"/>
              <a:cs typeface="Segoe UI" panose="020B0502040204020203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sldNum"/>
          </p:nvPr>
        </p:nvSpPr>
        <p:spPr bwMode="auto">
          <a:xfrm>
            <a:off x="8610600" y="6356350"/>
            <a:ext cx="2741613" cy="3635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/>
          <a:lstStyle>
            <a:lvl1pPr algn="r">
              <a:buFont typeface="Times New Roman" panose="02020603050405020304"/>
              <a:defRPr sz="1800">
                <a:solidFill>
                  <a:srgbClr val="8B8B8B"/>
                </a:solidFill>
                <a:latin typeface="Calibri" panose="020F0502020204030204"/>
              </a:defRPr>
            </a:lvl1pPr>
          </a:lstStyle>
          <a:p>
            <a:pPr lvl="0" defTabSz="914400"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None/>
              <a:tabLst>
                <a:tab pos="914400" algn="l"/>
                <a:tab pos="1828800" algn="l"/>
                <a:tab pos="2743200" algn="l"/>
              </a:tabLst>
              <a:defRPr/>
            </a:pPr>
            <a:fld id="{9A0DB2DC-4C9A-4742-B13C-FB6460FD3503}" type="slidenum">
              <a:rPr lang="ru-RU">
                <a:cs typeface="Segoe UI" panose="020B0502040204020203"/>
              </a:rPr>
              <a:t>‹#›</a:t>
            </a:fld>
            <a:endParaRPr lang="ru-RU">
              <a:latin typeface="Arial" panose="020B0604020202020204"/>
              <a:cs typeface="Segoe UI" panose="020B0502040204020203"/>
            </a:endParaRPr>
          </a:p>
        </p:txBody>
      </p:sp>
      <p:sp>
        <p:nvSpPr>
          <p:cNvPr id="1030" name="Rectangle 5"/>
          <p:cNvSpPr>
            <a:spLocks noGrp="1"/>
          </p:cNvSpPr>
          <p:nvPr>
            <p:ph type="body" idx="1"/>
          </p:nvPr>
        </p:nvSpPr>
        <p:spPr bwMode="auto">
          <a:xfrm>
            <a:off x="609600" y="1604963"/>
            <a:ext cx="10971213" cy="3975100"/>
          </a:xfrm>
          <a:prstGeom prst="rect">
            <a:avLst/>
          </a:prstGeom>
          <a:noFill/>
          <a:ln w="9525">
            <a:noFill/>
          </a:ln>
        </p:spPr>
        <p:txBody>
          <a:bodyPr lIns="0" tIns="88900" rIns="0" bIns="0"/>
          <a:lstStyle/>
          <a:p>
            <a:pPr lvl="0">
              <a:defRPr/>
            </a:pPr>
            <a:r>
              <a:rPr lang="en-GB"/>
              <a:t>Для правки структуры щёлкните мышью</a:t>
            </a:r>
          </a:p>
          <a:p>
            <a:pPr lvl="1">
              <a:defRPr/>
            </a:pPr>
            <a:r>
              <a:rPr lang="en-GB"/>
              <a:t>Второй уровень структуры</a:t>
            </a:r>
          </a:p>
          <a:p>
            <a:pPr lvl="2">
              <a:defRPr/>
            </a:pPr>
            <a:r>
              <a:rPr lang="en-GB"/>
              <a:t>Третий уровень структуры</a:t>
            </a:r>
          </a:p>
          <a:p>
            <a:pPr lvl="3">
              <a:defRPr/>
            </a:pPr>
            <a:r>
              <a:rPr lang="en-GB"/>
              <a:t>Четвёртый уровень структуры</a:t>
            </a:r>
          </a:p>
          <a:p>
            <a:pPr lvl="4">
              <a:defRPr/>
            </a:pPr>
            <a:r>
              <a:rPr lang="en-GB"/>
              <a:t>Пятый уровень структуры</a:t>
            </a:r>
          </a:p>
          <a:p>
            <a:pPr lvl="4">
              <a:defRPr/>
            </a:pPr>
            <a:r>
              <a:rPr lang="en-GB"/>
              <a:t>Шестой уровень структуры</a:t>
            </a:r>
          </a:p>
          <a:p>
            <a:pPr lvl="4">
              <a:defRPr/>
            </a:pPr>
            <a:r>
              <a:rPr lang="en-GB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13"/>
          <a:srcRect b="63693"/>
          <a:stretch>
            <a:fillRect/>
          </a:stretch>
        </p:blipFill>
        <p:spPr bwMode="auto">
          <a:xfrm>
            <a:off x="3348038" y="5659438"/>
            <a:ext cx="8834437" cy="1216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51" name="Picture 2"/>
          <p:cNvPicPr>
            <a:picLocks noChangeAspect="1"/>
          </p:cNvPicPr>
          <p:nvPr/>
        </p:nvPicPr>
        <p:blipFill>
          <a:blip r:embed="rId13"/>
          <a:srcRect l="1151" t="93713" r="1314"/>
          <a:stretch>
            <a:fillRect/>
          </a:stretch>
        </p:blipFill>
        <p:spPr bwMode="auto">
          <a:xfrm>
            <a:off x="0" y="0"/>
            <a:ext cx="12192000" cy="184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2" name="AutoShape 3"/>
          <p:cNvSpPr/>
          <p:nvPr/>
        </p:nvSpPr>
        <p:spPr bwMode="auto">
          <a:xfrm>
            <a:off x="0" y="5862638"/>
            <a:ext cx="1108075" cy="1012825"/>
          </a:xfrm>
          <a:custGeom>
            <a:avLst/>
            <a:gdLst>
              <a:gd name="txL" fmla="*/ 0 w 1108075"/>
              <a:gd name="txT" fmla="*/ 0 h 1012825"/>
              <a:gd name="txR" fmla="*/ 1108075 w 1108075"/>
              <a:gd name="txB" fmla="*/ 1012825 h 1012825"/>
            </a:gdLst>
            <a:ahLst/>
            <a:cxnLst>
              <a:cxn ang="0">
                <a:pos x="1108075" y="506413"/>
              </a:cxn>
              <a:cxn ang="5898240">
                <a:pos x="554038" y="1012825"/>
              </a:cxn>
              <a:cxn ang="11796480">
                <a:pos x="0" y="506413"/>
              </a:cxn>
              <a:cxn ang="17694720">
                <a:pos x="554038" y="0"/>
              </a:cxn>
            </a:cxnLst>
            <a:rect l="txL" t="txT" r="txR" b="txB"/>
            <a:pathLst>
              <a:path w="1108075" h="1012825" extrusionOk="0">
                <a:moveTo>
                  <a:pt x="0" y="2816"/>
                </a:moveTo>
                <a:lnTo>
                  <a:pt x="3078" y="0"/>
                </a:lnTo>
                <a:lnTo>
                  <a:pt x="3078" y="2816"/>
                </a:lnTo>
                <a:lnTo>
                  <a:pt x="0" y="2816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3" name="Rectangle 4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4013" cy="1323974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>
              <a:defRPr/>
            </a:pPr>
            <a:r>
              <a:rPr lang="en-GB"/>
              <a:t>Click to edit Master title style</a:t>
            </a:r>
          </a:p>
        </p:txBody>
      </p:sp>
      <p:sp>
        <p:nvSpPr>
          <p:cNvPr id="2054" name="Rectangle 5"/>
          <p:cNvSpPr>
            <a:spLocks noGrp="1"/>
          </p:cNvSpPr>
          <p:nvPr>
            <p:ph type="body" idx="1"/>
          </p:nvPr>
        </p:nvSpPr>
        <p:spPr bwMode="auto">
          <a:xfrm>
            <a:off x="838200" y="1879600"/>
            <a:ext cx="10514013" cy="43497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>
              <a:defRPr/>
            </a:pPr>
            <a:r>
              <a:rPr lang="en-GB"/>
              <a:t>Click to edit Master text styles</a:t>
            </a:r>
          </a:p>
          <a:p>
            <a:pPr lvl="1">
              <a:defRPr/>
            </a:pPr>
            <a:r>
              <a:rPr lang="en-GB"/>
              <a:t>Second level</a:t>
            </a:r>
          </a:p>
          <a:p>
            <a:pPr lvl="2">
              <a:defRPr/>
            </a:pPr>
            <a:r>
              <a:rPr lang="en-GB"/>
              <a:t>Third level</a:t>
            </a:r>
          </a:p>
          <a:p>
            <a:pPr lvl="3">
              <a:defRPr/>
            </a:pPr>
            <a:r>
              <a:rPr lang="en-GB"/>
              <a:t>Fourth level</a:t>
            </a:r>
          </a:p>
          <a:p>
            <a:pPr lvl="4">
              <a:defRPr/>
            </a:pPr>
            <a:r>
              <a:rPr lang="en-GB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lvl1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2pPr>
      <a:lvl3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3pPr>
      <a:lvl4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4pPr>
      <a:lvl5pPr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5pPr>
      <a:lvl6pPr marL="25146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6pPr>
      <a:lvl7pPr marL="29718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7pPr>
      <a:lvl8pPr marL="34290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8pPr>
      <a:lvl9pPr marL="3886200" indent="-228600" algn="l">
        <a:lnSpc>
          <a:spcPct val="83000"/>
        </a:lnSpc>
        <a:spcBef>
          <a:spcPts val="1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Calibri" panose="020F0502020204030204"/>
          <a:ea typeface="Microsoft YaHei" panose="020B0503020204020204" charset="-122"/>
        </a:defRPr>
      </a:lvl9pPr>
    </p:titleStyle>
    <p:bodyStyle>
      <a:lvl1pPr marL="342900" indent="-342900" algn="l">
        <a:lnSpc>
          <a:spcPct val="75000"/>
        </a:lnSpc>
        <a:spcBef>
          <a:spcPts val="142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>
        <a:lnSpc>
          <a:spcPct val="75000"/>
        </a:lnSpc>
        <a:spcBef>
          <a:spcPts val="114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>
        <a:lnSpc>
          <a:spcPct val="75000"/>
        </a:lnSpc>
        <a:spcBef>
          <a:spcPts val="86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>
        <a:lnSpc>
          <a:spcPct val="75000"/>
        </a:lnSpc>
        <a:spcBef>
          <a:spcPts val="575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>
        <a:lnSpc>
          <a:spcPct val="75000"/>
        </a:lnSpc>
        <a:spcBef>
          <a:spcPts val="290"/>
        </a:spcBef>
        <a:spcAft>
          <a:spcPts val="15"/>
        </a:spcAft>
        <a:buClr>
          <a:srgbClr val="000000"/>
        </a:buClr>
        <a:buSzPct val="100000"/>
        <a:buFont typeface="Times New Roman" panose="02020603050405020304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 panose="020B0604020202020204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/>
          <p:nvPr/>
        </p:nvSpPr>
        <p:spPr bwMode="auto">
          <a:xfrm rot="1560000">
            <a:off x="7785100" y="45640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4099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6250" y="889000"/>
            <a:ext cx="963613" cy="10842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79387" y="2780928"/>
            <a:ext cx="11833225" cy="4418330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65320" rIns="90000" bIns="45000"/>
          <a:lstStyle/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6000" b="1" dirty="0">
                <a:solidFill>
                  <a:srgbClr val="FF0000"/>
                </a:solidFill>
                <a:latin typeface="Calibri" panose="020F0502020204030204"/>
                <a:cs typeface="DejaVu Sans"/>
              </a:rPr>
              <a:t>ГРАНТ </a:t>
            </a:r>
          </a:p>
          <a:p>
            <a:pPr algn="ctr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800" b="1" dirty="0">
                <a:solidFill>
                  <a:srgbClr val="243D99"/>
                </a:solidFill>
                <a:latin typeface="Calibri" panose="020F0502020204030204"/>
                <a:cs typeface="DejaVu Sans"/>
              </a:rPr>
              <a:t>на реализацию проекта </a:t>
            </a:r>
          </a:p>
          <a:p>
            <a:pPr algn="ctr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800" b="1" dirty="0">
                <a:solidFill>
                  <a:srgbClr val="243D99"/>
                </a:solidFill>
                <a:latin typeface="Calibri" panose="020F0502020204030204"/>
                <a:cs typeface="DejaVu Sans"/>
              </a:rPr>
              <a:t>по созданию/развитию бизнеса </a:t>
            </a:r>
          </a:p>
          <a:p>
            <a:pPr algn="ctr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800" b="1" dirty="0">
                <a:solidFill>
                  <a:srgbClr val="243D99"/>
                </a:solidFill>
                <a:latin typeface="Calibri" panose="020F0502020204030204"/>
                <a:cs typeface="DejaVu Sans"/>
              </a:rPr>
              <a:t>для ИП - ветеранов СВО</a:t>
            </a:r>
            <a:endParaRPr lang="ru-RU" sz="18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800" b="1" dirty="0">
                <a:solidFill>
                  <a:srgbClr val="243D99"/>
                </a:solidFill>
                <a:latin typeface="Calibri" panose="020F0502020204030204"/>
                <a:ea typeface="DejaVu Sans"/>
              </a:rPr>
              <a:t>2025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58775" y="2077152"/>
            <a:ext cx="6248827" cy="1047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Комитет по развитию малого,                                                                        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среднего бизнеса 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003EBA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350620"/>
            <a:ext cx="12192000" cy="1767862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ПОДАЧА ЗАЯВКИ</a:t>
            </a:r>
            <a:br>
              <a:rPr lang="ru-RU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14</a:t>
            </a:r>
            <a:r>
              <a:rPr lang="ru-RU" sz="2800" b="1" dirty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апреля – </a:t>
            </a:r>
            <a:r>
              <a:rPr lang="ru-RU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16</a:t>
            </a:r>
            <a:r>
              <a:rPr lang="ru-RU" sz="2800" b="1" dirty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мая 2025, </a:t>
            </a:r>
            <a:br>
              <a:rPr lang="ru-RU" sz="2800" b="1" dirty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2800" b="1" dirty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комиссия (защита) – </a:t>
            </a:r>
            <a:r>
              <a:rPr lang="ru-RU" sz="4000" b="1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21</a:t>
            </a:r>
            <a:r>
              <a:rPr lang="ru-RU" sz="2800" b="1" dirty="0">
                <a:solidFill>
                  <a:schemeClr val="accent6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мая 2025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920788" y="2199412"/>
            <a:ext cx="8465185" cy="953135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в электронном виде через личный кабинет системы </a:t>
            </a:r>
            <a:r>
              <a:rPr lang="ru-RU" sz="2800" b="1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ssmsp.lenreg.ru</a:t>
            </a:r>
            <a:endParaRPr lang="ru-RU" altLang="en-US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1913802" y="3286268"/>
            <a:ext cx="8465185" cy="954107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документы подписываются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усиленной квалифицированной электронной подписью</a:t>
            </a:r>
            <a:endParaRPr lang="ru-RU" altLang="en-US" sz="2800" b="1" kern="100" spc="-100" dirty="0">
              <a:solidFill>
                <a:schemeClr val="bg1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1920788" y="5517232"/>
            <a:ext cx="8458200" cy="953135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заявку можно отозвать на доработку </a:t>
            </a:r>
          </a:p>
          <a:p>
            <a:pPr algn="ctr"/>
            <a:r>
              <a:rPr lang="ru-RU" sz="2800" b="1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по кнопке «Отозвать заявку»</a:t>
            </a:r>
            <a:r>
              <a:rPr lang="ru-RU" sz="2800" kern="100" spc="-100" dirty="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 </a:t>
            </a:r>
            <a:endParaRPr lang="ru-RU" sz="28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1920788" y="4402236"/>
            <a:ext cx="8458200" cy="953135"/>
          </a:xfrm>
          <a:prstGeom prst="rect">
            <a:avLst/>
          </a:prstGeom>
          <a:solidFill>
            <a:srgbClr val="F1575E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altLang="en-US" sz="2800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сканы документов должны быть</a:t>
            </a:r>
          </a:p>
          <a:p>
            <a:pPr algn="ctr"/>
            <a:r>
              <a:rPr lang="ru-RU" altLang="en-US" sz="2800" b="1" kern="100" spc="-100"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надлежащего качества (читаемые)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1.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 грант + софинансирование 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1366541" y="1883339"/>
            <a:ext cx="9531985" cy="97533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Аренда нежилого помещения по договору аренды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30% от суммы проекта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-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300 тыс. рублей 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1363286" y="2954241"/>
            <a:ext cx="9531985" cy="1410652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Ремонт нежилого помещения 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(в</a:t>
            </a:r>
            <a:r>
              <a:rPr lang="ru-RU" sz="2400" i="1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собственности или в аренде по договору 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&lt; 3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-х лет с даты подачи заявки, с регистрацией в Росреестре!)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/>
          <p:cNvSpPr/>
          <p:nvPr/>
        </p:nvSpPr>
        <p:spPr>
          <a:xfrm>
            <a:off x="1363288" y="4460461"/>
            <a:ext cx="9531985" cy="840106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Приобретение оргтехники, инвентаря, мебели</a:t>
            </a:r>
            <a:endParaRPr lang="ru-RU" altLang="en-US" sz="24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/>
          <p:cNvSpPr/>
          <p:nvPr/>
        </p:nvSpPr>
        <p:spPr>
          <a:xfrm>
            <a:off x="1363287" y="5396135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Приобретение оборудования, комплектующих для оборудования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2C77A39-1B33-9707-BAD6-BBA6B0D30C0C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27464A4F-54C2-FF3E-22D2-B9BCB2199D6C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1515140B-133A-23D5-00CE-23F4670D9FC5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75D646B3-72F8-0753-9088-496738253096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BEA4BBED-513D-05DE-8C9D-4F41800AC57E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986BFAC5-8F0F-D52D-A944-23FCB1B8E53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2. 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грант + софинансирование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3" name="Round Diagonal Corner Rectangle 2">
            <a:extLst>
              <a:ext uri="{FF2B5EF4-FFF2-40B4-BE49-F238E27FC236}">
                <a16:creationId xmlns:a16="http://schemas.microsoft.com/office/drawing/2014/main" id="{0610F759-4A4E-BE23-743C-A723E2AC50CA}"/>
              </a:ext>
            </a:extLst>
          </p:cNvPr>
          <p:cNvSpPr/>
          <p:nvPr/>
        </p:nvSpPr>
        <p:spPr>
          <a:xfrm>
            <a:off x="1379668" y="1858982"/>
            <a:ext cx="9531985" cy="928833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Выплата по передаче прав на франшизу (паушальный платеж)</a:t>
            </a:r>
            <a:endParaRPr lang="ru-RU" altLang="en-US" sz="24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D4D62138-8E95-71D8-A637-12C54B279593}"/>
              </a:ext>
            </a:extLst>
          </p:cNvPr>
          <p:cNvSpPr/>
          <p:nvPr/>
        </p:nvSpPr>
        <p:spPr>
          <a:xfrm>
            <a:off x="1379668" y="2903603"/>
            <a:ext cx="9531985" cy="100427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Технологическое присоединение к объектам инженерной инфраструктуры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(электросети, газ, вода, водоотведение, тепло)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6284B472-E681-B756-B744-69A07B9C8E64}"/>
              </a:ext>
            </a:extLst>
          </p:cNvPr>
          <p:cNvSpPr/>
          <p:nvPr/>
        </p:nvSpPr>
        <p:spPr>
          <a:xfrm>
            <a:off x="1334609" y="5184073"/>
            <a:ext cx="9531985" cy="120879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Создание, модернизация сайта и/или аккаунтов в соцсетях - не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&gt; 3!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 и/или разработка и внедрение чат-ботов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20% от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суммы проекта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-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200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тыс.руб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 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2" name="Round Diagonal Corner Rectangle 9">
            <a:extLst>
              <a:ext uri="{FF2B5EF4-FFF2-40B4-BE49-F238E27FC236}">
                <a16:creationId xmlns:a16="http://schemas.microsoft.com/office/drawing/2014/main" id="{0631C7B2-2627-D12C-6756-7537B33B9D9C}"/>
              </a:ext>
            </a:extLst>
          </p:cNvPr>
          <p:cNvSpPr/>
          <p:nvPr/>
        </p:nvSpPr>
        <p:spPr bwMode="auto">
          <a:xfrm>
            <a:off x="1379668" y="4023665"/>
            <a:ext cx="9531985" cy="104462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Оформление результатов интеллектуальной деятельности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30% от суммы проекта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-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300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тыс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руб. 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0666133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91CEF39-41FE-9E8E-AF6F-7025A26440C4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0C421D27-8F97-B73A-A903-027640194449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E471CCFD-F54A-E383-3DF6-48538E6E1D92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E64D9388-FD8B-BF93-F16F-7EA12C91E280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37A87CF9-F66F-5C2C-FFFE-AF5DF9AA263E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6CB8ADC5-0438-12D2-B627-87F41573F69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3. 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грант + софинансирование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10" name="Round Diagonal Corner Rectangle 9">
            <a:extLst>
              <a:ext uri="{FF2B5EF4-FFF2-40B4-BE49-F238E27FC236}">
                <a16:creationId xmlns:a16="http://schemas.microsoft.com/office/drawing/2014/main" id="{89A198C7-A230-5C9E-B822-A624A5D434DC}"/>
              </a:ext>
            </a:extLst>
          </p:cNvPr>
          <p:cNvSpPr/>
          <p:nvPr/>
        </p:nvSpPr>
        <p:spPr>
          <a:xfrm>
            <a:off x="1330005" y="5865558"/>
            <a:ext cx="9531985" cy="840105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Реклама и продвижение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10% от суммы проекта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-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100 </a:t>
            </a:r>
            <a:r>
              <a:rPr lang="ru-RU" sz="2400" i="1" dirty="0" err="1">
                <a:solidFill>
                  <a:schemeClr val="accent2">
                    <a:lumMod val="75000"/>
                  </a:schemeClr>
                </a:solidFill>
                <a:latin typeface="+mn-lt"/>
              </a:rPr>
              <a:t>тыс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.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руб. </a:t>
            </a:r>
            <a:endParaRPr lang="ru-RU" altLang="en-US" sz="2400" i="1" dirty="0">
              <a:solidFill>
                <a:schemeClr val="accent2">
                  <a:lumMod val="75000"/>
                </a:schemeClr>
              </a:solidFill>
              <a:latin typeface="+mn-lt"/>
              <a:sym typeface="+mn-ea"/>
            </a:endParaRP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C828ED08-1C48-956C-029E-DE776BF0D2B5}"/>
              </a:ext>
            </a:extLst>
          </p:cNvPr>
          <p:cNvSpPr/>
          <p:nvPr/>
        </p:nvSpPr>
        <p:spPr>
          <a:xfrm>
            <a:off x="1330007" y="3274100"/>
            <a:ext cx="9531985" cy="120879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Приобретение сырья и расходных материалов,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необходимых для производства продукции и оказания услуг</a:t>
            </a:r>
            <a:endParaRPr lang="en-US" sz="2400" dirty="0">
              <a:solidFill>
                <a:schemeClr val="bg1"/>
              </a:solidFill>
              <a:effectLst/>
              <a:latin typeface="+mn-lt"/>
              <a:ea typeface="Calibri" panose="020F0502020204030204" charset="0"/>
            </a:endParaRP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30% от суммы проекта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-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не </a:t>
            </a:r>
            <a:r>
              <a:rPr lang="en-US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&gt;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300 тыс. рублей </a:t>
            </a:r>
            <a:endParaRPr lang="ru-RU" altLang="en-US" sz="2400" dirty="0">
              <a:solidFill>
                <a:srgbClr val="EE2128"/>
              </a:solidFill>
              <a:latin typeface="+mn-lt"/>
              <a:sym typeface="+mn-ea"/>
            </a:endParaRPr>
          </a:p>
        </p:txBody>
      </p:sp>
      <p:sp>
        <p:nvSpPr>
          <p:cNvPr id="12" name="Round Diagonal Corner Rectangle 11">
            <a:extLst>
              <a:ext uri="{FF2B5EF4-FFF2-40B4-BE49-F238E27FC236}">
                <a16:creationId xmlns:a16="http://schemas.microsoft.com/office/drawing/2014/main" id="{80BF8817-0C33-FE8B-94A9-5D2872EECD2D}"/>
              </a:ext>
            </a:extLst>
          </p:cNvPr>
          <p:cNvSpPr/>
          <p:nvPr/>
        </p:nvSpPr>
        <p:spPr>
          <a:xfrm>
            <a:off x="1330006" y="4551173"/>
            <a:ext cx="9531985" cy="120879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Уплата первого взноса (аванса) при заключении договора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лизинга и/или лизинговых платежей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за исключением договоров на транспортные средства  </a:t>
            </a:r>
          </a:p>
        </p:txBody>
      </p:sp>
      <p:sp>
        <p:nvSpPr>
          <p:cNvPr id="2" name="Round Diagonal Corner Rectangle 11">
            <a:extLst>
              <a:ext uri="{FF2B5EF4-FFF2-40B4-BE49-F238E27FC236}">
                <a16:creationId xmlns:a16="http://schemas.microsoft.com/office/drawing/2014/main" id="{E37E7A87-FA36-47EF-9658-9418D3CDED97}"/>
              </a:ext>
            </a:extLst>
          </p:cNvPr>
          <p:cNvSpPr/>
          <p:nvPr/>
        </p:nvSpPr>
        <p:spPr bwMode="auto">
          <a:xfrm>
            <a:off x="1379669" y="1770716"/>
            <a:ext cx="9531985" cy="144226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latin typeface="+mn-lt"/>
              </a:rPr>
              <a:t>Приобретение ПО и неисключительных прав на ПО </a:t>
            </a:r>
          </a:p>
          <a:p>
            <a:pPr algn="ctr"/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(расходы на получение прав, настройку, модификацию, сопровождение ПО) </a:t>
            </a:r>
            <a:endParaRPr lang="ru-RU" sz="1800" b="0" i="1" u="none" strike="noStrike" baseline="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7593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F346923-0486-26E5-5669-EE628274DCF1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8BDD57D8-22FC-7E1E-0B81-937F1410A365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DB84DC0B-2D38-704D-D68A-0EC0EB396959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69F5902A-4590-676B-D3DE-8BC3BEF4C65B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BE80FE5C-F571-565F-A9B6-9C60C3A17F21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AA94EFCD-A1CD-F534-C98C-CAC57514D3A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876508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4. </a:t>
            </a:r>
            <a:r>
              <a:rPr lang="ru-RU" altLang="en-US" sz="4000" b="1" cap="all" dirty="0">
                <a:solidFill>
                  <a:srgbClr val="F04247"/>
                </a:solidFill>
                <a:sym typeface="+mn-ea"/>
              </a:rPr>
              <a:t>направления 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затрат по проекту </a:t>
            </a:r>
            <a:b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</a:br>
            <a:r>
              <a:rPr lang="ru-RU" sz="2800" b="1" dirty="0">
                <a:solidFill>
                  <a:srgbClr val="243D99"/>
                </a:solidFill>
                <a:latin typeface="+mn-lt"/>
                <a:ea typeface="Microsoft YaHei" panose="020B0503020204020204" charset="-122"/>
                <a:cs typeface="+mn-cs"/>
              </a:rPr>
              <a:t>грант + софинансирование</a:t>
            </a:r>
            <a:endParaRPr lang="ru-RU" altLang="en-US" sz="2800" b="1" dirty="0">
              <a:solidFill>
                <a:srgbClr val="243D99"/>
              </a:solidFill>
              <a:latin typeface="+mn-lt"/>
              <a:ea typeface="Microsoft YaHei" panose="020B0503020204020204" charset="-122"/>
              <a:cs typeface="+mn-cs"/>
              <a:sym typeface="+mn-ea"/>
            </a:endParaRPr>
          </a:p>
        </p:txBody>
      </p:sp>
      <p:sp>
        <p:nvSpPr>
          <p:cNvPr id="11" name="Round Diagonal Corner Rectangle 10">
            <a:extLst>
              <a:ext uri="{FF2B5EF4-FFF2-40B4-BE49-F238E27FC236}">
                <a16:creationId xmlns:a16="http://schemas.microsoft.com/office/drawing/2014/main" id="{BCC98D94-8EC4-4B05-583E-8BA213990C9E}"/>
              </a:ext>
            </a:extLst>
          </p:cNvPr>
          <p:cNvSpPr/>
          <p:nvPr/>
        </p:nvSpPr>
        <p:spPr>
          <a:xfrm>
            <a:off x="1330006" y="3267699"/>
            <a:ext cx="9531985" cy="181108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2400" dirty="0">
                <a:solidFill>
                  <a:schemeClr val="bg1"/>
                </a:solidFill>
                <a:effectLst/>
                <a:latin typeface="+mn-lt"/>
                <a:ea typeface="Calibri" panose="020F0502020204030204" charset="0"/>
              </a:rPr>
              <a:t>Приобретение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комплектующих изделий при производстве и/или реализации медицинской техники, протезно-ортопедических изделий, ПО, технических средств для профилактики инвалидности или реабилитации (</a:t>
            </a:r>
            <a:r>
              <a:rPr lang="ru-RU" sz="2400" dirty="0" err="1">
                <a:solidFill>
                  <a:schemeClr val="bg1"/>
                </a:solidFill>
                <a:latin typeface="+mn-lt"/>
              </a:rPr>
              <a:t>абилитации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) инвалидов </a:t>
            </a:r>
            <a:endParaRPr lang="ru-RU" altLang="en-US" sz="2400" dirty="0">
              <a:solidFill>
                <a:schemeClr val="bg1"/>
              </a:solidFill>
              <a:latin typeface="+mn-lt"/>
              <a:sym typeface="+mn-ea"/>
            </a:endParaRPr>
          </a:p>
        </p:txBody>
      </p:sp>
      <p:sp>
        <p:nvSpPr>
          <p:cNvPr id="2" name="Round Diagonal Corner Rectangle 11">
            <a:extLst>
              <a:ext uri="{FF2B5EF4-FFF2-40B4-BE49-F238E27FC236}">
                <a16:creationId xmlns:a16="http://schemas.microsoft.com/office/drawing/2014/main" id="{C024CC9B-F302-BF00-43E3-8A93E7577CD7}"/>
              </a:ext>
            </a:extLst>
          </p:cNvPr>
          <p:cNvSpPr/>
          <p:nvPr/>
        </p:nvSpPr>
        <p:spPr bwMode="auto">
          <a:xfrm>
            <a:off x="1330007" y="1720277"/>
            <a:ext cx="9531985" cy="144226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sz="1800" dirty="0">
                <a:solidFill>
                  <a:schemeClr val="bg1"/>
                </a:solidFill>
                <a:latin typeface="+mn-lt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+mn-lt"/>
              </a:rPr>
              <a:t>Переоборудование транспортных средств для перевозки маломобильных групп населения, в том числе инвалидов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605082-40F8-EEAB-D5C3-E9EAB34B0232}"/>
              </a:ext>
            </a:extLst>
          </p:cNvPr>
          <p:cNvSpPr txBox="1"/>
          <p:nvPr/>
        </p:nvSpPr>
        <p:spPr>
          <a:xfrm>
            <a:off x="1271464" y="5235469"/>
            <a:ext cx="1556007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243D99"/>
                </a:solidFill>
                <a:latin typeface="+mn-lt"/>
              </a:rPr>
              <a:t>! Не допускается приобретение оборудования, комплектующих, оргтехники, мебели, </a:t>
            </a:r>
          </a:p>
          <a:p>
            <a:r>
              <a:rPr lang="ru-RU" sz="2000" b="1" dirty="0">
                <a:solidFill>
                  <a:srgbClr val="243D99"/>
                </a:solidFill>
                <a:latin typeface="+mn-lt"/>
              </a:rPr>
              <a:t>инвентаря, сырья и расходных материалов - бывших в использовании </a:t>
            </a:r>
          </a:p>
          <a:p>
            <a:r>
              <a:rPr lang="ru-RU" sz="20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Грант НЕ предоставляется на оплату налогов, а также на текущие затраты </a:t>
            </a:r>
          </a:p>
          <a:p>
            <a:r>
              <a:rPr lang="ru-RU" sz="20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предприятия, на периодические платежи по договорам </a:t>
            </a:r>
          </a:p>
          <a:p>
            <a:r>
              <a:rPr lang="ru-RU" sz="20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до подачи заявки (в том числе на аренду)! </a:t>
            </a:r>
            <a:endParaRPr lang="ru-RU" sz="2000" b="0" i="0" u="none" strike="noStrike" baseline="0" dirty="0">
              <a:solidFill>
                <a:srgbClr val="F1575E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22930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1. комплект документов</a:t>
            </a:r>
          </a:p>
        </p:txBody>
      </p:sp>
      <p:sp>
        <p:nvSpPr>
          <p:cNvPr id="15" name="Pentagon 14"/>
          <p:cNvSpPr/>
          <p:nvPr/>
        </p:nvSpPr>
        <p:spPr>
          <a:xfrm>
            <a:off x="1230747" y="1120914"/>
            <a:ext cx="9720000" cy="720000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 eaLnBrk="1" fontAlgn="ctr" latinLnBrk="0" hangingPunct="1"/>
            <a:r>
              <a:rPr lang="ru-RU" altLang="en-US" sz="2400" b="1" dirty="0">
                <a:solidFill>
                  <a:srgbClr val="EE2128"/>
                </a:solidFill>
              </a:rPr>
              <a:t>Заявление</a:t>
            </a:r>
            <a:r>
              <a:rPr lang="ru-RU" altLang="en-US" sz="2400" dirty="0"/>
              <a:t> </a:t>
            </a:r>
            <a:r>
              <a:rPr lang="ru-RU" altLang="en-US" sz="2400" dirty="0">
                <a:solidFill>
                  <a:srgbClr val="243D99"/>
                </a:solidFill>
              </a:rPr>
              <a:t>по форме согласно Приложению к Порядку </a:t>
            </a:r>
          </a:p>
          <a:p>
            <a:pPr algn="ctr" eaLnBrk="1" fontAlgn="ctr" latinLnBrk="0" hangingPunct="1"/>
            <a:r>
              <a:rPr lang="ru-RU" altLang="en-US" sz="2400" dirty="0">
                <a:solidFill>
                  <a:srgbClr val="243D99"/>
                </a:solidFill>
              </a:rPr>
              <a:t>(формируется в системе)</a:t>
            </a:r>
          </a:p>
        </p:txBody>
      </p:sp>
      <p:sp>
        <p:nvSpPr>
          <p:cNvPr id="2" name="Pentagon 14"/>
          <p:cNvSpPr/>
          <p:nvPr/>
        </p:nvSpPr>
        <p:spPr bwMode="auto">
          <a:xfrm>
            <a:off x="1221204" y="1947586"/>
            <a:ext cx="9720000" cy="830071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Документ, подтверждающий прохождение обучения </a:t>
            </a:r>
          </a:p>
          <a:p>
            <a:pPr algn="ctr"/>
            <a:r>
              <a:rPr lang="ru-RU" sz="2400" dirty="0">
                <a:solidFill>
                  <a:srgbClr val="243D99"/>
                </a:solidFill>
              </a:rPr>
              <a:t>Сертификат, диплом об экономическом образовании</a:t>
            </a:r>
            <a:endParaRPr lang="ru-RU" altLang="en-US" sz="2400" dirty="0">
              <a:solidFill>
                <a:srgbClr val="243D99"/>
              </a:solidFill>
            </a:endParaRPr>
          </a:p>
        </p:txBody>
      </p:sp>
      <p:sp>
        <p:nvSpPr>
          <p:cNvPr id="3" name="Pentagon 14">
            <a:extLst>
              <a:ext uri="{FF2B5EF4-FFF2-40B4-BE49-F238E27FC236}">
                <a16:creationId xmlns:a16="http://schemas.microsoft.com/office/drawing/2014/main" id="{AB60A675-6DBF-4A91-C84F-A1588B38441C}"/>
              </a:ext>
            </a:extLst>
          </p:cNvPr>
          <p:cNvSpPr/>
          <p:nvPr/>
        </p:nvSpPr>
        <p:spPr bwMode="auto">
          <a:xfrm>
            <a:off x="1221204" y="2884575"/>
            <a:ext cx="9720000" cy="3856793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Информация о проекте </a:t>
            </a:r>
          </a:p>
          <a:p>
            <a:pPr algn="ctr"/>
            <a:r>
              <a:rPr lang="ru-RU" altLang="en-US" sz="2400" dirty="0">
                <a:solidFill>
                  <a:srgbClr val="243D99"/>
                </a:solidFill>
              </a:rPr>
              <a:t>по форме согласно Приложению к Порядку</a:t>
            </a:r>
          </a:p>
          <a:p>
            <a:pPr marL="457200" indent="-457200">
              <a:buAutoNum type="arabicPeriod"/>
            </a:pPr>
            <a:endParaRPr lang="ru-RU" sz="2000" dirty="0">
              <a:solidFill>
                <a:srgbClr val="243D99"/>
              </a:solidFill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Общая информация о проекте (сфера деятельности, фактический адрес реализации проекта, характеристика продукта/услуги).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Ресурсы для проекта, имеющиеся на дату подачи заявки.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Перечень мероприятий по реализации проекта (календарный план реализации проекта).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План расходов (по статьям).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Данные отчетности за 2 предшествующих года.</a:t>
            </a: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rgbClr val="243D99"/>
                </a:solidFill>
              </a:rPr>
              <a:t>Планируемые финансовые результаты с учетом реализации проекта.</a:t>
            </a:r>
          </a:p>
          <a:p>
            <a:pPr algn="ctr"/>
            <a:r>
              <a:rPr lang="ru-RU" altLang="en-US" sz="2000" dirty="0">
                <a:solidFill>
                  <a:srgbClr val="243D99"/>
                </a:solidFill>
              </a:rPr>
              <a:t> </a:t>
            </a:r>
            <a:endParaRPr lang="ru-RU" sz="2000" b="1" dirty="0">
              <a:solidFill>
                <a:srgbClr val="EE2128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6184AC0-88C7-0B83-DF8F-25098C157768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63" name="Rectangle 20">
            <a:extLst>
              <a:ext uri="{FF2B5EF4-FFF2-40B4-BE49-F238E27FC236}">
                <a16:creationId xmlns:a16="http://schemas.microsoft.com/office/drawing/2014/main" id="{3A47B468-73DF-0886-B7FB-EBAD5611A87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-14796" y="-58982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04247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2. комплект документов</a:t>
            </a:r>
          </a:p>
        </p:txBody>
      </p:sp>
      <p:sp>
        <p:nvSpPr>
          <p:cNvPr id="2" name="Pentagon 14">
            <a:extLst>
              <a:ext uri="{FF2B5EF4-FFF2-40B4-BE49-F238E27FC236}">
                <a16:creationId xmlns:a16="http://schemas.microsoft.com/office/drawing/2014/main" id="{E845D9E5-5D1C-4CD7-6CCB-BB8A42694D5B}"/>
              </a:ext>
            </a:extLst>
          </p:cNvPr>
          <p:cNvSpPr/>
          <p:nvPr/>
        </p:nvSpPr>
        <p:spPr bwMode="auto">
          <a:xfrm>
            <a:off x="983432" y="5099286"/>
            <a:ext cx="9720000" cy="1758714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dirty="0">
                <a:solidFill>
                  <a:srgbClr val="243D99"/>
                </a:solidFill>
              </a:rPr>
              <a:t>Дополнительно соискатель для начисления баллов - копии правоустанавливающих документов на недвижимое имущество (при использовании недвижимого имущества), на территории которого соискатель реализует или планирует реализовать проект</a:t>
            </a:r>
          </a:p>
        </p:txBody>
      </p:sp>
      <p:sp>
        <p:nvSpPr>
          <p:cNvPr id="3" name="Pentagon 14">
            <a:extLst>
              <a:ext uri="{FF2B5EF4-FFF2-40B4-BE49-F238E27FC236}">
                <a16:creationId xmlns:a16="http://schemas.microsoft.com/office/drawing/2014/main" id="{3AA64143-BFC4-FD73-7A77-34C692D90537}"/>
              </a:ext>
            </a:extLst>
          </p:cNvPr>
          <p:cNvSpPr/>
          <p:nvPr/>
        </p:nvSpPr>
        <p:spPr bwMode="auto">
          <a:xfrm>
            <a:off x="983432" y="980728"/>
            <a:ext cx="9720000" cy="864096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ПРЕЗЕНТАЦИЯ бизнес-проекта </a:t>
            </a:r>
          </a:p>
          <a:p>
            <a:pPr algn="ctr"/>
            <a:r>
              <a:rPr lang="en-US" sz="2400" dirty="0">
                <a:solidFill>
                  <a:srgbClr val="243D99"/>
                </a:solidFill>
              </a:rPr>
              <a:t>PDF </a:t>
            </a:r>
            <a:r>
              <a:rPr lang="ru-RU" sz="2400" dirty="0">
                <a:solidFill>
                  <a:srgbClr val="243D99"/>
                </a:solidFill>
              </a:rPr>
              <a:t>или </a:t>
            </a:r>
            <a:r>
              <a:rPr lang="en-US" sz="2400" dirty="0">
                <a:solidFill>
                  <a:srgbClr val="243D99"/>
                </a:solidFill>
              </a:rPr>
              <a:t>PPTX</a:t>
            </a:r>
            <a:endParaRPr lang="ru-RU" altLang="en-US" sz="2400" dirty="0">
              <a:solidFill>
                <a:srgbClr val="243D99"/>
              </a:solidFill>
            </a:endParaRPr>
          </a:p>
        </p:txBody>
      </p:sp>
      <p:sp>
        <p:nvSpPr>
          <p:cNvPr id="4" name="Pentagon 14">
            <a:extLst>
              <a:ext uri="{FF2B5EF4-FFF2-40B4-BE49-F238E27FC236}">
                <a16:creationId xmlns:a16="http://schemas.microsoft.com/office/drawing/2014/main" id="{1B851D24-FC1D-3DFB-AB32-2E223EE9109D}"/>
              </a:ext>
            </a:extLst>
          </p:cNvPr>
          <p:cNvSpPr/>
          <p:nvPr/>
        </p:nvSpPr>
        <p:spPr bwMode="auto">
          <a:xfrm>
            <a:off x="983432" y="1971304"/>
            <a:ext cx="9720000" cy="1224136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r>
              <a:rPr lang="ru-RU" sz="2400" b="1" dirty="0">
                <a:solidFill>
                  <a:srgbClr val="EE2128"/>
                </a:solidFill>
              </a:rPr>
              <a:t>КОПИЯ УДОСТОВЕРЕНИЯ </a:t>
            </a:r>
            <a:r>
              <a:rPr lang="ru-RU" sz="2400" dirty="0">
                <a:solidFill>
                  <a:srgbClr val="243D99"/>
                </a:solidFill>
              </a:rPr>
              <a:t>ветерана боевых действий или удостоверения члена семьи погибшего ветерана боевых действий</a:t>
            </a:r>
          </a:p>
        </p:txBody>
      </p:sp>
      <p:sp>
        <p:nvSpPr>
          <p:cNvPr id="6" name="Pentagon 14">
            <a:extLst>
              <a:ext uri="{FF2B5EF4-FFF2-40B4-BE49-F238E27FC236}">
                <a16:creationId xmlns:a16="http://schemas.microsoft.com/office/drawing/2014/main" id="{760C71EA-081A-AC7B-0A9D-47FA00539329}"/>
              </a:ext>
            </a:extLst>
          </p:cNvPr>
          <p:cNvSpPr/>
          <p:nvPr/>
        </p:nvSpPr>
        <p:spPr bwMode="auto">
          <a:xfrm>
            <a:off x="983432" y="3321920"/>
            <a:ext cx="9720000" cy="1640340"/>
          </a:xfrm>
          <a:prstGeom prst="homePlate">
            <a:avLst>
              <a:gd name="adj" fmla="val 0"/>
            </a:avLst>
          </a:prstGeom>
          <a:solidFill>
            <a:srgbClr val="9BDCF3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/>
          <a:lstStyle/>
          <a:p>
            <a:pPr algn="ctr"/>
            <a:endParaRPr lang="ru-RU" sz="2400" b="1" dirty="0">
              <a:solidFill>
                <a:srgbClr val="EE2128"/>
              </a:solidFill>
            </a:endParaRPr>
          </a:p>
          <a:p>
            <a:pPr algn="ctr"/>
            <a:endParaRPr lang="ru-RU" sz="2400" b="1" dirty="0">
              <a:solidFill>
                <a:srgbClr val="EE2128"/>
              </a:solidFill>
            </a:endParaRPr>
          </a:p>
          <a:p>
            <a:pPr algn="ctr"/>
            <a:r>
              <a:rPr lang="ru-RU" sz="2400" b="1" dirty="0">
                <a:solidFill>
                  <a:srgbClr val="EE2128"/>
                </a:solidFill>
              </a:rPr>
              <a:t>КОПИЯ СПРАВКИ  </a:t>
            </a:r>
            <a:r>
              <a:rPr lang="ru-RU" sz="2400" dirty="0">
                <a:solidFill>
                  <a:srgbClr val="243D99"/>
                </a:solidFill>
              </a:rPr>
              <a:t>копия справки о подтверждении факта участия в СВО на территориях Украины, ДНР, ЛНР, Запорожской и Херсонской областей, иной документ, подтверждающий факт участия на приграничных территориях РФ</a:t>
            </a:r>
          </a:p>
          <a:p>
            <a:pPr algn="ctr"/>
            <a:endParaRPr lang="ru-RU" sz="2400" dirty="0">
              <a:solidFill>
                <a:srgbClr val="243D99"/>
              </a:solidFill>
            </a:endParaRPr>
          </a:p>
          <a:p>
            <a:pPr algn="ctr"/>
            <a:endParaRPr lang="ru-RU" sz="2400" dirty="0">
              <a:solidFill>
                <a:srgbClr val="243D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777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Sz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ОТВЕТСТВЕННОСТЬ ПРЕДПРИНИМАТЕЛЯ</a:t>
            </a:r>
            <a:b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endParaRPr lang="ru-RU" sz="4000" b="1" dirty="0">
              <a:solidFill>
                <a:srgbClr val="F04247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1863407" y="1340768"/>
            <a:ext cx="8465185" cy="2062103"/>
          </a:xfrm>
          <a:prstGeom prst="rect">
            <a:avLst/>
          </a:prstGeom>
          <a:solidFill>
            <a:srgbClr val="F04247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kern="100" spc="-100" dirty="0">
                <a:solidFill>
                  <a:schemeClr val="bg1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  <a:sym typeface="+mn-ea"/>
              </a:rPr>
              <a:t>Ответственность за полноту и достоверность информации и документов в заявке, а также за своевременность их предоставления несет соискатель!</a:t>
            </a:r>
            <a:endParaRPr lang="ru-RU" altLang="en-US" sz="3200" b="1" kern="100" spc="-100" dirty="0"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0439" y="3931633"/>
            <a:ext cx="1056891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+mn-lt"/>
              </a:rPr>
              <a:t>!</a:t>
            </a:r>
            <a:r>
              <a:rPr lang="ru-RU" sz="3200" b="1" dirty="0">
                <a:solidFill>
                  <a:srgbClr val="455AA8"/>
                </a:solidFill>
                <a:latin typeface="+mn-lt"/>
              </a:rPr>
              <a:t> Затраты по проекту должны производиться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только в безналичном порядке,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с расчетных счетов субъекта МСП, открытых для ведения </a:t>
            </a:r>
          </a:p>
          <a:p>
            <a:pPr algn="ctr"/>
            <a:r>
              <a:rPr lang="ru-RU" sz="3200" b="1" dirty="0">
                <a:solidFill>
                  <a:srgbClr val="455AA8"/>
                </a:solidFill>
                <a:latin typeface="+mn-lt"/>
              </a:rPr>
              <a:t>предпринимательской деятельности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36226"/>
            <a:ext cx="12192000" cy="749429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1. ОБЯЗАТЕЛЬСТВА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пОЛУЧАТЕЛЯ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гранта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/>
          <p:cNvSpPr/>
          <p:nvPr/>
        </p:nvSpPr>
        <p:spPr>
          <a:xfrm>
            <a:off x="771688" y="825678"/>
            <a:ext cx="10801200" cy="1689791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endParaRPr lang="ru-RU" altLang="en-US" sz="2800" dirty="0">
              <a:solidFill>
                <a:schemeClr val="bg1"/>
              </a:solidFill>
              <a:latin typeface="+mn-lt"/>
              <a:sym typeface="+mn-ea"/>
            </a:endParaRPr>
          </a:p>
          <a:p>
            <a:pPr algn="ctr"/>
            <a:endParaRPr lang="ru-RU" altLang="en-US" sz="2800" dirty="0">
              <a:solidFill>
                <a:srgbClr val="002060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dirty="0">
                <a:solidFill>
                  <a:srgbClr val="002060"/>
                </a:solidFill>
                <a:latin typeface="+mn-lt"/>
                <a:sym typeface="+mn-ea"/>
              </a:rPr>
              <a:t>Использовать средства гранта:</a:t>
            </a:r>
          </a:p>
          <a:p>
            <a:pPr marL="457200" indent="-457200" algn="ctr">
              <a:buFontTx/>
              <a:buChar char="-"/>
            </a:pPr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по целевому назначению, 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в пределах </a:t>
            </a:r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сметы затрат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, </a:t>
            </a:r>
          </a:p>
          <a:p>
            <a:pPr algn="ctr"/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в сумме в соответствии со сметой затрат</a:t>
            </a:r>
          </a:p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в течение 6 месяцев </a:t>
            </a:r>
            <a:r>
              <a:rPr lang="ru-RU" sz="2800" dirty="0">
                <a:solidFill>
                  <a:schemeClr val="bg1"/>
                </a:solidFill>
                <a:latin typeface="+mn-lt"/>
              </a:rPr>
              <a:t>с даты заключения соглашения</a:t>
            </a:r>
          </a:p>
          <a:p>
            <a:pPr marL="342900" indent="-342900" algn="ctr">
              <a:buFontTx/>
              <a:buChar char="-"/>
            </a:pPr>
            <a:endParaRPr lang="ru-RU" altLang="en-US" sz="2800" dirty="0">
              <a:solidFill>
                <a:schemeClr val="bg1"/>
              </a:solidFill>
              <a:latin typeface="+mn-lt"/>
              <a:sym typeface="+mn-ea"/>
            </a:endParaRPr>
          </a:p>
          <a:p>
            <a:pPr marL="342900" indent="-342900" algn="ctr">
              <a:buFontTx/>
              <a:buChar char="-"/>
            </a:pPr>
            <a:endParaRPr lang="ru-RU" altLang="en-US" sz="2800" dirty="0">
              <a:solidFill>
                <a:srgbClr val="FF0000"/>
              </a:solidFill>
              <a:latin typeface="+mn-lt"/>
              <a:sym typeface="+mn-ea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792354" y="3583786"/>
            <a:ext cx="10801200" cy="1437024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Не отчуждать имущество 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(основные средства, оборудование, оргтехника, инвентарь), приобретенное в рамках проекта, </a:t>
            </a:r>
          </a:p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в течение 3-х лет 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с момента получения гранта </a:t>
            </a:r>
          </a:p>
        </p:txBody>
      </p:sp>
      <p:sp>
        <p:nvSpPr>
          <p:cNvPr id="2" name="Round Diagonal Corner Rectangle 9"/>
          <p:cNvSpPr/>
          <p:nvPr/>
        </p:nvSpPr>
        <p:spPr bwMode="auto">
          <a:xfrm>
            <a:off x="800031" y="2592923"/>
            <a:ext cx="10801200" cy="932207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Осуществлять деятельность в течение 3</a:t>
            </a:r>
            <a:r>
              <a:rPr lang="en-US" altLang="en-US" sz="2800" dirty="0">
                <a:solidFill>
                  <a:srgbClr val="C00000"/>
                </a:solidFill>
                <a:latin typeface="+mn-lt"/>
                <a:sym typeface="+mn-ea"/>
              </a:rPr>
              <a:t>-</a:t>
            </a:r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х лет </a:t>
            </a:r>
          </a:p>
          <a:p>
            <a:pPr algn="ctr"/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с года, следующего за годом получения гранта </a:t>
            </a:r>
          </a:p>
        </p:txBody>
      </p:sp>
      <p:sp>
        <p:nvSpPr>
          <p:cNvPr id="4" name="Round Diagonal Corner Rectangle 9">
            <a:extLst>
              <a:ext uri="{FF2B5EF4-FFF2-40B4-BE49-F238E27FC236}">
                <a16:creationId xmlns:a16="http://schemas.microsoft.com/office/drawing/2014/main" id="{F97AA20D-1F7D-E4D3-1F2F-33BA60BC2E27}"/>
              </a:ext>
            </a:extLst>
          </p:cNvPr>
          <p:cNvSpPr/>
          <p:nvPr/>
        </p:nvSpPr>
        <p:spPr bwMode="auto">
          <a:xfrm>
            <a:off x="792354" y="6004283"/>
            <a:ext cx="10801200" cy="777159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3200" b="1" dirty="0">
                <a:solidFill>
                  <a:srgbClr val="C00000"/>
                </a:solidFill>
                <a:latin typeface="+mn-lt"/>
                <a:sym typeface="+mn-ea"/>
              </a:rPr>
              <a:t>ОТЧЕТНОСТЬ ПО ГРАНТУ И СОФИНАНСУ!!!</a:t>
            </a:r>
          </a:p>
        </p:txBody>
      </p:sp>
      <p:sp>
        <p:nvSpPr>
          <p:cNvPr id="5" name="Round Diagonal Corner Rectangle 9">
            <a:extLst>
              <a:ext uri="{FF2B5EF4-FFF2-40B4-BE49-F238E27FC236}">
                <a16:creationId xmlns:a16="http://schemas.microsoft.com/office/drawing/2014/main" id="{A58662F6-7ED9-335C-06F0-D318B651EB9C}"/>
              </a:ext>
            </a:extLst>
          </p:cNvPr>
          <p:cNvSpPr/>
          <p:nvPr/>
        </p:nvSpPr>
        <p:spPr bwMode="auto">
          <a:xfrm>
            <a:off x="771688" y="5123967"/>
            <a:ext cx="10801200" cy="777159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Вести раздельный учет расходов </a:t>
            </a:r>
            <a:r>
              <a:rPr lang="ru-RU" altLang="en-US" sz="2800" dirty="0">
                <a:solidFill>
                  <a:schemeClr val="bg1"/>
                </a:solidFill>
                <a:latin typeface="+mn-lt"/>
                <a:sym typeface="+mn-ea"/>
              </a:rPr>
              <a:t>ПО ГРАНТУ И СОФИНАНСУ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AB232CA-C7A7-C37A-A655-31A29F184DDE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DDEBA79B-6718-5D11-9285-643477F9934C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BAE7E856-FCBC-0637-F437-9A52E62E843A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E684AF09-7512-1362-B552-7CDC8F2E40DC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199B4C69-4D97-65F2-6057-812854076B9D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EBD44BF6-54D4-2DBF-6D2F-91B074EFA2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2. ОБЯЗАТЕЛЬСТВА </a:t>
            </a:r>
            <a:r>
              <a:rPr lang="ru-RU" altLang="en-US" sz="4000" b="1" cap="all" dirty="0" err="1">
                <a:solidFill>
                  <a:srgbClr val="F04247"/>
                </a:solidFill>
                <a:uFillTx/>
                <a:sym typeface="+mn-ea"/>
              </a:rPr>
              <a:t>пОЛУЧАТЕЛЯ</a:t>
            </a:r>
            <a:r>
              <a:rPr lang="ru-RU" altLang="en-US" sz="4000" b="1" cap="all" dirty="0">
                <a:solidFill>
                  <a:srgbClr val="F04247"/>
                </a:solidFill>
                <a:uFillTx/>
                <a:sym typeface="+mn-ea"/>
              </a:rPr>
              <a:t> гранта</a:t>
            </a:r>
            <a:endParaRPr lang="ru-RU" altLang="en-US" sz="4000" b="1" cap="all" dirty="0">
              <a:solidFill>
                <a:srgbClr val="F04247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  <a:sym typeface="+mn-ea"/>
            </a:endParaRPr>
          </a:p>
        </p:txBody>
      </p:sp>
      <p:sp>
        <p:nvSpPr>
          <p:cNvPr id="3" name="Round Diagonal Corner Rectangle 2">
            <a:extLst>
              <a:ext uri="{FF2B5EF4-FFF2-40B4-BE49-F238E27FC236}">
                <a16:creationId xmlns:a16="http://schemas.microsoft.com/office/drawing/2014/main" id="{E696D557-E277-9022-8449-C6285E9A6350}"/>
              </a:ext>
            </a:extLst>
          </p:cNvPr>
          <p:cNvSpPr/>
          <p:nvPr/>
        </p:nvSpPr>
        <p:spPr>
          <a:xfrm>
            <a:off x="695400" y="1121742"/>
            <a:ext cx="10801200" cy="1735010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Сохранение среднесписочной численности работников в году, следующем за годом предоставления гранта не </a:t>
            </a:r>
            <a:r>
              <a:rPr lang="en-US" altLang="en-US" sz="2800" dirty="0">
                <a:solidFill>
                  <a:srgbClr val="C00000"/>
                </a:solidFill>
                <a:latin typeface="+mn-lt"/>
                <a:sym typeface="+mn-ea"/>
              </a:rPr>
              <a:t>&lt; 90% </a:t>
            </a:r>
            <a:endParaRPr lang="ru-RU" altLang="en-US" sz="2800" dirty="0">
              <a:solidFill>
                <a:srgbClr val="C00000"/>
              </a:solidFill>
              <a:latin typeface="+mn-lt"/>
              <a:sym typeface="+mn-ea"/>
            </a:endParaRPr>
          </a:p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по отношению к году, предшествующему году получения гранта</a:t>
            </a:r>
          </a:p>
        </p:txBody>
      </p:sp>
      <p:sp>
        <p:nvSpPr>
          <p:cNvPr id="2" name="Round Diagonal Corner Rectangle 9">
            <a:extLst>
              <a:ext uri="{FF2B5EF4-FFF2-40B4-BE49-F238E27FC236}">
                <a16:creationId xmlns:a16="http://schemas.microsoft.com/office/drawing/2014/main" id="{6E274E91-69B3-623C-1F30-ADAF50A4CB3C}"/>
              </a:ext>
            </a:extLst>
          </p:cNvPr>
          <p:cNvSpPr/>
          <p:nvPr/>
        </p:nvSpPr>
        <p:spPr bwMode="auto">
          <a:xfrm>
            <a:off x="652451" y="2936630"/>
            <a:ext cx="10801200" cy="1563139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Увеличение объема выручки в году, следующим за годом получения гранта, не </a:t>
            </a:r>
            <a:r>
              <a:rPr lang="en-US" altLang="en-US" sz="2800" dirty="0">
                <a:solidFill>
                  <a:srgbClr val="C00000"/>
                </a:solidFill>
                <a:latin typeface="+mn-lt"/>
                <a:sym typeface="+mn-ea"/>
              </a:rPr>
              <a:t>&lt;</a:t>
            </a:r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 чем на 10% по отношению к году предоставления гранта</a:t>
            </a:r>
          </a:p>
        </p:txBody>
      </p:sp>
      <p:sp>
        <p:nvSpPr>
          <p:cNvPr id="5" name="Round Diagonal Corner Rectangle 9">
            <a:extLst>
              <a:ext uri="{FF2B5EF4-FFF2-40B4-BE49-F238E27FC236}">
                <a16:creationId xmlns:a16="http://schemas.microsoft.com/office/drawing/2014/main" id="{8B3F0492-589E-A704-2B5E-DD29D0CB6175}"/>
              </a:ext>
            </a:extLst>
          </p:cNvPr>
          <p:cNvSpPr/>
          <p:nvPr/>
        </p:nvSpPr>
        <p:spPr bwMode="auto">
          <a:xfrm>
            <a:off x="623990" y="5861746"/>
            <a:ext cx="10801200" cy="777159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3200" b="1" dirty="0">
                <a:solidFill>
                  <a:srgbClr val="C00000"/>
                </a:solidFill>
                <a:latin typeface="+mn-lt"/>
                <a:sym typeface="+mn-ea"/>
              </a:rPr>
              <a:t>ОТЧЕТНОСТЬ – МОНИТОРИНГ !!!</a:t>
            </a:r>
          </a:p>
        </p:txBody>
      </p:sp>
      <p:sp>
        <p:nvSpPr>
          <p:cNvPr id="6" name="Round Diagonal Corner Rectangle 9">
            <a:extLst>
              <a:ext uri="{FF2B5EF4-FFF2-40B4-BE49-F238E27FC236}">
                <a16:creationId xmlns:a16="http://schemas.microsoft.com/office/drawing/2014/main" id="{75E824C9-02E2-0C24-6B49-61C77CFD77FE}"/>
              </a:ext>
            </a:extLst>
          </p:cNvPr>
          <p:cNvSpPr/>
          <p:nvPr/>
        </p:nvSpPr>
        <p:spPr bwMode="auto">
          <a:xfrm>
            <a:off x="623990" y="4585109"/>
            <a:ext cx="10801200" cy="1195836"/>
          </a:xfrm>
          <a:prstGeom prst="round2DiagRect">
            <a:avLst/>
          </a:prstGeom>
          <a:solidFill>
            <a:srgbClr val="00B0F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ctr" anchorCtr="0"/>
          <a:lstStyle/>
          <a:p>
            <a:pPr algn="ctr"/>
            <a:r>
              <a:rPr lang="ru-RU" altLang="en-US" sz="2800" dirty="0">
                <a:solidFill>
                  <a:srgbClr val="C00000"/>
                </a:solidFill>
                <a:latin typeface="+mn-lt"/>
                <a:sym typeface="+mn-ea"/>
              </a:rPr>
              <a:t>ЗАРПЛАТА работников в году, следующим за годом получения гранта, не ниже МРОТ в Ленинградской области</a:t>
            </a:r>
          </a:p>
        </p:txBody>
      </p:sp>
    </p:spTree>
    <p:extLst>
      <p:ext uri="{BB962C8B-B14F-4D97-AF65-F5344CB8AC3E}">
        <p14:creationId xmlns:p14="http://schemas.microsoft.com/office/powerpoint/2010/main" val="97550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1310640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ОБЩАЯ ИНФОРМАЦИЯ</a:t>
            </a:r>
          </a:p>
        </p:txBody>
      </p:sp>
      <p:sp>
        <p:nvSpPr>
          <p:cNvPr id="3" name="TextBox 3"/>
          <p:cNvSpPr txBox="1"/>
          <p:nvPr/>
        </p:nvSpPr>
        <p:spPr bwMode="auto">
          <a:xfrm>
            <a:off x="-96688" y="1412776"/>
            <a:ext cx="11449272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en-US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*</a:t>
            </a: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2025 год –</a:t>
            </a:r>
            <a:r>
              <a:rPr 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20 000</a:t>
            </a:r>
            <a:r>
              <a:rPr 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 000 </a:t>
            </a:r>
            <a:r>
              <a:rPr 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рублей</a:t>
            </a:r>
            <a:endParaRPr lang="ru-RU" sz="3200" b="1" kern="10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*сумма гранта  - </a:t>
            </a:r>
            <a:r>
              <a:rPr lang="ru-RU" alt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от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100 000 </a:t>
            </a: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до </a:t>
            </a:r>
            <a:r>
              <a:rPr lang="ru-RU" altLang="ru-RU" sz="3200" b="1" kern="100" dirty="0">
                <a:solidFill>
                  <a:srgbClr val="F1575E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750 000 рублей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*сумма софинансирования проекта – </a:t>
            </a:r>
            <a:r>
              <a:rPr lang="ru-RU" altLang="ru-RU" sz="32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</a:rPr>
              <a:t>25% </a:t>
            </a:r>
            <a:r>
              <a:rPr lang="ru-RU" alt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от суммы ПРОЕКТА</a:t>
            </a:r>
          </a:p>
          <a:p>
            <a:pPr marL="1143000" lvl="3" indent="0" algn="ctr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defRPr/>
            </a:pP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</a:rPr>
              <a:t>ПРОЕКТ – 1 000 000 рублей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750 000 рублей - ГРАНТ</a:t>
            </a:r>
          </a:p>
          <a:p>
            <a:pPr marL="1143000" marR="0" lvl="3" indent="0" algn="ctr" defTabSz="914400" eaLnBrk="1" fontAlgn="auto" latinLnBrk="0" hangingPunct="1">
              <a:lnSpc>
                <a:spcPct val="150000"/>
              </a:lnSpc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altLang="ru-RU" sz="2800" b="1" i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не менее 250 000 рублей - СОФИНАНС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-3018" y="-99392"/>
            <a:ext cx="12192000" cy="1151151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cap="all" dirty="0">
                <a:solidFill>
                  <a:srgbClr val="00206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ОТЧЕТНОСТЬ 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367347" y="1092190"/>
            <a:ext cx="11457305" cy="5955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uFillTx/>
                <a:latin typeface="Calibri" panose="020F0502020204030204"/>
                <a:cs typeface="Arial" panose="020B0604020202020204"/>
              </a:rPr>
              <a:t>ЕЖЕКВАРТАЛЬНЫЙ ОТЧЕТ О ДОСТИЖЕНИИ РЕЗУЛЬТАТА </a:t>
            </a:r>
          </a:p>
          <a:p>
            <a:pPr marL="457200"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ЕЖЕКВАРТАЛЬНЫЙ ОТЧЕТ О РАСХОДАХ СРЕДСТВ ГРАНТА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</a:rPr>
              <a:t>с приложением подтверждающих документов (договоры, платежные поручения, накладные, УПД, акты выполненных работ,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</a:rPr>
              <a:t>до 15-го числа месяца, следующего за отчетным кварталом</a:t>
            </a: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ЕЖЕКВАРТАЛЬНЫЙ ОТЧЕТ</a:t>
            </a:r>
            <a:r>
              <a:rPr lang="ru-RU" altLang="ru-RU" sz="2800" kern="100" spc="-100" dirty="0">
                <a:solidFill>
                  <a:srgbClr val="EE2128"/>
                </a:solidFill>
                <a:uFillTx/>
                <a:latin typeface="Calibri" panose="020F0502020204030204"/>
                <a:cs typeface="Arial" panose="020B0604020202020204"/>
              </a:rPr>
              <a:t> </a:t>
            </a: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о реализации плана мероприятий                                      по достижению результатов предоставления гранта</a:t>
            </a: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 </a:t>
            </a:r>
            <a:endParaRPr lang="ru-RU" altLang="ru-RU" sz="2800" kern="100" spc="-100" dirty="0">
              <a:solidFill>
                <a:srgbClr val="EE2128"/>
              </a:solidFill>
              <a:uFillTx/>
              <a:latin typeface="Calibri" panose="020F0502020204030204"/>
              <a:cs typeface="Arial" panose="020B0604020202020204"/>
            </a:endParaRP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н</a:t>
            </a:r>
            <a:r>
              <a:rPr lang="ru-RU" altLang="ru-RU" sz="2800" kern="100" spc="-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</a:rPr>
              <a:t>е позднее 10-го рабочего дня месяца, следующего за отчетным месяцем</a:t>
            </a:r>
          </a:p>
          <a:p>
            <a:pPr lvl="0" indent="-457200" algn="ctr">
              <a:spcAft>
                <a:spcPts val="600"/>
              </a:spcAft>
              <a:buClr>
                <a:srgbClr val="22228B"/>
              </a:buClr>
              <a:buFont typeface="Wingdings" panose="05000000000000000000" charset="0"/>
              <a:buChar char="Ø"/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ОТЧЕТ о достижении показателей финансово-хозяйственной деятельности  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EE2128"/>
                </a:solidFill>
                <a:latin typeface="Calibri" panose="020F0502020204030204"/>
              </a:rPr>
              <a:t>и реализации плана мероприятий</a:t>
            </a:r>
          </a:p>
          <a:p>
            <a:pPr lvl="0" algn="ctr">
              <a:spcAft>
                <a:spcPts val="600"/>
              </a:spcAft>
              <a:buClr>
                <a:srgbClr val="22228B"/>
              </a:buClr>
              <a:defRPr/>
            </a:pPr>
            <a:r>
              <a:rPr lang="ru-RU" altLang="ru-RU" sz="2800" kern="100" spc="-100" dirty="0">
                <a:solidFill>
                  <a:srgbClr val="455AA8"/>
                </a:solidFill>
                <a:latin typeface="Calibri" panose="020F0502020204030204"/>
              </a:rPr>
              <a:t>до 15 февраля года, следующего за отчетным годом</a:t>
            </a:r>
          </a:p>
          <a:p>
            <a:pPr marR="0" lvl="0" algn="ctr" defTabSz="914400" eaLnBrk="1" fontAlgn="auto" latinLnBrk="0" hangingPunct="1">
              <a:spcAft>
                <a:spcPts val="600"/>
              </a:spcAft>
              <a:buClr>
                <a:srgbClr val="22228B"/>
              </a:buClr>
              <a:buSzTx/>
              <a:defRPr/>
            </a:pPr>
            <a:endParaRPr lang="ru-RU" altLang="ru-RU" sz="2800" kern="100" spc="-100" dirty="0">
              <a:solidFill>
                <a:srgbClr val="455AA8"/>
              </a:solidFill>
              <a:uFillTx/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434" name="AutoShape 1"/>
          <p:cNvSpPr/>
          <p:nvPr/>
        </p:nvSpPr>
        <p:spPr bwMode="auto">
          <a:xfrm rot="1560000">
            <a:off x="7823200" y="4348163"/>
            <a:ext cx="5646738" cy="3467100"/>
          </a:xfrm>
          <a:custGeom>
            <a:avLst/>
            <a:gdLst>
              <a:gd name="txL" fmla="*/ 0 w 5646738"/>
              <a:gd name="txT" fmla="*/ 0 h 3467100"/>
              <a:gd name="txR" fmla="*/ 5646738 w 5646738"/>
              <a:gd name="txB" fmla="*/ 3467100 h 3467100"/>
            </a:gdLst>
            <a:ahLst/>
            <a:cxnLst>
              <a:cxn ang="0">
                <a:pos x="5646738" y="1733550"/>
              </a:cxn>
              <a:cxn ang="5898240">
                <a:pos x="2823369" y="3467100"/>
              </a:cxn>
              <a:cxn ang="11796480">
                <a:pos x="0" y="1733550"/>
              </a:cxn>
              <a:cxn ang="17694720">
                <a:pos x="2823369" y="0"/>
              </a:cxn>
            </a:cxnLst>
            <a:rect l="txL" t="txT" r="txR" b="txB"/>
            <a:pathLst>
              <a:path w="5646738" h="3467100" extrusionOk="0">
                <a:moveTo>
                  <a:pt x="0" y="9634"/>
                </a:moveTo>
                <a:lnTo>
                  <a:pt x="-16326" y="0"/>
                </a:lnTo>
                <a:lnTo>
                  <a:pt x="15686" y="9634"/>
                </a:lnTo>
                <a:lnTo>
                  <a:pt x="0" y="9634"/>
                </a:lnTo>
                <a:close/>
              </a:path>
            </a:pathLst>
          </a:custGeom>
          <a:solidFill>
            <a:srgbClr val="0070C0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8435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54326" y="972761"/>
            <a:ext cx="939800" cy="10560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Rectangle 6"/>
          <p:cNvSpPr/>
          <p:nvPr/>
        </p:nvSpPr>
        <p:spPr bwMode="auto">
          <a:xfrm>
            <a:off x="11718925" y="6416675"/>
            <a:ext cx="333375" cy="411163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5000" rIns="90000" bIns="45000">
            <a:spAutoFit/>
          </a:bodyPr>
          <a:lstStyle/>
          <a:p>
            <a:pPr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/>
            </a:pPr>
            <a:fld id="{9A0DB2DC-4C9A-4742-B13C-FB6460FD3503}" type="slidenum">
              <a:rPr lang="ru-RU" sz="1800">
                <a:solidFill>
                  <a:srgbClr val="FFFFFF"/>
                </a:solidFill>
                <a:latin typeface="Panton SemiBold"/>
              </a:rPr>
              <a:t>21</a:t>
            </a:fld>
            <a:endParaRPr lang="ru-RU" sz="1800">
              <a:solidFill>
                <a:srgbClr val="FFFFFF"/>
              </a:solidFill>
              <a:latin typeface="Panton SemiBold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-24765" y="4004945"/>
            <a:ext cx="12192000" cy="2702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Информация о датах приема заявок и порядке предоставления </a:t>
            </a:r>
          </a:p>
          <a:p>
            <a:pPr marR="0" algn="ctr" defTabSz="914400">
              <a:lnSpc>
                <a:spcPct val="90000"/>
              </a:lnSpc>
              <a:spcBef>
                <a:spcPts val="15"/>
              </a:spcBef>
              <a:spcAft>
                <a:spcPts val="6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субсидий и грантов </a:t>
            </a:r>
            <a:br>
              <a:rPr lang="ru-RU" sz="2800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msp.lenobl.ru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  и    81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3.ru</a:t>
            </a: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EE2128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Консультации ГКУ «ЛОЦПП»</a:t>
            </a:r>
            <a:r>
              <a:rPr lang="ru-RU" sz="2800" b="1" cap="none" spc="0" dirty="0">
                <a:solidFill>
                  <a:srgbClr val="F1575E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800" b="1" cap="none" spc="0" dirty="0">
              <a:solidFill>
                <a:srgbClr val="FF0000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8 </a:t>
            </a:r>
            <a:r>
              <a:rPr lang="en-US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(812) </a:t>
            </a:r>
            <a:r>
              <a:rPr lang="ru-RU" sz="2800" b="1" cap="none" spc="0" dirty="0">
                <a:solidFill>
                  <a:srgbClr val="243D99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576-64-06</a:t>
            </a:r>
          </a:p>
          <a:p>
            <a:pPr marR="0" algn="ctr" defTabSz="914400">
              <a:buClrTx/>
              <a:buSzTx/>
              <a:buFontTx/>
              <a:buNone/>
              <a:defRPr/>
            </a:pPr>
            <a:endParaRPr lang="ru-RU" sz="2800" b="1" cap="none" spc="0" dirty="0">
              <a:solidFill>
                <a:srgbClr val="243D99"/>
              </a:solidFill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2"/>
          <p:cNvSpPr txBox="1"/>
          <p:nvPr/>
        </p:nvSpPr>
        <p:spPr bwMode="auto">
          <a:xfrm>
            <a:off x="479376" y="2238331"/>
            <a:ext cx="5301451" cy="8013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Комитет по развитию малого, среднего бизнеса 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и потребительского рынка</a:t>
            </a:r>
          </a:p>
          <a:p>
            <a:pPr defTabSz="914400">
              <a:lnSpc>
                <a:spcPct val="96000"/>
              </a:lnSpc>
              <a:spcBef>
                <a:spcPts val="1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Ленинградской области</a:t>
            </a:r>
            <a:r>
              <a:rPr lang="ru-RU" sz="1600" b="1" dirty="0">
                <a:solidFill>
                  <a:srgbClr val="455AA8"/>
                </a:solidFill>
                <a:latin typeface="Calibri" panose="020F0502020204030204"/>
                <a:ea typeface="DejaVu Sans"/>
              </a:rPr>
              <a:t>                                                                </a:t>
            </a:r>
            <a:endParaRPr lang="ru-RU" dirty="0">
              <a:solidFill>
                <a:srgbClr val="455AA8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2EC3F-9EDD-84D2-75F0-543FCC84D4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22A97-3C5A-CC64-2F54-9563DDA75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975643"/>
          </a:xfrm>
        </p:spPr>
        <p:txBody>
          <a:bodyPr/>
          <a:lstStyle/>
          <a:p>
            <a:pPr algn="ctr"/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Порядок действий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59CDD5-FFD9-9768-F733-1DCEE6089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464" y="1484784"/>
            <a:ext cx="9871075" cy="6567363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Пройти обучение  «Бизнес героев 47»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Сформировать бизнес-проект 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Провести расчёты затрат по проекту, выделить затраты, которые можно осуществить на средства гранта и софинансирования 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Зарегистрировать предпринимательскую деятельность 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Оформить ЭЦП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Изучить презентацию по гранту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Авторизоваться в системе </a:t>
            </a:r>
            <a:r>
              <a:rPr lang="ru-RU" sz="2400" kern="100" dirty="0">
                <a:solidFill>
                  <a:srgbClr val="C00000"/>
                </a:solidFill>
                <a:latin typeface="Calibri" panose="020F0502020204030204"/>
                <a:cs typeface="Arial" panose="020B0604020202020204"/>
              </a:rPr>
              <a:t>ssmsp.lenreg.ru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Подготовить документы для заявки на грант                                                                </a:t>
            </a:r>
          </a:p>
          <a:p>
            <a:pPr marL="285750" marR="0" lvl="1" indent="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(см. следующий слайд)</a:t>
            </a:r>
          </a:p>
          <a:p>
            <a:pPr marL="285750" marR="0" lvl="1" indent="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endParaRPr lang="ru-RU" sz="2400" b="1" kern="100" dirty="0">
              <a:solidFill>
                <a:srgbClr val="EE2128"/>
              </a:solidFill>
              <a:latin typeface="Calibri" panose="020F050202020403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879988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7BC8C-A241-08FA-0A95-3FF9D88C41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5B4642-1293-2920-EC2A-08F5894DC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975643"/>
          </a:xfrm>
        </p:spPr>
        <p:txBody>
          <a:bodyPr/>
          <a:lstStyle/>
          <a:p>
            <a:pPr algn="ctr"/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Порядок действий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7A926B-6F7C-F2D2-AA8B-6B5D062AD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596" y="1254124"/>
            <a:ext cx="9871075" cy="6567363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Подготовить документы для заявки на грант: 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AutoNum type="arabicPeriod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Сделать сканы </a:t>
            </a:r>
          </a:p>
          <a:p>
            <a:pPr marL="628650" marR="0" lvl="1" indent="-3429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Tx/>
              <a:buChar char="-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сертификата об обучении или диплома об экономическом образовании (о профильной подготовке) </a:t>
            </a:r>
          </a:p>
          <a:p>
            <a:pPr marL="628650" marR="0" lvl="1" indent="-3429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Tx/>
              <a:buChar char="-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удостоверение ветерана боевых действий (при наличии)</a:t>
            </a:r>
          </a:p>
          <a:p>
            <a:pPr marL="628650" marR="0" lvl="1" indent="-3429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Tx/>
              <a:buChar char="-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справка о подтверждении факта участия в СВО</a:t>
            </a:r>
          </a:p>
          <a:p>
            <a:pPr marL="628650" marR="0" lvl="1" indent="-3429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Tx/>
              <a:buChar char="-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свидетельство о браке (при необходимости, для вдовы/вдовца). </a:t>
            </a:r>
          </a:p>
          <a:p>
            <a:pPr marL="285750" marR="0" lvl="1" indent="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kern="100" dirty="0">
                <a:solidFill>
                  <a:srgbClr val="00B050"/>
                </a:solidFill>
                <a:latin typeface="Calibri" panose="020F0502020204030204"/>
                <a:cs typeface="Arial" panose="020B0604020202020204"/>
              </a:rPr>
              <a:t>2.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 Заполнить заявление и информацию о проекте (приложения 1, 2 к Порядку) в формате «</a:t>
            </a:r>
            <a:r>
              <a:rPr lang="ru-RU" sz="2400" kern="100" dirty="0" err="1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word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» </a:t>
            </a:r>
          </a:p>
          <a:p>
            <a:pPr marL="285750" marR="0" lvl="1" indent="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(консультации можно получить в региональном фонде поддержки или муниципальных фондах).</a:t>
            </a:r>
          </a:p>
          <a:p>
            <a:pPr marL="285750" marR="0" lvl="1" indent="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kern="100" dirty="0">
                <a:solidFill>
                  <a:srgbClr val="00B050"/>
                </a:solidFill>
                <a:latin typeface="Calibri" panose="020F0502020204030204"/>
                <a:cs typeface="Arial" panose="020B0604020202020204"/>
              </a:rPr>
              <a:t>3.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 На основании заполненных данных сделать презентацию                      проекта.</a:t>
            </a:r>
            <a:endParaRPr lang="ru-RU" sz="2400" b="1" kern="100" dirty="0">
              <a:solidFill>
                <a:srgbClr val="EE2128"/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C9824F-3811-BC41-C939-60B8300CDA10}"/>
              </a:ext>
            </a:extLst>
          </p:cNvPr>
          <p:cNvSpPr txBox="1"/>
          <p:nvPr/>
        </p:nvSpPr>
        <p:spPr bwMode="auto">
          <a:xfrm>
            <a:off x="1415415" y="5013176"/>
            <a:ext cx="9289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66100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3BDBA2-CE17-E323-3608-AB4CECC69F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4A374F-E890-6A65-E8CF-BFE55CC03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975643"/>
          </a:xfrm>
        </p:spPr>
        <p:txBody>
          <a:bodyPr/>
          <a:lstStyle/>
          <a:p>
            <a:pPr algn="ctr"/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Порядок действий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7A8EF30-6C64-E0B5-1E27-B18613B8A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6596" y="1254124"/>
            <a:ext cx="9871075" cy="6567363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Перенести данные из документа в систему и заполнить необходимые поля. 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Загрузить перечисленные документы и презентацию. 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Подписать ЭЦП и отправить заявку в даты приема заявок. В случае затруднений связаться: </a:t>
            </a:r>
          </a:p>
          <a:p>
            <a:pPr marL="285750" marR="0" lvl="1" indent="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- Техподдержка: тел. </a:t>
            </a:r>
            <a:r>
              <a:rPr lang="en-US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8 (812) 507-65-54,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en-US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help@bi-s.ru</a:t>
            </a:r>
            <a:endParaRPr lang="ru-RU" sz="2400" kern="100" dirty="0">
              <a:solidFill>
                <a:srgbClr val="243D99"/>
              </a:solidFill>
              <a:latin typeface="Calibri" panose="020F0502020204030204"/>
              <a:cs typeface="Arial" panose="020B0604020202020204"/>
            </a:endParaRPr>
          </a:p>
          <a:p>
            <a:pPr marL="628650" marR="0" lvl="1" indent="-3429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Tx/>
              <a:buChar char="-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Отдел ГКУ (субсидии и гранты): тел. </a:t>
            </a:r>
            <a:r>
              <a:rPr lang="en-US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8 (812) 5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76</a:t>
            </a:r>
            <a:r>
              <a:rPr lang="en-US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-6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4</a:t>
            </a:r>
            <a:r>
              <a:rPr lang="en-US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-</a:t>
            </a: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06</a:t>
            </a:r>
          </a:p>
          <a:p>
            <a:pPr marL="628650" marR="0" lvl="1" indent="-3429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Tx/>
              <a:buChar char="-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Фонд поддержки предпринимательства ЛО, муниципальные фонды поддержки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Получить обратную связь от секретаря комиссии по заявке (после проверки заявки секретарь позвонит вам).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Принять участие </a:t>
            </a:r>
            <a:r>
              <a:rPr lang="ru-RU" sz="2400" kern="10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в ОЧНОЙ </a:t>
            </a:r>
            <a:r>
              <a:rPr lang="ru-RU" sz="2400" kern="100" dirty="0">
                <a:solidFill>
                  <a:srgbClr val="243D99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защите проекта!</a:t>
            </a:r>
            <a:endParaRPr lang="ru-RU" sz="2800" kern="100" dirty="0">
              <a:solidFill>
                <a:srgbClr val="243D99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L="285750" marR="0" lvl="1" indent="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endParaRPr lang="ru-RU" sz="2400" b="1" kern="100" dirty="0">
              <a:solidFill>
                <a:srgbClr val="EE2128"/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3FBE1-6B28-9B3C-FB12-8D9881883071}"/>
              </a:ext>
            </a:extLst>
          </p:cNvPr>
          <p:cNvSpPr txBox="1"/>
          <p:nvPr/>
        </p:nvSpPr>
        <p:spPr bwMode="auto">
          <a:xfrm>
            <a:off x="1415415" y="5013176"/>
            <a:ext cx="9289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547412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7A44A61-30E3-B433-3B8A-240F1354C7D0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4E486148-8A54-F6C6-A0A6-6AC44C46610C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7222430F-8C1B-5D71-4718-B83F520E9087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BB9A3948-B446-2377-C6EE-2C1D063B7AD2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A93CA3A2-5B85-D3E0-B7D2-8E05E41D1A51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A07EF77F-94E9-E248-61E7-9EECDCAB69D1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188595"/>
            <a:ext cx="12192000" cy="766203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b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b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Что такое бизнес-проект</a:t>
            </a:r>
            <a:br>
              <a:rPr lang="en-US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F0000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</a:t>
            </a:r>
            <a:endParaRPr lang="ru-RU" sz="2000" b="1" cap="all" dirty="0">
              <a:solidFill>
                <a:srgbClr val="00B0F0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:a16="http://schemas.microsoft.com/office/drawing/2014/main" id="{1D3390B5-D64D-99DA-1967-42B682986DB6}"/>
              </a:ext>
            </a:extLst>
          </p:cNvPr>
          <p:cNvSpPr txBox="1"/>
          <p:nvPr/>
        </p:nvSpPr>
        <p:spPr bwMode="auto">
          <a:xfrm>
            <a:off x="284138" y="1080813"/>
            <a:ext cx="11623724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endParaRPr lang="ru-RU" sz="2800" b="1" kern="100" dirty="0">
              <a:solidFill>
                <a:srgbClr val="455AA8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  <a:sym typeface="+mn-ea"/>
              </a:rPr>
              <a:t>! </a:t>
            </a: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Это мероприятия с целью создания продукта/услуги </a:t>
            </a:r>
          </a:p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r>
              <a:rPr 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  <a:sym typeface="+mn-ea"/>
              </a:rPr>
              <a:t>  </a:t>
            </a:r>
            <a:r>
              <a:rPr lang="ru-RU" sz="2800" b="1" kern="100" dirty="0">
                <a:solidFill>
                  <a:srgbClr val="455AA8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или иного результата, приносящего прибыль</a:t>
            </a:r>
          </a:p>
          <a:p>
            <a:endParaRPr lang="ru-R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	</a:t>
            </a:r>
            <a:r>
              <a:rPr lang="ru-RU" sz="2800" b="1" kern="100" dirty="0">
                <a:solidFill>
                  <a:srgbClr val="455AA8"/>
                </a:solidFill>
                <a:latin typeface="Calibri" panose="020F0502020204030204"/>
                <a:cs typeface="Arial" panose="020B0604020202020204"/>
              </a:rPr>
              <a:t>Проект должен быть направлен </a:t>
            </a:r>
          </a:p>
          <a:p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	</a:t>
            </a:r>
            <a:r>
              <a:rPr lang="ru-RU" sz="2800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- на создание нового продукта </a:t>
            </a:r>
          </a:p>
          <a:p>
            <a:r>
              <a:rPr lang="ru-RU" sz="2800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	- и/или на развитие деятельности по новому направлению </a:t>
            </a:r>
          </a:p>
          <a:p>
            <a:r>
              <a:rPr lang="ru-RU" sz="2800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</a:rPr>
              <a:t>	- и/или на расширение деятельности </a:t>
            </a:r>
          </a:p>
          <a:p>
            <a:pPr algn="l"/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  <a:sym typeface="+mn-ea"/>
              </a:rPr>
              <a:t>	</a:t>
            </a:r>
          </a:p>
          <a:p>
            <a:pPr algn="l"/>
            <a:r>
              <a:rPr lang="ru-RU" sz="2800" b="1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  <a:sym typeface="+mn-ea"/>
              </a:rPr>
              <a:t>! </a:t>
            </a:r>
            <a:r>
              <a:rPr lang="ru-RU" sz="2400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Грант </a:t>
            </a:r>
            <a:r>
              <a:rPr lang="ru-RU" sz="2400" b="1" kern="100" dirty="0">
                <a:solidFill>
                  <a:srgbClr val="F1575E"/>
                </a:solidFill>
                <a:latin typeface="Calibri" panose="020F0502020204030204"/>
                <a:cs typeface="Arial" panose="020B0604020202020204"/>
                <a:sym typeface="+mn-ea"/>
              </a:rPr>
              <a:t>НЕ предоставляется </a:t>
            </a:r>
            <a:r>
              <a:rPr lang="ru-RU" sz="2400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на текущие затраты предприятия, на платежи, которые осуществляются периодически по договорам до подачи заявки (в т.ч. арендные)</a:t>
            </a:r>
          </a:p>
          <a:p>
            <a:pPr algn="l"/>
            <a:r>
              <a:rPr lang="ru-RU" sz="2800" kern="100" dirty="0">
                <a:solidFill>
                  <a:srgbClr val="EE2128"/>
                </a:solidFill>
                <a:latin typeface="Calibri" panose="020F0502020204030204"/>
                <a:cs typeface="Arial" panose="020B0604020202020204"/>
                <a:sym typeface="+mn-ea"/>
              </a:rPr>
              <a:t>!</a:t>
            </a:r>
            <a:r>
              <a:rPr lang="ru-RU" sz="2400" i="0" u="none" strike="noStrike" kern="100" baseline="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 На оплату налогов, сборов, иных платежей в бюджет, % по займам </a:t>
            </a:r>
          </a:p>
          <a:p>
            <a:pPr algn="l"/>
            <a:r>
              <a:rPr lang="ru-RU" sz="2400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   государственных МФО</a:t>
            </a:r>
            <a:r>
              <a:rPr lang="ru-RU" sz="2400" i="0" u="none" strike="noStrike" kern="100" baseline="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  <a:sym typeface="+mn-ea"/>
              </a:rPr>
              <a:t>	</a:t>
            </a:r>
            <a:endParaRPr lang="ru-RU" sz="2400" i="0" u="none" strike="noStrike" baseline="0" dirty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endParaRPr lang="ru-RU" sz="2800" b="1" kern="100" dirty="0">
              <a:solidFill>
                <a:schemeClr val="accent6"/>
              </a:solidFill>
              <a:latin typeface="Calibri" panose="020F0502020204030204"/>
              <a:cs typeface="Arial" panose="020B0604020202020204"/>
              <a:sym typeface="+mn-ea"/>
            </a:endParaRPr>
          </a:p>
          <a:p>
            <a:pPr marL="1143000" marR="0" lvl="3" indent="0" algn="ctr" defTabSz="914400" eaLnBrk="1" fontAlgn="auto" latinLnBrk="0" hangingPunct="1">
              <a:spcAft>
                <a:spcPts val="600"/>
              </a:spcAft>
              <a:buClr>
                <a:srgbClr val="2D2DB9"/>
              </a:buClr>
              <a:buSzTx/>
              <a:defRPr/>
            </a:pPr>
            <a:endParaRPr lang="en-US" sz="2800" b="1" kern="100" dirty="0">
              <a:solidFill>
                <a:schemeClr val="accent2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7345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УСЛОВИЯ ОТБОРА </a:t>
            </a:r>
            <a:b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</a:br>
            <a:r>
              <a:rPr lang="ru-RU" sz="4000" b="1" cap="all" dirty="0">
                <a:solidFill>
                  <a:srgbClr val="FF0000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ПОЛУЧАТЕЛЕЙ гранта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5415" y="1916430"/>
            <a:ext cx="9871075" cy="4349750"/>
          </a:xfrm>
        </p:spPr>
        <p:txBody>
          <a:bodyPr/>
          <a:lstStyle/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получателя гранта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 на дату подачи заявки требованиям, установленным Порядком</a:t>
            </a:r>
            <a:endParaRPr lang="ru-RU" sz="2800" kern="100" dirty="0">
              <a:solidFill>
                <a:srgbClr val="243D99"/>
              </a:solidFill>
              <a:uFillTx/>
              <a:latin typeface="Calibri" panose="020F0502020204030204"/>
              <a:cs typeface="Arial" panose="020B0604020202020204"/>
              <a:sym typeface="+mn-ea"/>
            </a:endParaRP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соответствие сметы затрат по проекту 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направлениям и требованиям Порядка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комплектность документов 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в составе заявки</a:t>
            </a:r>
          </a:p>
          <a:p>
            <a:pPr marR="0" lvl="1" indent="-45720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800" b="1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предоставление документов </a:t>
            </a:r>
            <a:r>
              <a:rPr lang="ru-RU" sz="28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в установленный объявлением срок</a:t>
            </a:r>
          </a:p>
          <a:p>
            <a:pPr marL="285750" marR="0" lvl="1" indent="0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defRPr/>
            </a:pPr>
            <a:r>
              <a:rPr lang="ru-RU" sz="2400" kern="100" dirty="0">
                <a:solidFill>
                  <a:srgbClr val="243D99"/>
                </a:solidFill>
                <a:latin typeface="Calibri" panose="020F0502020204030204"/>
                <a:cs typeface="Arial" panose="020B0604020202020204"/>
              </a:rPr>
              <a:t>       </a:t>
            </a:r>
            <a:endParaRPr lang="ru-RU" sz="2400" b="1" kern="100" dirty="0">
              <a:solidFill>
                <a:srgbClr val="EE2128"/>
              </a:solidFill>
              <a:latin typeface="Calibri" panose="020F0502020204030204"/>
              <a:cs typeface="Arial" panose="020B0604020202020204"/>
            </a:endParaRPr>
          </a:p>
        </p:txBody>
      </p:sp>
      <p:sp>
        <p:nvSpPr>
          <p:cNvPr id="4" name="TextBox 3"/>
          <p:cNvSpPr txBox="1"/>
          <p:nvPr/>
        </p:nvSpPr>
        <p:spPr bwMode="auto">
          <a:xfrm>
            <a:off x="1415415" y="5013176"/>
            <a:ext cx="9289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kern="100" dirty="0">
                <a:solidFill>
                  <a:srgbClr val="FF0000"/>
                </a:solidFill>
                <a:latin typeface="Calibri" panose="020F0502020204030204"/>
                <a:cs typeface="Arial" panose="020B0604020202020204"/>
              </a:rPr>
              <a:t>!</a:t>
            </a:r>
            <a:r>
              <a:rPr lang="en-US" sz="2000" b="1" kern="10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Победители конкурсного отбора </a:t>
            </a:r>
            <a:r>
              <a:rPr lang="en-US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–</a:t>
            </a:r>
            <a:r>
              <a:rPr lang="ru-RU" sz="2400" b="1" kern="100" dirty="0">
                <a:solidFill>
                  <a:srgbClr val="00B0F0"/>
                </a:solidFill>
                <a:latin typeface="Calibri" panose="020F0502020204030204"/>
                <a:cs typeface="Arial" panose="020B0604020202020204"/>
              </a:rPr>
              <a:t> это участники, набравшие наибольшее количество баллов по результатам оценки заявки, проекта, презентации проекта</a:t>
            </a:r>
            <a:endParaRPr lang="ru-RU" sz="2000" b="1" kern="100" dirty="0">
              <a:solidFill>
                <a:srgbClr val="0033CC"/>
              </a:solidFill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/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/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/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/>
          <p:cNvSpPr>
            <a:spLocks noGrp="1"/>
          </p:cNvSpPr>
          <p:nvPr>
            <p:ph type="title"/>
          </p:nvPr>
        </p:nvSpPr>
        <p:spPr bwMode="auto">
          <a:xfrm>
            <a:off x="0" y="512417"/>
            <a:ext cx="12192000" cy="648117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</a:p>
        </p:txBody>
      </p:sp>
      <p:sp>
        <p:nvSpPr>
          <p:cNvPr id="4" name="TextBox 3"/>
          <p:cNvSpPr txBox="1"/>
          <p:nvPr/>
        </p:nvSpPr>
        <p:spPr bwMode="auto">
          <a:xfrm>
            <a:off x="760983" y="1389852"/>
            <a:ext cx="1079182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является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субъектом МСП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(включен в Единый реестр МСП </a:t>
            </a:r>
            <a:r>
              <a:rPr lang="en-US" sz="2400" kern="100" spc="-70" dirty="0" err="1">
                <a:solidFill>
                  <a:srgbClr val="FF0000"/>
                </a:solidFill>
                <a:latin typeface="Calibri" panose="020F0502020204030204"/>
                <a:cs typeface="Arial" panose="020B0604020202020204"/>
                <a:sym typeface="+mn-ea"/>
              </a:rPr>
              <a:t>rmsp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.nalog.ru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 –                    </a:t>
            </a:r>
            <a:r>
              <a:rPr lang="ru-RU" sz="2400" i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Индивидуальным предпринимателем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место жительства ИП - </a:t>
            </a:r>
            <a:r>
              <a:rPr lang="ru-RU" sz="2400" i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в соответствии с единым реестром субъектов МСП</a:t>
            </a: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 - Ленинградская область – 47 регион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осуществляет деятельность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в Ленинградской области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состоит на налоговом учете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в Ленинградской области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является ветераном боевых действий</a:t>
            </a: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, участником СВО на территориях Украины, ДНР, ЛНР, Запорожской и Херсонской областей, а также участвовавшим в ходе вооруженной провокации на границе РФ и приграничных территориях РФ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или </a:t>
            </a: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является вдовой (вдовцом) участника СВО </a:t>
            </a: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(не вступившей (-им) повторно                  в брак)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endParaRPr lang="ru-RU" sz="2400" kern="100" spc="-70" dirty="0">
              <a:solidFill>
                <a:srgbClr val="0033CC"/>
              </a:solidFill>
              <a:uFillTx/>
              <a:latin typeface="Calibri" panose="020F050202020403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5C5C3C8-B16E-91DD-0760-3525D2F97E0B}"/>
            </a:ext>
          </a:extLst>
        </p:cNvPr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47" name="Text Box 2">
            <a:extLst>
              <a:ext uri="{FF2B5EF4-FFF2-40B4-BE49-F238E27FC236}">
                <a16:creationId xmlns:a16="http://schemas.microsoft.com/office/drawing/2014/main" id="{9DD1DBAB-215D-C1AA-E837-94A0E3892451}"/>
              </a:ext>
            </a:extLst>
          </p:cNvPr>
          <p:cNvSpPr txBox="1"/>
          <p:nvPr/>
        </p:nvSpPr>
        <p:spPr bwMode="auto">
          <a:xfrm>
            <a:off x="9359900" y="6392863"/>
            <a:ext cx="2743200" cy="36512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342900" indent="-342900" algn="l">
              <a:lnSpc>
                <a:spcPct val="75000"/>
              </a:lnSpc>
              <a:spcBef>
                <a:spcPts val="142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8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>
              <a:lnSpc>
                <a:spcPct val="75000"/>
              </a:lnSpc>
              <a:spcBef>
                <a:spcPts val="114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>
              <a:lnSpc>
                <a:spcPct val="75000"/>
              </a:lnSpc>
              <a:spcBef>
                <a:spcPts val="86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>
              <a:lnSpc>
                <a:spcPct val="75000"/>
              </a:lnSpc>
              <a:spcBef>
                <a:spcPts val="575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>
              <a:lnSpc>
                <a:spcPct val="75000"/>
              </a:lnSpc>
              <a:spcBef>
                <a:spcPts val="290"/>
              </a:spcBef>
              <a:spcAft>
                <a:spcPts val="15"/>
              </a:spcAft>
              <a:buClr>
                <a:srgbClr val="000000"/>
              </a:buClr>
              <a:buSzPct val="100000"/>
              <a:buFont typeface="Times New Roman" panose="02020603050405020304"/>
              <a:defRPr sz="20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r" defTabSz="914400">
              <a:lnSpc>
                <a:spcPct val="100000"/>
              </a:lnSpc>
              <a:spcBef>
                <a:spcPts val="15"/>
              </a:spcBef>
              <a:tabLst>
                <a:tab pos="914400" algn="l"/>
                <a:tab pos="1828800" algn="l"/>
                <a:tab pos="2743200" algn="l"/>
              </a:tabLst>
              <a:defRPr/>
            </a:pPr>
            <a:endParaRPr lang="ru-RU" sz="2000">
              <a:solidFill>
                <a:srgbClr val="FFFFFF"/>
              </a:solidFill>
              <a:latin typeface="Panton SemiBold"/>
              <a:ea typeface="Segoe UI" panose="020B0502040204020203"/>
            </a:endParaRPr>
          </a:p>
        </p:txBody>
      </p:sp>
      <p:sp>
        <p:nvSpPr>
          <p:cNvPr id="6148" name="AutoShape 3">
            <a:extLst>
              <a:ext uri="{FF2B5EF4-FFF2-40B4-BE49-F238E27FC236}">
                <a16:creationId xmlns:a16="http://schemas.microsoft.com/office/drawing/2014/main" id="{9CF08DAC-6971-2108-8082-19E7897DC242}"/>
              </a:ext>
            </a:extLst>
          </p:cNvPr>
          <p:cNvSpPr/>
          <p:nvPr/>
        </p:nvSpPr>
        <p:spPr bwMode="auto">
          <a:xfrm flipH="1">
            <a:off x="617538" y="4716463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243D99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AutoShape 4">
            <a:extLst>
              <a:ext uri="{FF2B5EF4-FFF2-40B4-BE49-F238E27FC236}">
                <a16:creationId xmlns:a16="http://schemas.microsoft.com/office/drawing/2014/main" id="{4C0B8D44-E248-EAAE-267A-7195F67AC1B2}"/>
              </a:ext>
            </a:extLst>
          </p:cNvPr>
          <p:cNvSpPr/>
          <p:nvPr/>
        </p:nvSpPr>
        <p:spPr bwMode="auto">
          <a:xfrm flipH="1">
            <a:off x="617538" y="2879725"/>
            <a:ext cx="503237" cy="503238"/>
          </a:xfrm>
          <a:custGeom>
            <a:avLst/>
            <a:gdLst>
              <a:gd name="txL" fmla="*/ 0 w 503237"/>
              <a:gd name="txT" fmla="*/ 0 h 503238"/>
              <a:gd name="txR" fmla="*/ 503237 w 503237"/>
              <a:gd name="txB" fmla="*/ 503238 h 503238"/>
            </a:gdLst>
            <a:ahLst/>
            <a:cxnLst>
              <a:cxn ang="0">
                <a:pos x="503237" y="251619"/>
              </a:cxn>
              <a:cxn ang="5898240">
                <a:pos x="251619" y="503238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8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F04247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0" name="AutoShape 5">
            <a:extLst>
              <a:ext uri="{FF2B5EF4-FFF2-40B4-BE49-F238E27FC236}">
                <a16:creationId xmlns:a16="http://schemas.microsoft.com/office/drawing/2014/main" id="{55ECE05C-752F-A260-1FBC-19E232B099D6}"/>
              </a:ext>
            </a:extLst>
          </p:cNvPr>
          <p:cNvSpPr/>
          <p:nvPr/>
        </p:nvSpPr>
        <p:spPr bwMode="auto">
          <a:xfrm flipH="1">
            <a:off x="617538" y="3779838"/>
            <a:ext cx="503237" cy="503237"/>
          </a:xfrm>
          <a:custGeom>
            <a:avLst/>
            <a:gdLst>
              <a:gd name="txL" fmla="*/ 0 w 503237"/>
              <a:gd name="txT" fmla="*/ 0 h 503237"/>
              <a:gd name="txR" fmla="*/ 503237 w 503237"/>
              <a:gd name="txB" fmla="*/ 503237 h 503237"/>
            </a:gdLst>
            <a:ahLst/>
            <a:cxnLst>
              <a:cxn ang="0">
                <a:pos x="503237" y="251619"/>
              </a:cxn>
              <a:cxn ang="5898240">
                <a:pos x="251619" y="503237"/>
              </a:cxn>
              <a:cxn ang="11796480">
                <a:pos x="0" y="251619"/>
              </a:cxn>
              <a:cxn ang="17694720">
                <a:pos x="251619" y="0"/>
              </a:cxn>
            </a:cxnLst>
            <a:rect l="txL" t="txT" r="txR" b="txB"/>
            <a:pathLst>
              <a:path w="503237" h="503237" extrusionOk="0">
                <a:moveTo>
                  <a:pt x="0" y="1400"/>
                </a:moveTo>
                <a:lnTo>
                  <a:pt x="0" y="0"/>
                </a:lnTo>
                <a:lnTo>
                  <a:pt x="1400" y="1400"/>
                </a:lnTo>
                <a:lnTo>
                  <a:pt x="0" y="1400"/>
                </a:lnTo>
                <a:close/>
              </a:path>
            </a:pathLst>
          </a:custGeom>
          <a:solidFill>
            <a:srgbClr val="30CEBB"/>
          </a:solidFill>
          <a:ln w="12600">
            <a:noFill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63" name="Rectangle 20">
            <a:extLst>
              <a:ext uri="{FF2B5EF4-FFF2-40B4-BE49-F238E27FC236}">
                <a16:creationId xmlns:a16="http://schemas.microsoft.com/office/drawing/2014/main" id="{810F140E-962E-2020-4679-39DC8FE583D6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0" y="512417"/>
            <a:ext cx="12192000" cy="648117"/>
          </a:xfrm>
        </p:spPr>
        <p:txBody>
          <a:bodyPr vert="horz" wrap="square" lIns="91440" tIns="45720" rIns="91440" bIns="45720" anchor="ctr" anchorCtr="0"/>
          <a:lstStyle/>
          <a:p>
            <a:pPr algn="ctr" defTabSz="914400" fontAlgn="ctr">
              <a:lnSpc>
                <a:spcPct val="96000"/>
              </a:lnSpc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972800" algn="l"/>
              </a:tabLst>
              <a:defRPr/>
            </a:pPr>
            <a:r>
              <a:rPr lang="ru-RU" sz="4000" b="1" dirty="0">
                <a:solidFill>
                  <a:srgbClr val="F04247"/>
                </a:solidFill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ТРЕБОВАНИЯ К СОИСКАТЕЛЮ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48794-6635-5156-1F7E-2D360533B789}"/>
              </a:ext>
            </a:extLst>
          </p:cNvPr>
          <p:cNvSpPr txBox="1"/>
          <p:nvPr/>
        </p:nvSpPr>
        <p:spPr bwMode="auto">
          <a:xfrm>
            <a:off x="700087" y="1802373"/>
            <a:ext cx="1079182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прошёл обучение </a:t>
            </a:r>
            <a:r>
              <a:rPr lang="ru-RU" sz="2400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в Ленинградском фонде поддержки предпринимательства или у тренера Корпорации МСП </a:t>
            </a:r>
            <a:r>
              <a:rPr lang="ru-RU" sz="2400" i="1" kern="100" spc="-70" dirty="0">
                <a:latin typeface="Calibri" panose="020F0502020204030204"/>
                <a:cs typeface="Arial" panose="020B0604020202020204"/>
              </a:rPr>
              <a:t>(не требуется, если есть диплом о высшем экономическом образовании (профильной переподготовке)</a:t>
            </a:r>
            <a:endParaRPr lang="ru-RU" sz="1800" b="0" i="1" u="none" strike="noStrike" baseline="0" dirty="0">
              <a:latin typeface="Times New Roman" panose="02020603050405020304" pitchFamily="18" charset="0"/>
            </a:endParaRP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получает средства из бюджета Ленинградской области на эти же цели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latin typeface="Calibri" panose="020F0502020204030204"/>
                <a:cs typeface="Arial" panose="020B0604020202020204"/>
              </a:rPr>
              <a:t>не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осуществляет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 производство/реализацию подакцизных товаров и(или) добычу полезных ископаемых (выписка ЕГРЮЛ/ЕГРИП)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задолженность по налогам 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на едином налоговом счете – </a:t>
            </a: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</a:rPr>
              <a:t>не более 30 000 руб.! 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нет просроченной задолженности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возврату в бюджет субсидий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не признан нарушителем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 по полученным мерам поддержки (</a:t>
            </a:r>
            <a:r>
              <a:rPr lang="ru-RU" sz="2400" kern="100" spc="-70" dirty="0">
                <a:solidFill>
                  <a:srgbClr val="FF0000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rmsp-pp.nalog.ru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cs typeface="Arial" panose="020B0604020202020204"/>
                <a:sym typeface="+mn-ea"/>
              </a:rPr>
              <a:t>)</a:t>
            </a:r>
          </a:p>
          <a:p>
            <a:pPr marR="0" lvl="1" indent="-457200" algn="just" defTabSz="914400" eaLnBrk="1" fontAlgn="auto" latinLnBrk="0" hangingPunct="1">
              <a:spcAft>
                <a:spcPts val="600"/>
              </a:spcAft>
              <a:buClr>
                <a:srgbClr val="00B050"/>
              </a:buClr>
              <a:buSzTx/>
              <a:buFont typeface="Wingdings" panose="05000000000000000000" charset="0"/>
              <a:buChar char="ü"/>
              <a:defRPr/>
            </a:pPr>
            <a:r>
              <a:rPr lang="ru-RU" sz="2400" b="1" kern="100" spc="-7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иные требования</a:t>
            </a:r>
            <a:r>
              <a:rPr lang="ru-RU" sz="2400" kern="100" spc="-70" dirty="0">
                <a:solidFill>
                  <a:srgbClr val="0033CC"/>
                </a:solidFill>
                <a:uFillTx/>
                <a:latin typeface="Calibri" panose="020F0502020204030204"/>
                <a:ea typeface="Microsoft YaHei" panose="020B0503020204020204" charset="-122"/>
                <a:cs typeface="Arial" panose="020B0604020202020204"/>
              </a:rPr>
              <a:t> Порядка предоставления субсидий</a:t>
            </a:r>
            <a:endParaRPr lang="ru-RU" altLang="ru-RU" sz="2400" kern="100" spc="-70" dirty="0">
              <a:solidFill>
                <a:srgbClr val="0033CC"/>
              </a:solidFill>
              <a:uFillTx/>
              <a:latin typeface="Calibri" panose="020F0502020204030204"/>
              <a:ea typeface="Microsoft YaHei" panose="020B0503020204020204" charset="-122"/>
              <a:cs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2201113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Arial"/>
      </a:majorFont>
      <a:minorFont>
        <a:latin typeface="Calibri"/>
        <a:ea typeface="Microsoft YaHei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3377</TotalTime>
  <Words>1635</Words>
  <Application>Microsoft Office PowerPoint</Application>
  <PresentationFormat>Широкоэкранный</PresentationFormat>
  <Paragraphs>188</Paragraphs>
  <Slides>21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Panton SemiBold</vt:lpstr>
      <vt:lpstr>Segoe UI</vt:lpstr>
      <vt:lpstr>Times New Roman</vt:lpstr>
      <vt:lpstr>Wingdings</vt:lpstr>
      <vt:lpstr>Тема Office</vt:lpstr>
      <vt:lpstr>Тема Office</vt:lpstr>
      <vt:lpstr>Презентация PowerPoint</vt:lpstr>
      <vt:lpstr>ОБЩАЯ ИНФОРМАЦИЯ</vt:lpstr>
      <vt:lpstr>Порядок действий</vt:lpstr>
      <vt:lpstr>Порядок действий</vt:lpstr>
      <vt:lpstr>Порядок действий</vt:lpstr>
      <vt:lpstr>  Что такое бизнес-проект  </vt:lpstr>
      <vt:lpstr>УСЛОВИЯ ОТБОРА  ПОЛУЧАТЕЛЕЙ гранта</vt:lpstr>
      <vt:lpstr>ТРЕБОВАНИЯ К СОИСКАТЕЛЮ</vt:lpstr>
      <vt:lpstr>ТРЕБОВАНИЯ К СОИСКАТЕЛЮ</vt:lpstr>
      <vt:lpstr>ПОДАЧА ЗАЯВКИ 14 апреля – 16 мая 2025,  комиссия (защита) – 21 мая 2025</vt:lpstr>
      <vt:lpstr>  1.направления затрат по проекту   грант + софинансирование </vt:lpstr>
      <vt:lpstr>  2. направления затрат по проекту  грант + софинансирование</vt:lpstr>
      <vt:lpstr>  3. направления затрат по проекту  грант + софинансирование</vt:lpstr>
      <vt:lpstr>  4. направления затрат по проекту  грант + софинансирование</vt:lpstr>
      <vt:lpstr>1. комплект документов</vt:lpstr>
      <vt:lpstr>2. комплект документов</vt:lpstr>
      <vt:lpstr> ОТВЕТСТВЕННОСТЬ ПРЕДПРИНИМАТЕЛЯ </vt:lpstr>
      <vt:lpstr>1. ОБЯЗАТЕЛЬСТВА пОЛУЧАТЕЛЯ гранта</vt:lpstr>
      <vt:lpstr>2. ОБЯЗАТЕЛЬСТВА пОЛУЧАТЕЛЯ гранта</vt:lpstr>
      <vt:lpstr>ОТЧЕТНОСТЬ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  «О ходе подготовки образовательных организаций  к новому 2022-2023 учебному году»</dc:title>
  <dc:creator>Иванова Вероника Вадимовна</dc:creator>
  <cp:lastModifiedBy>User</cp:lastModifiedBy>
  <cp:revision>508</cp:revision>
  <dcterms:created xsi:type="dcterms:W3CDTF">2022-07-23T06:53:00Z</dcterms:created>
  <dcterms:modified xsi:type="dcterms:W3CDTF">2025-04-08T09:57:46Z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Notes">
    <vt:i4>3</vt:i4>
  </property>
  <property fmtid="{D5CDD505-2E9C-101B-9397-08002B2CF9AE}" pid="4" name="PresentationFormat">
    <vt:lpwstr>������������</vt:lpwstr>
  </property>
  <property fmtid="{D5CDD505-2E9C-101B-9397-08002B2CF9AE}" pid="5" name="Slides">
    <vt:i4>8</vt:i4>
  </property>
  <property fmtid="{D5CDD505-2E9C-101B-9397-08002B2CF9AE}" pid="6" name="ICV">
    <vt:lpwstr>F408CCC5A4234DEAA124CFD53F4EE9E7</vt:lpwstr>
  </property>
  <property fmtid="{D5CDD505-2E9C-101B-9397-08002B2CF9AE}" pid="7" name="KSOProductBuildVer">
    <vt:lpwstr>1033-12.2.0.13472</vt:lpwstr>
  </property>
</Properties>
</file>