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8"/>
  </p:notes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77" r:id="rId12"/>
    <p:sldId id="269" r:id="rId13"/>
    <p:sldId id="270" r:id="rId14"/>
    <p:sldId id="271" r:id="rId15"/>
    <p:sldId id="273" r:id="rId16"/>
    <p:sldId id="274" r:id="rId17"/>
    <p:sldId id="275" r:id="rId19"/>
    <p:sldId id="276" r:id="rId20"/>
    <p:sldId id="263" r:id="rId21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455AA8"/>
    <a:srgbClr val="3494CE"/>
    <a:srgbClr val="EE2128"/>
    <a:srgbClr val="F1575E"/>
    <a:srgbClr val="F9BDBD"/>
    <a:srgbClr val="F04247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Субсидия </a:t>
            </a:r>
            <a:r>
              <a:rPr lang="ru-RU" sz="72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«Сертификаты»</a:t>
            </a:r>
            <a:endParaRPr lang="ru-RU" sz="7200" b="1" dirty="0">
              <a:solidFill>
                <a:srgbClr val="FF0000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получением сертификатов</a:t>
            </a:r>
            <a:r>
              <a:rPr lang="ru-RU" sz="3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 </a:t>
            </a:r>
            <a:endParaRPr lang="ru-RU" sz="32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ea typeface="DejaVu Sans"/>
              </a:rPr>
              <a:t>2025</a:t>
            </a:r>
            <a:endParaRPr lang="ru-RU" sz="36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1257" y="3931633"/>
            <a:ext cx="926728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55AA8"/>
                </a:solidFill>
                <a:latin typeface="+mn-lt"/>
              </a:rPr>
              <a:t>К возмещению принимаются затраты, 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28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0617" y="124950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Увеличение выручки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не менее 4%</a:t>
            </a:r>
            <a:endParaRPr lang="ru-RU" altLang="en-US" sz="2400" b="1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8261" y="3710012"/>
            <a:ext cx="9531985" cy="98510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Сохранение среднесписочной численности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90% </a:t>
            </a:r>
            <a:endParaRPr lang="ru-RU" altLang="en-US" sz="2400" b="1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8261" y="4849957"/>
            <a:ext cx="9531985" cy="113157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</a:rPr>
              <a:t>Заработная плата не ниже МРОТ в Ленинградской области                              в 2025 году </a:t>
            </a:r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–</a:t>
            </a:r>
            <a:r>
              <a:rPr lang="ru-RU" alt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</a:rPr>
              <a:t>23 800 рублей</a:t>
            </a:r>
            <a:endParaRPr lang="ru-RU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48261" y="247489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Осуществление деятельности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в течение 3 лет </a:t>
            </a:r>
            <a:endParaRPr lang="ru-RU" altLang="en-US" sz="2400" b="1" dirty="0">
              <a:solidFill>
                <a:srgbClr val="FF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субсидии </a:t>
            </a:r>
            <a:endParaRPr lang="ru-RU" altLang="en-US" sz="2400" b="1" dirty="0">
              <a:solidFill>
                <a:schemeClr val="bg1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400" b="1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</a:t>
            </a: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 года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90 % от затрат, </a:t>
            </a: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но не более 1,0 млн рублей</a:t>
            </a: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2024 году по отношению к уровню 2023 года: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  <a:endParaRPr lang="ru-RU" sz="2400" kern="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  <a:endParaRPr lang="ru-RU" sz="2400" kern="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16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                                                                             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455AA8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среднемесячной заработной платы;    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 сумма выплат  за отчетный год согласно форме ЕФС-1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r>
              <a:rPr lang="en-US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455AA8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455AA8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490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2025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90%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1 000 000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рублей</a:t>
            </a: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*прием заявок</a:t>
            </a:r>
            <a:r>
              <a:rPr lang="ru-RU" altLang="ru-RU" sz="32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7–15 апреля 2025</a:t>
            </a: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Комиссия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18 апреля 2025</a:t>
            </a: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 и критериям отбора (п. 2.7)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8 к Порядку «Дополнительные условия на возмещение затрат по сертификатам»)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19319" y="508480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25475" y="1499235"/>
            <a:ext cx="11222355" cy="39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7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7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7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  <a:endParaRPr lang="ru-RU" sz="2400" kern="100" spc="-7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7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затраты, связанные с получением/продлением сертификатов                                                                             или деклараций о соответствии:</a:t>
            </a:r>
            <a:endParaRPr lang="ru-RU" altLang="en-US" sz="2800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обязательным подтверждением соответствия                 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продукции или иных объектов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2888877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добровольным подтверждением соответствия            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продукции или иных объектов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9669" y="3830664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получением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международных сертификатов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соответствия,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внедрением системы менеджмента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в соответствии с международными стандартами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4968081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затраты на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прохождение процедур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, связанных с подтверждением соответствия </a:t>
            </a:r>
            <a:endParaRPr lang="ru-RU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ound Diagonal Corner Rectangle 11"/>
          <p:cNvSpPr/>
          <p:nvPr/>
        </p:nvSpPr>
        <p:spPr bwMode="auto">
          <a:xfrm>
            <a:off x="1344146" y="5895351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получением/продлением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сертификата происхождения</a:t>
            </a:r>
            <a:endParaRPr lang="ru-RU" alt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Сертификат соответствия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Сертификат соответствия или декларация о соответствии </a:t>
            </a: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должны быть действующими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 на дату подачи заявки</a:t>
            </a: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Принимаются затраты, произведенные </a:t>
            </a: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не ранее 2024 года</a:t>
            </a:r>
            <a:endParaRPr lang="ru-RU" sz="28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3494CE"/>
                </a:solidFill>
                <a:latin typeface="Calibri" panose="020F0502020204030204"/>
                <a:cs typeface="Arial" panose="020B0604020202020204"/>
              </a:rPr>
              <a:t>!!! Минимальная сумма затрат для участия в отборе – </a:t>
            </a:r>
            <a:endParaRPr lang="ru-RU" sz="2800" b="1" kern="100" spc="-100" dirty="0">
              <a:solidFill>
                <a:srgbClr val="3494CE"/>
              </a:solidFill>
              <a:latin typeface="Calibri" panose="020F0502020204030204"/>
              <a:cs typeface="Arial" panose="020B060402020202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100 тысяч рублей</a:t>
            </a:r>
            <a:endParaRPr lang="ru-RU" sz="2800" b="1" kern="100" spc="-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1271464" y="3064592"/>
            <a:ext cx="9720000" cy="1327475"/>
          </a:xfrm>
          <a:prstGeom prst="homePlate">
            <a:avLst>
              <a:gd name="adj" fmla="val 27262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копия договора с организацией, уполномоченной выдавать (продлевать) сертификаты соответствия и регистрировать декларации о соответствии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71464" y="4581128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</a:t>
            </a:r>
            <a:r>
              <a:rPr lang="ru-RU" altLang="en-US" sz="2400" b="1" dirty="0">
                <a:sym typeface="+mn-ea"/>
              </a:rPr>
              <a:t>и первичных документов, подтверждающих затраты</a:t>
            </a:r>
            <a:endParaRPr lang="ru-RU" altLang="en-US" sz="2400" b="1" dirty="0"/>
          </a:p>
        </p:txBody>
      </p:sp>
      <p:sp>
        <p:nvSpPr>
          <p:cNvPr id="18" name="Pentagon 17"/>
          <p:cNvSpPr/>
          <p:nvPr/>
        </p:nvSpPr>
        <p:spPr>
          <a:xfrm>
            <a:off x="1221204" y="5445224"/>
            <a:ext cx="9720000" cy="838025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effectLst/>
                <a:ea typeface="Calibri" panose="020F0502020204030204" charset="0"/>
              </a:rPr>
              <a:t>копия действующего сертификата соответствия/декларации</a:t>
            </a:r>
            <a:endParaRPr lang="ru-RU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90217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реестр затрат по форме согласно приложению к Порядку</a:t>
            </a:r>
            <a:endParaRPr lang="ru-RU" alt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95400" y="1196752"/>
          <a:ext cx="10300278" cy="5532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/>
                <a:gridCol w="3970413"/>
                <a:gridCol w="2232248"/>
                <a:gridCol w="1368152"/>
                <a:gridCol w="2235382"/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  <a:endParaRPr lang="ru-RU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Статья расходов в соответствии с п. 2 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приложения 8 к Порядку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Описание произведенных затрат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Сумма, руб.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Затраты, связанные с добровольным подтверждением соответствия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продукции или иных объектов, процессов проектирования (включая изыскания), производства, строительства,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монтажа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наладки, эксплуатации, хранения, перевозки, реализации и утилизации, выполнения работ или оказания услуг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требованиям технических регламентов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положениям стандартов, сводов правил или условиям договоров, в форме получения и(или) продления сертификата соответствия и(или) принятия декларации о соответствии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Затраты, связанные с добровольным подтверждением соответствия монтажа (указать, какого) требованиям технических регламентов (указать, каких)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01.10.2023, акт № 1 от 25.12.2023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КАЖДОМУ СЕРТИФИКАТУ ОТДЕЛЬНО!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01.12.2023, ПП № 2 от 01.11.2023 и т.д.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8196</Words>
  <Application>WPS Presentation</Application>
  <PresentationFormat>Широкоэкранный</PresentationFormat>
  <Paragraphs>266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Times New Roman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  ВОЗМЕЩАЮТСЯ затратЫ   затраты, связанные с получением/продлением сертификатов                                                                             или деклараций о соответствии:</vt:lpstr>
      <vt:lpstr>Сертификат соответствия</vt:lpstr>
      <vt:lpstr>комплект документов</vt:lpstr>
      <vt:lpstr> ФОРМА - РЕЕСТР ЗАТРАТ 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413</cp:revision>
  <dcterms:created xsi:type="dcterms:W3CDTF">2022-07-23T06:53:00Z</dcterms:created>
  <dcterms:modified xsi:type="dcterms:W3CDTF">2025-04-01T08:15:25Z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1033-12.2.0.20348</vt:lpwstr>
  </property>
</Properties>
</file>