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256" r:id="rId4"/>
    <p:sldId id="268" r:id="rId5"/>
    <p:sldId id="272" r:id="rId6"/>
    <p:sldId id="264" r:id="rId7"/>
    <p:sldId id="278" r:id="rId8"/>
    <p:sldId id="265" r:id="rId9"/>
    <p:sldId id="267" r:id="rId10"/>
    <p:sldId id="269" r:id="rId11"/>
    <p:sldId id="270" r:id="rId12"/>
    <p:sldId id="271" r:id="rId13"/>
    <p:sldId id="273" r:id="rId14"/>
    <p:sldId id="274" r:id="rId15"/>
    <p:sldId id="275" r:id="rId17"/>
    <p:sldId id="276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243D99"/>
    <a:srgbClr val="455AA8"/>
    <a:srgbClr val="3494CE"/>
    <a:srgbClr val="F1575E"/>
    <a:srgbClr val="F9BDBD"/>
    <a:srgbClr val="F04247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6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</a:t>
            </a:r>
            <a:endParaRPr lang="ru-RU" sz="4000" b="1" dirty="0">
              <a:solidFill>
                <a:srgbClr val="3494CE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«Проценты по кредитам»</a:t>
            </a:r>
            <a:endParaRPr lang="ru-RU" sz="4800" b="1" dirty="0">
              <a:solidFill>
                <a:srgbClr val="FF0000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уплатой процентов по кредитным договорам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ea typeface="DejaVu Sans"/>
              </a:rPr>
              <a:t>2025</a:t>
            </a: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EE212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</a:t>
            </a:r>
            <a:r>
              <a:rPr lang="ru-RU" altLang="en-US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</a:t>
            </a: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75 % от затрат, </a:t>
            </a:r>
            <a:endParaRPr lang="ru-RU" altLang="ru-RU" sz="2400" b="1" kern="100" spc="-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но не более 2 000 000 рублей</a:t>
            </a:r>
            <a:endParaRPr lang="ru-RU" altLang="ru-RU" sz="2400" b="1" kern="100" spc="-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EE212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2024 году по отношению к уровню 2023 года: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ЕФС-1.                              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                                                                       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455AA8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 сумма выплат  за отчетный год согласно форме ЕФС-1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ЕФС-1.</a:t>
            </a:r>
            <a:endParaRPr lang="ru-RU" sz="2400" kern="100" dirty="0">
              <a:solidFill>
                <a:srgbClr val="455AA8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r>
              <a:rPr lang="en-US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alt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481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2025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71 000 000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2 000 000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  <a:endParaRPr lang="ru-RU" alt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*прием заявок 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7-16 мая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2025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</a:t>
            </a:r>
            <a:r>
              <a:rPr lang="ru-RU" sz="24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Приложения 2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 Порядку «Дополнительные условия на возмещение затрат, связанных с уплатой % по кредитным договорам)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636984"/>
            <a:ext cx="10791825" cy="603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–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разделы K, L, </a:t>
            </a:r>
            <a:r>
              <a:rPr lang="en-US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N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 исключением групп кодов 78 - 82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Общероссийского классификатора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ОК 029-2014 (КДЕС Ред. 2)</a:t>
            </a:r>
            <a:endParaRPr lang="ru-RU" sz="2400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2024 год </a:t>
            </a: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от 3 единиц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по кредитному договору, предоставляемому для возмещения затрат по процентам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2024-2025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года по </a:t>
            </a:r>
            <a:r>
              <a:rPr lang="ru-RU" sz="2800" b="1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1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кредитному договору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Уплата % по кредитам, </a:t>
            </a:r>
            <a:r>
              <a:rPr lang="ru-RU" sz="2400" dirty="0">
                <a:solidFill>
                  <a:srgbClr val="EE2128"/>
                </a:solidFill>
                <a:latin typeface="+mn-lt"/>
                <a:ea typeface="Calibri" panose="020F0502020204030204" charset="0"/>
              </a:rPr>
              <a:t>полученным в российских кредитных организациях, имеющих лицензию ЦБ</a:t>
            </a:r>
            <a:endParaRPr lang="ru-RU" sz="2400" dirty="0">
              <a:solidFill>
                <a:srgbClr val="EE2128"/>
              </a:solidFill>
              <a:latin typeface="+mn-lt"/>
              <a:ea typeface="Calibri" panose="020F0502020204030204" charset="0"/>
            </a:endParaRP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Цель кредита –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приобретение или модернизация основных средств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или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пополнение оборотных средств</a:t>
            </a:r>
            <a:endParaRPr lang="ru-RU" sz="2400" dirty="0">
              <a:solidFill>
                <a:srgbClr val="EE2128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789" y="4010910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Рефинансирование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 кредитов на указанные цели –  </a:t>
            </a:r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затраты не ранее 2024 года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5219700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EE2128"/>
                </a:solidFill>
                <a:latin typeface="+mn-lt"/>
              </a:rPr>
              <a:t>Субсидия не предоставляется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для возмещения процентов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по просроченной задолженности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30747" y="3019194"/>
            <a:ext cx="9710457" cy="131064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Письменное подтверждение кредитора о целевом использовании </a:t>
            </a:r>
            <a:r>
              <a:rPr lang="ru-RU" sz="2400" dirty="0"/>
              <a:t>кредита или об отсутствии претензий к заемщику по расходованию кредитных средств, подписанное кредитором</a:t>
            </a:r>
            <a:endParaRPr lang="ru-RU" sz="2400" dirty="0"/>
          </a:p>
          <a:p>
            <a:pPr algn="l"/>
            <a:endParaRPr lang="ru-RU" sz="2400" dirty="0"/>
          </a:p>
        </p:txBody>
      </p:sp>
      <p:sp>
        <p:nvSpPr>
          <p:cNvPr id="17" name="Pentagon 16"/>
          <p:cNvSpPr/>
          <p:nvPr/>
        </p:nvSpPr>
        <p:spPr>
          <a:xfrm>
            <a:off x="1221204" y="4512940"/>
            <a:ext cx="9720000" cy="838025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r>
              <a:rPr lang="ru-RU" altLang="en-US" sz="2400" b="1" dirty="0">
                <a:solidFill>
                  <a:srgbClr val="EE2128"/>
                </a:solidFill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, подтверждающих оплату % по кредиту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35710" y="5517232"/>
            <a:ext cx="9720000" cy="1008112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EE2128"/>
                </a:solidFill>
                <a:effectLst/>
                <a:ea typeface="Calibri" panose="020F0502020204030204" charset="0"/>
              </a:rPr>
              <a:t>Справка, подтверждающая </a:t>
            </a:r>
            <a:r>
              <a:rPr lang="ru-RU" sz="2400" dirty="0">
                <a:effectLst/>
                <a:ea typeface="Calibri" panose="020F0502020204030204" charset="0"/>
              </a:rPr>
              <a:t>объем платежей и отсутствие просроченной задолженности, по форме или содержащая указанную информацию 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2024020"/>
            <a:ext cx="9720000" cy="830071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кредитного договора </a:t>
            </a:r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sz="2400" dirty="0"/>
              <a:t>с указанием цели использования заемных средств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0617" y="124950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Увеличение выручки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не менее 4%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8261" y="3710012"/>
            <a:ext cx="9531985" cy="98510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Сохранение среднесписочной численности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8261" y="4849957"/>
            <a:ext cx="9531985" cy="113157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Заработная плата - не ниже МРОТ в Ленинградской области                              в 2025 году -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</a:rPr>
              <a:t>23 800 рублей</a:t>
            </a:r>
            <a:endParaRPr lang="ru-RU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48261" y="247489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  <a:endParaRPr lang="ru-RU" altLang="en-US" sz="2400" b="1" dirty="0">
              <a:solidFill>
                <a:srgbClr val="FF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субсидии </a:t>
            </a:r>
            <a:endParaRPr lang="ru-RU" altLang="en-US" sz="2400" b="1" dirty="0">
              <a:solidFill>
                <a:schemeClr val="bg1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7154</Words>
  <Application>WPS Slides</Application>
  <PresentationFormat>Широкоэкранный</PresentationFormat>
  <Paragraphs>207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Times New Roman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  ВОЗМЕЩАЮТСЯ затратЫ   2023/2024 года по 1 кредитному договору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418</cp:revision>
  <dcterms:created xsi:type="dcterms:W3CDTF">2022-07-23T06:53:00Z</dcterms:created>
  <dcterms:modified xsi:type="dcterms:W3CDTF">2025-04-22T09:57:29Z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1033-12.2.0.20796</vt:lpwstr>
  </property>
</Properties>
</file>