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06" r:id="rId2"/>
    <p:sldId id="317" r:id="rId3"/>
    <p:sldId id="318" r:id="rId4"/>
    <p:sldId id="323" r:id="rId5"/>
    <p:sldId id="324" r:id="rId6"/>
    <p:sldId id="319" r:id="rId7"/>
    <p:sldId id="320" r:id="rId8"/>
    <p:sldId id="321" r:id="rId9"/>
    <p:sldId id="322" r:id="rId10"/>
    <p:sldId id="325" r:id="rId11"/>
    <p:sldId id="326" r:id="rId12"/>
    <p:sldId id="327" r:id="rId13"/>
    <p:sldId id="285" r:id="rId14"/>
  </p:sldIdLst>
  <p:sldSz cx="12192000" cy="6858000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A6A"/>
    <a:srgbClr val="76C04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23" autoAdjust="0"/>
    <p:restoredTop sz="94660"/>
  </p:normalViewPr>
  <p:slideViewPr>
    <p:cSldViewPr snapToGrid="0">
      <p:cViewPr>
        <p:scale>
          <a:sx n="118" d="100"/>
          <a:sy n="118" d="100"/>
        </p:scale>
        <p:origin x="-408" y="-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B1CCF-84E1-4E02-B82F-40EF2A7951F2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BBAE55-CB4D-47C4-A752-DBB2010CCB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56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7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119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787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77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367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52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58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646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687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0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298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DE88E-CBA3-44E4-8897-B0C6D7F2BB61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97EFC-7547-461F-A74B-8A867D4ED4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685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nature.lenobl.ru/ru/deiatelnost/lesopolzovanie/informaciya-o-lesah-glavnaja/proekty-lesohozyajstvennyh-reglamentov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optlo.ru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428751"/>
            <a:ext cx="12192000" cy="18669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1B396A"/>
                </a:solidFill>
                <a:latin typeface="Aardvark" pitchFamily="34" charset="0"/>
                <a:ea typeface="Verdana" panose="020B0604030504040204" pitchFamily="34" charset="0"/>
              </a:rPr>
              <a:t>О применении порядка получения разрешения </a:t>
            </a:r>
            <a:br>
              <a:rPr lang="ru-RU" sz="2400" dirty="0" smtClean="0">
                <a:solidFill>
                  <a:srgbClr val="1B396A"/>
                </a:solidFill>
                <a:latin typeface="Aardvark" pitchFamily="34" charset="0"/>
                <a:ea typeface="Verdana" panose="020B0604030504040204" pitchFamily="34" charset="0"/>
              </a:rPr>
            </a:br>
            <a:r>
              <a:rPr lang="ru-RU" sz="2400" dirty="0" smtClean="0">
                <a:solidFill>
                  <a:srgbClr val="1B396A"/>
                </a:solidFill>
                <a:latin typeface="Aardvark" pitchFamily="34" charset="0"/>
                <a:ea typeface="Verdana" panose="020B0604030504040204" pitchFamily="34" charset="0"/>
              </a:rPr>
              <a:t>на размещение объектов на лесных участках земель </a:t>
            </a:r>
            <a:br>
              <a:rPr lang="ru-RU" sz="2400" dirty="0" smtClean="0">
                <a:solidFill>
                  <a:srgbClr val="1B396A"/>
                </a:solidFill>
                <a:latin typeface="Aardvark" pitchFamily="34" charset="0"/>
                <a:ea typeface="Verdana" panose="020B0604030504040204" pitchFamily="34" charset="0"/>
              </a:rPr>
            </a:br>
            <a:r>
              <a:rPr lang="ru-RU" sz="2400" dirty="0" smtClean="0">
                <a:solidFill>
                  <a:srgbClr val="1B396A"/>
                </a:solidFill>
                <a:latin typeface="Aardvark" pitchFamily="34" charset="0"/>
                <a:ea typeface="Verdana" panose="020B0604030504040204" pitchFamily="34" charset="0"/>
              </a:rPr>
              <a:t>лесного фонда без предоставления земельных участков и установления сервитутов, публичного сервитута на территории Ленинградской области</a:t>
            </a:r>
            <a:endParaRPr lang="ru-RU" sz="2400" dirty="0">
              <a:solidFill>
                <a:srgbClr val="1B396A"/>
              </a:solidFill>
              <a:latin typeface="Aardvark" pitchFamily="34" charset="0"/>
              <a:ea typeface="Verdana" panose="020B060403050404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741" y="502719"/>
            <a:ext cx="3923180" cy="749064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6578930"/>
            <a:ext cx="12192000" cy="2790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solidFill>
                <a:srgbClr val="1B396A"/>
              </a:solidFill>
              <a:latin typeface="Aardvark" panose="020B7200000000000000" pitchFamily="34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0" y="3268217"/>
            <a:ext cx="12192000" cy="6941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000" dirty="0" err="1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ЛОГКУ</a:t>
            </a:r>
            <a:r>
              <a:rPr lang="ru-RU" sz="2000" dirty="0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 «Дирекция </a:t>
            </a:r>
            <a:r>
              <a:rPr lang="ru-RU" sz="2000" dirty="0" err="1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ООПТ</a:t>
            </a:r>
            <a:r>
              <a:rPr lang="ru-RU" sz="2000" dirty="0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 Ленинградской области</a:t>
            </a:r>
            <a:r>
              <a:rPr lang="ru-RU" sz="2000" dirty="0" smtClean="0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»</a:t>
            </a:r>
          </a:p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1B396A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+mj-cs"/>
              </a:rPr>
              <a:t>Директор </a:t>
            </a:r>
            <a:r>
              <a:rPr lang="ru-RU" sz="2000" dirty="0" err="1" smtClean="0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Ф.Н</a:t>
            </a:r>
            <a:r>
              <a:rPr lang="ru-RU" sz="2000" dirty="0" smtClean="0">
                <a:solidFill>
                  <a:srgbClr val="1B396A"/>
                </a:solidFill>
                <a:latin typeface="Verdana" pitchFamily="34" charset="0"/>
                <a:ea typeface="Verdana" pitchFamily="34" charset="0"/>
                <a:cs typeface="+mj-cs"/>
              </a:rPr>
              <a:t>. Стулов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rgbClr val="1B396A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+mj-cs"/>
            </a:endParaRPr>
          </a:p>
        </p:txBody>
      </p:sp>
      <p:pic>
        <p:nvPicPr>
          <p:cNvPr id="13" name="Рисунок 12" descr="10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0" y="4029075"/>
            <a:ext cx="12192000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8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76250" y="890315"/>
            <a:ext cx="64103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1B396A"/>
                </a:solidFill>
                <a:ea typeface="Verdana" panose="020B0604030504040204" pitchFamily="34" charset="0"/>
              </a:rPr>
              <a:t>Порядок и условия размещения отдельных видов объектов на лесных участках земель лесного фонда без их предоставления и установления сервитутов, публичного сервитута на территории Ленинградской области, утверждены постановлением Правительства Ленинградской области от 25.07.2022 № 515.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43775" y="85724"/>
            <a:ext cx="4781550" cy="671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8" name="AutoShape 4" descr="https://nature.lenobl.ru/static/img/alo/gerb.5b476f22c1de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5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842690"/>
            <a:ext cx="82200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Размещение отдельных видов объектов на лесных участках земель лесного фонда осуществляется на основании разрешения, выдаваемого комитетом по природным ресурсам Ленинградской области. Максимальный срок действия разрешения составляет 24 месяца.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38626" y="3508355"/>
            <a:ext cx="77819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Возможно размещение объектов, указанных в пунктах</a:t>
            </a:r>
          </a:p>
          <a:p>
            <a:pPr algn="ctr"/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19</a:t>
            </a:r>
            <a:r>
              <a:rPr lang="en-US" sz="2400" dirty="0">
                <a:solidFill>
                  <a:srgbClr val="1B396A"/>
                </a:solidFill>
                <a:ea typeface="Verdana" panose="020B0604030504040204" pitchFamily="34" charset="0"/>
              </a:rPr>
              <a:t>,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21, 24 - 26 и 29 Перечня видов объектов, размещение которых может осуществляться на землях или земельных участках, находящихся в государственной или муниципальной собственности, без предоставления земельных участков и установления сервитутов, утвержденного постановлением Правительства Российской Федерации от 3 декабря 2014 года N 1300.</a:t>
            </a:r>
          </a:p>
        </p:txBody>
      </p:sp>
      <p:pic>
        <p:nvPicPr>
          <p:cNvPr id="2050" name="Picture 2" descr="C:\Users\Раджана\Desktop\Для доклада\Осинорощинское 13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115300" y="221099"/>
            <a:ext cx="3914402" cy="3103127"/>
          </a:xfrm>
          <a:prstGeom prst="rect">
            <a:avLst/>
          </a:prstGeom>
          <a:noFill/>
        </p:spPr>
      </p:pic>
      <p:pic>
        <p:nvPicPr>
          <p:cNvPr id="2051" name="Picture 3" descr="C:\Users\Раджана\Desktop\Для доклада\Верхолинское 13, 22, 23, 3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61949" y="2892239"/>
            <a:ext cx="3838575" cy="38038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255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450" y="688955"/>
            <a:ext cx="120205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Постановлением Правительства Российской Федерации от 3 декабря 2014 года N 1300:</a:t>
            </a:r>
          </a:p>
          <a:p>
            <a:pPr algn="ctr"/>
            <a:endParaRPr lang="ru-RU" sz="2400" b="1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19. 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Нестационарные объекты для организации обслуживания зон отдыха населения, в том числе на пляжных территориях в прибрежных защитных полосах водных объектов (теневые навесы, аэрарии, солярии, кабинки для переодевания, душевые кабинки, временные павильоны и киоски, туалеты, питьевые фонтанчики и другое оборудование, в том числе для санитарной очистки территории, пункты проката инвентаря, медицинские пункты первой помощи, площадки или поляны для пикников, танцевальные, спортивные и детские игровые площадки и городки), для размещения которых не требуется разрешения на строительство.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21. 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Объекты, предназначенные для обеспечения безопасности людей на водных объектах, сооружения водно-спасательных станций и постов в береговой и прибрежной защитных полосах водных объектов, для размещения которых не требуется разрешения на строительство.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450" y="688955"/>
            <a:ext cx="120205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Постановлением Правительства Российской Федерации от 3 декабря 2014 года N 1300:</a:t>
            </a:r>
          </a:p>
          <a:p>
            <a:pPr algn="ctr"/>
            <a:endParaRPr lang="ru-RU" sz="2400" b="1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24. 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Сезонные аттракционы, палатки и лотки, размещаемые в целях организации сезонных ярмарок, на которых осуществляется реализация продуктов питания и сельскохозяйственной продукции.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25. 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Пункты проката велосипедов, роликов, самокатов и другого спортивного инвентаря, для размещения которых не требуется разрешения на строительство, а также </a:t>
            </a:r>
            <a:r>
              <a:rPr lang="ru-RU" sz="2400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велопарковки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.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26.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 Спортивные и детские площадки.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29. </a:t>
            </a:r>
            <a:r>
              <a:rPr lang="ru-RU" sz="2400" dirty="0" smtClean="0">
                <a:solidFill>
                  <a:srgbClr val="1B396A"/>
                </a:solidFill>
                <a:ea typeface="Verdana" panose="020B0604030504040204" pitchFamily="34" charset="0"/>
              </a:rPr>
              <a:t>Общественные туалеты нестационарного типа.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6286"/>
          <a:stretch>
            <a:fillRect/>
          </a:stretch>
        </p:blipFill>
        <p:spPr>
          <a:xfrm>
            <a:off x="28575" y="0"/>
            <a:ext cx="1626430" cy="555900"/>
          </a:xfrm>
          <a:prstGeom prst="rect">
            <a:avLst/>
          </a:prstGeom>
        </p:spPr>
      </p:pic>
      <p:sp>
        <p:nvSpPr>
          <p:cNvPr id="3074" name="AutoShape 2" descr="https://nature.lenobl.ru/static/img/alo/gerb.5b476f22c1de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524250" y="1899965"/>
            <a:ext cx="4095751" cy="1384995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Комитет по природным ресурсам Ленинградской области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24250" y="3290615"/>
            <a:ext cx="4095750" cy="523220"/>
          </a:xfrm>
          <a:prstGeom prst="rect">
            <a:avLst/>
          </a:prstGeom>
          <a:solidFill>
            <a:srgbClr val="1B3A6A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ea typeface="Verdana" panose="020B0604030504040204" pitchFamily="34" charset="0"/>
              </a:rPr>
              <a:t>nature.lenobl.ru</a:t>
            </a:r>
            <a:endParaRPr lang="ru-RU" sz="2800" dirty="0" smtClean="0">
              <a:solidFill>
                <a:schemeClr val="bg1"/>
              </a:solidFill>
              <a:ea typeface="Verdana" panose="020B060403050404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10499" y="1899965"/>
            <a:ext cx="4124325" cy="181588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ЛОГКУ «Управление лесами Ленинградской области» (ЛОГКУ «</a:t>
            </a:r>
            <a:r>
              <a:rPr lang="ru-RU" sz="2800" b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Ленобллес</a:t>
            </a:r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810500" y="3719240"/>
            <a:ext cx="4124325" cy="523220"/>
          </a:xfrm>
          <a:prstGeom prst="rect">
            <a:avLst/>
          </a:prstGeom>
          <a:solidFill>
            <a:srgbClr val="1B3A6A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ea typeface="Verdana" panose="020B0604030504040204" pitchFamily="34" charset="0"/>
              </a:rPr>
              <a:t>leslenobl.ru</a:t>
            </a:r>
            <a:endParaRPr lang="ru-RU" sz="2800" dirty="0" smtClean="0">
              <a:solidFill>
                <a:schemeClr val="bg1"/>
              </a:solidFill>
              <a:ea typeface="Verdana" panose="020B0604030504040204" pitchFamily="34" charset="0"/>
            </a:endParaRPr>
          </a:p>
        </p:txBody>
      </p:sp>
      <p:sp>
        <p:nvSpPr>
          <p:cNvPr id="15" name="Нашивка 14"/>
          <p:cNvSpPr/>
          <p:nvPr/>
        </p:nvSpPr>
        <p:spPr>
          <a:xfrm>
            <a:off x="3000375" y="2466975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2425" y="1899965"/>
            <a:ext cx="2543176" cy="18158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1B396A"/>
                </a:solidFill>
                <a:ea typeface="Verdana" panose="020B0604030504040204" pitchFamily="34" charset="0"/>
              </a:rPr>
              <a:t>Организации участвующие в выдаче разрешения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524250" y="5319440"/>
            <a:ext cx="4095751" cy="95410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Индивидуальные предприниматели</a:t>
            </a:r>
          </a:p>
        </p:txBody>
      </p:sp>
      <p:sp>
        <p:nvSpPr>
          <p:cNvPr id="21" name="Нашивка 20"/>
          <p:cNvSpPr/>
          <p:nvPr/>
        </p:nvSpPr>
        <p:spPr>
          <a:xfrm>
            <a:off x="3000375" y="5391150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2425" y="5528990"/>
            <a:ext cx="2543176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1B396A"/>
                </a:solidFill>
                <a:ea typeface="Verdana" panose="020B0604030504040204" pitchFamily="34" charset="0"/>
              </a:rPr>
              <a:t>Заявители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791450" y="5319440"/>
            <a:ext cx="4095751" cy="52322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Юридические лица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04273" y="209550"/>
            <a:ext cx="1026656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333500" y="1728515"/>
            <a:ext cx="108584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Определение конкретного лесного участка и планируемого месторасположения объекта на лесном участке.</a:t>
            </a:r>
          </a:p>
          <a:p>
            <a:r>
              <a:rPr lang="ru-RU" sz="2000" dirty="0" smtClean="0">
                <a:solidFill>
                  <a:srgbClr val="1B396A"/>
                </a:solidFill>
                <a:ea typeface="Verdana" panose="020B0604030504040204" pitchFamily="34" charset="0"/>
              </a:rPr>
              <a:t>Ссылка на карты-схемы лесных участков:</a:t>
            </a:r>
          </a:p>
          <a:p>
            <a:r>
              <a:rPr lang="en-US" sz="2000" dirty="0" smtClean="0">
                <a:solidFill>
                  <a:srgbClr val="1B396A"/>
                </a:solidFill>
                <a:ea typeface="Verdana" panose="020B0604030504040204" pitchFamily="34" charset="0"/>
                <a:hlinkClick r:id="rId2"/>
              </a:rPr>
              <a:t>https://nature.lenobl.ru/ru/deiatelnost/lesopolzovanie/informaciya-o-lesah-glavnaja/proekty-lesohozyajstvennyh-reglamentov/</a:t>
            </a:r>
            <a:r>
              <a:rPr lang="ru-RU" sz="2000" dirty="0" smtClean="0">
                <a:solidFill>
                  <a:srgbClr val="1B396A"/>
                </a:solidFill>
                <a:ea typeface="Verdana" panose="020B0604030504040204" pitchFamily="34" charset="0"/>
              </a:rPr>
              <a:t> </a:t>
            </a:r>
          </a:p>
          <a:p>
            <a:r>
              <a:rPr lang="ru-RU" sz="20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Рекомендуется консультация по выбору лесного участка в ЛОГКУ «</a:t>
            </a:r>
            <a:r>
              <a:rPr lang="ru-RU" sz="2000" b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Ленобллес</a:t>
            </a:r>
            <a:r>
              <a:rPr lang="ru-RU" sz="20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».</a:t>
            </a:r>
            <a:endParaRPr lang="ru-RU" sz="2000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r>
              <a:rPr lang="ru-RU" sz="20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Возможен выезд для предварительного осмотра лесного участка по предварительной записи в соответствующем лесничестве.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" y="514350"/>
            <a:ext cx="12192000" cy="10772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a typeface="Verdana" panose="020B0604030504040204" pitchFamily="34" charset="0"/>
              </a:rPr>
              <a:t>Порядок действий заявителей </a:t>
            </a:r>
          </a:p>
          <a:p>
            <a:pPr algn="ctr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a typeface="Verdana" panose="020B0604030504040204" pitchFamily="34" charset="0"/>
              </a:rPr>
              <a:t>для получения разрешения:</a:t>
            </a:r>
          </a:p>
        </p:txBody>
      </p:sp>
      <p:sp>
        <p:nvSpPr>
          <p:cNvPr id="11" name="Пятиугольник 10"/>
          <p:cNvSpPr/>
          <p:nvPr/>
        </p:nvSpPr>
        <p:spPr>
          <a:xfrm>
            <a:off x="161925" y="1876425"/>
            <a:ext cx="1647825" cy="647700"/>
          </a:xfrm>
          <a:prstGeom prst="homePlate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0025" y="184785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endParaRPr lang="ru-RU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Пятиугольник 12"/>
          <p:cNvSpPr/>
          <p:nvPr/>
        </p:nvSpPr>
        <p:spPr>
          <a:xfrm>
            <a:off x="161925" y="4695825"/>
            <a:ext cx="1647825" cy="647700"/>
          </a:xfrm>
          <a:prstGeom prst="homePlate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0025" y="466725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ru-RU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33500" y="4690790"/>
            <a:ext cx="10858499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Оформление схемы расположения </a:t>
            </a:r>
          </a:p>
          <a:p>
            <a:pPr algn="ctr"/>
            <a:r>
              <a:rPr lang="ru-RU" sz="28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лесного участка.</a:t>
            </a:r>
            <a:endParaRPr lang="ru-RU" sz="2000" b="1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pPr algn="ctr"/>
            <a:endParaRPr lang="ru-RU" sz="2000" b="1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r>
              <a:rPr lang="ru-RU" sz="2400" b="1" i="1" dirty="0" smtClean="0">
                <a:solidFill>
                  <a:srgbClr val="1B396A"/>
                </a:solidFill>
                <a:ea typeface="Verdana" panose="020B0604030504040204" pitchFamily="34" charset="0"/>
              </a:rPr>
              <a:t>! Схема расположения лесного участка должна быть согласована </a:t>
            </a:r>
          </a:p>
          <a:p>
            <a:r>
              <a:rPr lang="ru-RU" sz="2400" b="1" i="1" dirty="0" smtClean="0">
                <a:solidFill>
                  <a:srgbClr val="1B396A"/>
                </a:solidFill>
                <a:ea typeface="Verdana" panose="020B0604030504040204" pitchFamily="34" charset="0"/>
              </a:rPr>
              <a:t>ЛОГКУ «</a:t>
            </a:r>
            <a:r>
              <a:rPr lang="ru-RU" sz="2400" b="1" i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Ленобллес</a:t>
            </a:r>
            <a:r>
              <a:rPr lang="ru-RU" sz="2400" b="1" i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40255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" y="647700"/>
            <a:ext cx="12192000" cy="15696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a typeface="Verdana" panose="020B0604030504040204" pitchFamily="34" charset="0"/>
              </a:rPr>
              <a:t>Оформление схемы расположения лесного участка</a:t>
            </a:r>
          </a:p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a typeface="Verdana" panose="020B0604030504040204" pitchFamily="34" charset="0"/>
              </a:rPr>
              <a:t>(схема оформляется в специализированных организациях, </a:t>
            </a:r>
          </a:p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a typeface="Verdana" panose="020B0604030504040204" pitchFamily="34" charset="0"/>
              </a:rPr>
              <a:t>осуществляющих услуги в сфере лесного хозяйства)</a:t>
            </a:r>
          </a:p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a typeface="Verdana" panose="020B0604030504040204" pitchFamily="34" charset="0"/>
              </a:rPr>
              <a:t>возможно в следующих организациях: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76250" y="2461940"/>
            <a:ext cx="4095751" cy="83099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ЛОГКУ «</a:t>
            </a:r>
            <a:r>
              <a:rPr lang="ru-RU" sz="2400" b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Ленобллес</a:t>
            </a:r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», </a:t>
            </a:r>
          </a:p>
          <a:p>
            <a:pPr algn="ctr"/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тел.: 8 (812) 616-81-76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686301" y="2442890"/>
            <a:ext cx="7248524" cy="193899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- филиал ФГБУ «</a:t>
            </a:r>
            <a:r>
              <a:rPr lang="ru-RU" sz="2400" b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Рослесинфорг</a:t>
            </a:r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 «</a:t>
            </a:r>
            <a:r>
              <a:rPr lang="ru-RU" sz="2400" b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Севзаплеспроект</a:t>
            </a:r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», тел.: 8 (812) 388-03-84;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- ООО "ЦЕНТР ЛЕС ПРОЕКТ", тел.: 8 (495) 204-15-46;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- другие специализированные организации.</a:t>
            </a: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В соответствии с тарифами.</a:t>
            </a:r>
          </a:p>
        </p:txBody>
      </p:sp>
      <p:sp>
        <p:nvSpPr>
          <p:cNvPr id="21" name="Нашивка 20"/>
          <p:cNvSpPr/>
          <p:nvPr/>
        </p:nvSpPr>
        <p:spPr>
          <a:xfrm rot="5400000">
            <a:off x="8134352" y="6105526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Нашивка 23"/>
          <p:cNvSpPr/>
          <p:nvPr/>
        </p:nvSpPr>
        <p:spPr>
          <a:xfrm rot="5400000">
            <a:off x="8134350" y="4286252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686301" y="5024165"/>
            <a:ext cx="7248524" cy="120032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Направление представленной схемы в ЛОГКУ «</a:t>
            </a:r>
            <a:r>
              <a:rPr lang="ru-RU" sz="2400" b="1" dirty="0" err="1" smtClean="0">
                <a:solidFill>
                  <a:srgbClr val="1B396A"/>
                </a:solidFill>
                <a:ea typeface="Verdana" panose="020B0604030504040204" pitchFamily="34" charset="0"/>
              </a:rPr>
              <a:t>Ленобллес</a:t>
            </a:r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»(тел.: 8 (812) 616-81-76) на проверку и согласование.</a:t>
            </a:r>
          </a:p>
        </p:txBody>
      </p:sp>
      <p:sp>
        <p:nvSpPr>
          <p:cNvPr id="28" name="Нашивка 27"/>
          <p:cNvSpPr/>
          <p:nvPr/>
        </p:nvSpPr>
        <p:spPr>
          <a:xfrm rot="5400000">
            <a:off x="2343152" y="3248026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715750" y="142875"/>
            <a:ext cx="333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55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1" y="174938"/>
            <a:ext cx="1995269" cy="38096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247650" y="709340"/>
            <a:ext cx="11687175" cy="341632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Подача заявления о размещении объекта в Комитет по природным ресурсам Ленинградской области, в соответствии с требования Постановления Правительства Ленинградской области от 25.07.2022 года № 515.</a:t>
            </a:r>
            <a:endParaRPr lang="ru-RU" sz="2000" b="1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endParaRPr lang="ru-RU" sz="2000" b="1" dirty="0" smtClean="0">
              <a:solidFill>
                <a:srgbClr val="1B396A"/>
              </a:solidFill>
              <a:ea typeface="Verdana" panose="020B0604030504040204" pitchFamily="34" charset="0"/>
            </a:endParaRPr>
          </a:p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К заявлению о размещении объекта прилагаются: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 схема расположения лесного участка по форме, утвержденной правовым актом Комитета по природным ресурсам Ленинградской области;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 копии документов, удостоверяющих личность заявителя и(или) представителя заявителя.</a:t>
            </a:r>
          </a:p>
        </p:txBody>
      </p:sp>
      <p:sp>
        <p:nvSpPr>
          <p:cNvPr id="21" name="Нашивка 20"/>
          <p:cNvSpPr/>
          <p:nvPr/>
        </p:nvSpPr>
        <p:spPr>
          <a:xfrm rot="5400000">
            <a:off x="5915027" y="5314950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Нашивка 23"/>
          <p:cNvSpPr/>
          <p:nvPr/>
        </p:nvSpPr>
        <p:spPr>
          <a:xfrm rot="5400000">
            <a:off x="5915025" y="3943351"/>
            <a:ext cx="314325" cy="781050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28600" y="4624115"/>
            <a:ext cx="11706225" cy="83099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Принятие решения о выдаче разрешения на размещение объектов на лесных участках земель лесного фонда, до 30 дней.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15750" y="142875"/>
            <a:ext cx="333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28600" y="5929040"/>
            <a:ext cx="11706225" cy="83099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B396A"/>
                </a:solidFill>
                <a:ea typeface="Verdana" panose="020B0604030504040204" pitchFamily="34" charset="0"/>
              </a:rPr>
              <a:t>Выдача разрешения на размещение объектов на лесных участках земель лесного фонда.</a:t>
            </a:r>
          </a:p>
        </p:txBody>
      </p:sp>
    </p:spTree>
    <p:extLst>
      <p:ext uri="{BB962C8B-B14F-4D97-AF65-F5344CB8AC3E}">
        <p14:creationId xmlns:p14="http://schemas.microsoft.com/office/powerpoint/2010/main" val="40255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82" y="805911"/>
            <a:ext cx="10066149" cy="576407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4" y="198186"/>
            <a:ext cx="1995269" cy="38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51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4" y="198186"/>
            <a:ext cx="1995269" cy="3809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04" y="821410"/>
            <a:ext cx="7640664" cy="538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38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4" y="198186"/>
            <a:ext cx="1995269" cy="3809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231" y="579148"/>
            <a:ext cx="7594170" cy="538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542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Kuznetsov_S_596.IMGP9778.8.2.jpg"/>
          <p:cNvPicPr>
            <a:picLocks noChangeAspect="1"/>
          </p:cNvPicPr>
          <p:nvPr/>
        </p:nvPicPr>
        <p:blipFill>
          <a:blip r:embed="rId2" cstate="screen"/>
          <a:srcRect t="8971" b="666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3324" y="258832"/>
            <a:ext cx="44291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>
                <a:solidFill>
                  <a:schemeClr val="bg1"/>
                </a:solidFill>
                <a:ea typeface="Verdana" panose="020B0604030504040204" pitchFamily="34" charset="0"/>
              </a:rPr>
              <a:t>Благодарим за внимание!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05676" y="1688385"/>
            <a:ext cx="4886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1B396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www.ooptlo.ru</a:t>
            </a:r>
            <a:endParaRPr lang="ru-RU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007" y="4111625"/>
            <a:ext cx="3375665" cy="82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2186</TotalTime>
  <Words>666</Words>
  <Application>Microsoft Office PowerPoint</Application>
  <PresentationFormat>Произвольный</PresentationFormat>
  <Paragraphs>61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О применении порядка получения разрешения  на размещение объектов на лесных участках земель  лесного фонда без предоставления земельных участков и установления сервитутов, публичного сервитута на территории Ленинградской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DEXP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oopt1</dc:creator>
  <cp:lastModifiedBy>Елена Александровна Рогачева</cp:lastModifiedBy>
  <cp:revision>191</cp:revision>
  <cp:lastPrinted>2023-01-27T06:50:28Z</cp:lastPrinted>
  <dcterms:created xsi:type="dcterms:W3CDTF">2019-03-14T09:57:14Z</dcterms:created>
  <dcterms:modified xsi:type="dcterms:W3CDTF">2023-01-27T06:50:56Z</dcterms:modified>
</cp:coreProperties>
</file>