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396" r:id="rId2"/>
    <p:sldId id="386" r:id="rId3"/>
    <p:sldId id="484" r:id="rId4"/>
    <p:sldId id="486" r:id="rId5"/>
    <p:sldId id="556" r:id="rId6"/>
    <p:sldId id="543" r:id="rId7"/>
    <p:sldId id="576" r:id="rId8"/>
    <p:sldId id="575" r:id="rId9"/>
    <p:sldId id="526" r:id="rId10"/>
    <p:sldId id="554" r:id="rId11"/>
    <p:sldId id="574" r:id="rId12"/>
    <p:sldId id="555" r:id="rId13"/>
    <p:sldId id="552" r:id="rId14"/>
    <p:sldId id="532" r:id="rId15"/>
    <p:sldId id="257" r:id="rId16"/>
    <p:sldId id="573" r:id="rId17"/>
    <p:sldId id="572" r:id="rId18"/>
    <p:sldId id="558" r:id="rId19"/>
    <p:sldId id="561" r:id="rId20"/>
    <p:sldId id="560" r:id="rId21"/>
  </p:sldIdLst>
  <p:sldSz cx="10691813" cy="7559675"/>
  <p:notesSz cx="6735763" cy="9866313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793" userDrawn="1">
          <p15:clr>
            <a:srgbClr val="A4A3A4"/>
          </p15:clr>
        </p15:guide>
        <p15:guide id="2" orient="horz" pos="907">
          <p15:clr>
            <a:srgbClr val="A4A3A4"/>
          </p15:clr>
        </p15:guide>
        <p15:guide id="3" pos="533">
          <p15:clr>
            <a:srgbClr val="A4A3A4"/>
          </p15:clr>
        </p15:guide>
        <p15:guide id="4" pos="110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Горина Екатерина Леонидовна" initials="" lastIdx="2" clrIdx="0"/>
  <p:cmAuthor id="1" name="extrena" initials="" lastIdx="7" clrIdx="1"/>
  <p:cmAuthor id="2" name="Аверин Вадим Маркович" initials="" lastIdx="2" clrIdx="2"/>
  <p:cmAuthor id="3" name="Ольга2" initials="" lastIdx="0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D8C2"/>
    <a:srgbClr val="E04E39"/>
    <a:srgbClr val="FFE311"/>
    <a:srgbClr val="D9D9D9"/>
    <a:srgbClr val="ED5338"/>
    <a:srgbClr val="E5E5E5"/>
    <a:srgbClr val="562212"/>
    <a:srgbClr val="654B43"/>
    <a:srgbClr val="F2ECDE"/>
    <a:srgbClr val="FF7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8603FDC-E32A-4AB5-989C-0864C3EAD2B8}" styleName="Стиль из темы 2 - акцент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E3FDE45-AF77-4B5C-9715-49D594BDF05E}" styleName="Светлый стиль 1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01" autoAdjust="0"/>
    <p:restoredTop sz="85497" autoAdjust="0"/>
  </p:normalViewPr>
  <p:slideViewPr>
    <p:cSldViewPr snapToGrid="0">
      <p:cViewPr varScale="1">
        <p:scale>
          <a:sx n="86" d="100"/>
          <a:sy n="86" d="100"/>
        </p:scale>
        <p:origin x="1098" y="78"/>
      </p:cViewPr>
      <p:guideLst>
        <p:guide orient="horz" pos="793"/>
        <p:guide orient="horz" pos="907"/>
        <p:guide pos="533"/>
        <p:guide pos="110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0" d="100"/>
          <a:sy n="80" d="100"/>
        </p:scale>
        <p:origin x="4014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565" cy="495367"/>
          </a:xfrm>
          <a:prstGeom prst="rect">
            <a:avLst/>
          </a:prstGeom>
        </p:spPr>
        <p:txBody>
          <a:bodyPr vert="horz" lIns="90754" tIns="45377" rIns="90754" bIns="45377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4626" y="0"/>
            <a:ext cx="2919565" cy="495367"/>
          </a:xfrm>
          <a:prstGeom prst="rect">
            <a:avLst/>
          </a:prstGeom>
        </p:spPr>
        <p:txBody>
          <a:bodyPr vert="horz" lIns="90754" tIns="45377" rIns="90754" bIns="45377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4FCD1DC-F422-44D8-9E9C-FB8F632E65AA}" type="datetimeFigureOut">
              <a:rPr lang="ru-RU"/>
              <a:pPr>
                <a:defRPr/>
              </a:pPr>
              <a:t>08.04.2021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14413" y="1233488"/>
            <a:ext cx="4706937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54" tIns="45377" rIns="90754" bIns="45377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262" y="4748578"/>
            <a:ext cx="5389240" cy="3884052"/>
          </a:xfrm>
          <a:prstGeom prst="rect">
            <a:avLst/>
          </a:prstGeom>
        </p:spPr>
        <p:txBody>
          <a:bodyPr vert="horz" lIns="90754" tIns="45377" rIns="90754" bIns="45377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0947"/>
            <a:ext cx="2919565" cy="495367"/>
          </a:xfrm>
          <a:prstGeom prst="rect">
            <a:avLst/>
          </a:prstGeom>
        </p:spPr>
        <p:txBody>
          <a:bodyPr vert="horz" lIns="90754" tIns="45377" rIns="90754" bIns="45377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4626" y="9370947"/>
            <a:ext cx="2919565" cy="495367"/>
          </a:xfrm>
          <a:prstGeom prst="rect">
            <a:avLst/>
          </a:prstGeom>
        </p:spPr>
        <p:txBody>
          <a:bodyPr vert="horz" lIns="90754" tIns="45377" rIns="90754" bIns="45377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3B09C92-EB62-4CCA-B6B5-77C6A747F2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85113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3B09C92-EB62-4CCA-B6B5-77C6A747F2EC}" type="slidenum">
              <a:rPr lang="ru-RU" smtClean="0"/>
              <a:pPr>
                <a:defRPr/>
              </a:pPr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859013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dirty="0"/>
              <a:t>Фонд поддержки предпринимательства и промышленности Ленинградской области  создан в соответствии с Распоряжением Губернатора Ленинградской области т 06 августа 2018 года.  </a:t>
            </a:r>
          </a:p>
          <a:p>
            <a:pPr eaLnBrk="1" hangingPunct="1">
              <a:spcBef>
                <a:spcPct val="0"/>
              </a:spcBef>
            </a:pPr>
            <a:r>
              <a:rPr lang="ru-RU" dirty="0"/>
              <a:t>Старт проекта – 1 июля 2019 года.</a:t>
            </a:r>
          </a:p>
          <a:p>
            <a:pPr eaLnBrk="1" hangingPunct="1">
              <a:spcBef>
                <a:spcPct val="0"/>
              </a:spcBef>
            </a:pPr>
            <a:r>
              <a:rPr lang="ru-RU" dirty="0"/>
              <a:t>21 ноября 2019 года состоялось торжественное открытие центра «Мой бизнес»</a:t>
            </a:r>
          </a:p>
          <a:p>
            <a:pPr eaLnBrk="1" hangingPunct="1">
              <a:spcBef>
                <a:spcPct val="0"/>
              </a:spcBef>
            </a:pPr>
            <a:endParaRPr lang="ru-RU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dirty="0"/>
              <a:t>Фонд поддержки предпринимательства и промышленности Ленинградской области  создан в соответствии с Распоряжением Губернатора Ленинградской области т 06 августа 2018 года.  </a:t>
            </a:r>
          </a:p>
          <a:p>
            <a:pPr eaLnBrk="1" hangingPunct="1">
              <a:spcBef>
                <a:spcPct val="0"/>
              </a:spcBef>
            </a:pPr>
            <a:r>
              <a:rPr lang="ru-RU" dirty="0"/>
              <a:t>Старт проекта – 1 июля 2019 года.</a:t>
            </a:r>
          </a:p>
          <a:p>
            <a:pPr eaLnBrk="1" hangingPunct="1">
              <a:spcBef>
                <a:spcPct val="0"/>
              </a:spcBef>
            </a:pPr>
            <a:r>
              <a:rPr lang="ru-RU" dirty="0"/>
              <a:t>21 ноября 2019 года состоялось торжественное открытие центра «Мой бизнес»</a:t>
            </a:r>
          </a:p>
          <a:p>
            <a:pPr eaLnBrk="1" hangingPunct="1">
              <a:spcBef>
                <a:spcPct val="0"/>
              </a:spcBef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91834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dirty="0"/>
              <a:t>Лизинг – приобретение оборудования. 6% - российское оборудование, 8% импортное. </a:t>
            </a:r>
          </a:p>
          <a:p>
            <a:pPr eaLnBrk="1" hangingPunct="1">
              <a:spcBef>
                <a:spcPct val="0"/>
              </a:spcBef>
            </a:pPr>
            <a:r>
              <a:rPr lang="ru-RU" dirty="0"/>
              <a:t>ФРП – необходимо 50% средств вне займа ФРП (до 35% - кредиты банков, минимум 15% - своих)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3B09C92-EB62-4CCA-B6B5-77C6A747F2EC}" type="slidenum">
              <a:rPr lang="ru-RU" smtClean="0"/>
              <a:pPr>
                <a:defRPr/>
              </a:pPr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528701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3B09C92-EB62-4CCA-B6B5-77C6A747F2EC}" type="slidenum">
              <a:rPr lang="ru-RU" smtClean="0"/>
              <a:pPr>
                <a:defRPr/>
              </a:pPr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141632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766763" y="744538"/>
            <a:ext cx="5264150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4C7D6A-3C1D-48E8-9990-EACFE27C2289}" type="slidenum">
              <a:rPr lang="ru-RU" smtClean="0">
                <a:solidFill>
                  <a:prstClr val="black"/>
                </a:solidFill>
              </a:rPr>
              <a:pPr/>
              <a:t>11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78396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20678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285750" indent="-285750"/>
            <a:r>
              <a:rPr lang="ru-RU" sz="1400" dirty="0">
                <a:solidFill>
                  <a:srgbClr val="E04E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какие цели можно потратить грант?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buFont typeface="Courier New" panose="02070309020205020404" pitchFamily="49" charset="0"/>
              <a:buChar char="o"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аренда нежилого помещения для реализации проекта;</a:t>
            </a:r>
          </a:p>
          <a:p>
            <a:pPr marL="342900" lvl="0" indent="-342900">
              <a:buFont typeface="Courier New" panose="02070309020205020404" pitchFamily="49" charset="0"/>
              <a:buChar char="o"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ремонт нежилого помещения, включая приобретение строительных материалов, оборудования, необходимого для ремонта помещения, используемого для реализации проекта;</a:t>
            </a:r>
          </a:p>
          <a:p>
            <a:pPr marL="342900" lvl="0" indent="-342900">
              <a:buFont typeface="Courier New" panose="02070309020205020404" pitchFamily="49" charset="0"/>
              <a:buChar char="o"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аренда и (или) приобретение оргтехники, оборудования (в том числе инвентаря, мебели), используемого для реализации проекта;</a:t>
            </a:r>
          </a:p>
          <a:p>
            <a:pPr marL="342900" lvl="0" indent="-342900">
              <a:buFont typeface="Courier New" panose="02070309020205020404" pitchFamily="49" charset="0"/>
              <a:buChar char="o"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выплата по передаче прав на франшизу (паушальный взнос);</a:t>
            </a:r>
          </a:p>
          <a:p>
            <a:pPr marL="342900" lvl="0" indent="-342900">
              <a:buFont typeface="Courier New" panose="02070309020205020404" pitchFamily="49" charset="0"/>
              <a:buChar char="o"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технологическое присоединение к объектам инженерной инфраструктуры (электрические сети, газоснабжение, водоснабжение, водоотведение, теплоснабжение);</a:t>
            </a:r>
          </a:p>
          <a:p>
            <a:pPr marL="342900" lvl="0" indent="-342900">
              <a:buFont typeface="Courier New" panose="02070309020205020404" pitchFamily="49" charset="0"/>
              <a:buChar char="o"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оплата коммунальных услуг и услуг электроснабжения;</a:t>
            </a:r>
          </a:p>
          <a:p>
            <a:pPr marL="342900" lvl="0" indent="-342900">
              <a:buFont typeface="Courier New" panose="02070309020205020404" pitchFamily="49" charset="0"/>
              <a:buChar char="o"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оформление результатов интеллектуальной деятельности;</a:t>
            </a:r>
          </a:p>
          <a:p>
            <a:pPr marL="342900" lvl="0" indent="-342900">
              <a:buFont typeface="Courier New" panose="02070309020205020404" pitchFamily="49" charset="0"/>
              <a:buChar char="o"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приобретение основных средств, необходимых для реализации проекта (за исключением приобретения зданий, сооружений, земельных участков, автомобилей);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переоборудование транспортных средств для перевозки маломобильных групп населения, в том числе инвалидов;</a:t>
            </a:r>
          </a:p>
          <a:p>
            <a:pPr marL="285750" indent="-285750"/>
            <a:r>
              <a:rPr lang="ru-RU" sz="1600" dirty="0">
                <a:solidFill>
                  <a:srgbClr val="E04E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какие цели можно потратить грант?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оплата услуг связи, в том числе сети «Интернет», при реализации бизнес-проекта;</a:t>
            </a: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оплата услуг по созданию, технической поддержке, наполнению, развитию и продвижению проекта в средствах массовой информации и сети «Интернет» (услуги хостинга, расходы на регистрацию доменных имен в сети «Интернет» и продление регистрации, расходы на поисковую оптимизацию, услуги/работы по модернизации сайта и аккаунтов в социальных сетях);</a:t>
            </a: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приобретение программного обеспечения и неисключительных прав на программное обеспечение (расходы, связанные с получением прав по лицензионному соглашению; расходы по адаптации, настройке, внедрению и модификации программного обеспечения; расходы по сопровождению программного обеспечения);</a:t>
            </a: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приобретение сырья, расходных материалов, необходимых для производства продукции;</a:t>
            </a: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приобретение комплектующих изделий при производстве и (или) реализации медицинской техники, протезно-ортопедических изделий, программного обеспечения, а также технических средств, которые могут быть использованы исключительно для профилактики инвалидности или реабилитации (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абилитации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 инвалидов;</a:t>
            </a: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уплата первого взноса (аванса) при заключении договора лизинга и (или) лизинговых платежей;</a:t>
            </a: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реализация мероприятий по профилактике новой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короновирусной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инфекции, включая мероприятий, связанных с обеспечением выполнения санитарно-эпидемиологических требований.</a:t>
            </a:r>
          </a:p>
          <a:p>
            <a:pPr eaLnBrk="1" hangingPunct="1">
              <a:spcBef>
                <a:spcPct val="0"/>
              </a:spcBef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959734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578932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3B09C92-EB62-4CCA-B6B5-77C6A747F2EC}" type="slidenum">
              <a:rPr lang="ru-RU" smtClean="0"/>
              <a:pPr>
                <a:defRPr/>
              </a:pPr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00395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0723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10"/>
          <p:cNvSpPr/>
          <p:nvPr userDrawn="1"/>
        </p:nvSpPr>
        <p:spPr>
          <a:xfrm>
            <a:off x="836613" y="358775"/>
            <a:ext cx="554037" cy="119063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/>
          </a:p>
        </p:txBody>
      </p:sp>
      <p:pic>
        <p:nvPicPr>
          <p:cNvPr id="5" name="Рисунок 21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659688" y="280988"/>
            <a:ext cx="2668587" cy="48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98D521-BA84-4702-90BC-7C35525286AC}" type="datetimeFigureOut">
              <a:rPr lang="ru-RU"/>
              <a:pPr>
                <a:defRPr/>
              </a:pPr>
              <a:t>08.04.2021</a:t>
            </a:fld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B9F50099-DF57-4CE3-B456-7E5D3D255A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7"/>
          <p:cNvSpPr/>
          <p:nvPr userDrawn="1"/>
        </p:nvSpPr>
        <p:spPr>
          <a:xfrm>
            <a:off x="836613" y="358775"/>
            <a:ext cx="554037" cy="119063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/>
          </a:p>
        </p:txBody>
      </p:sp>
      <p:pic>
        <p:nvPicPr>
          <p:cNvPr id="5" name="Рисунок 21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659688" y="280988"/>
            <a:ext cx="2668587" cy="48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5BB5D5-776C-4B6C-9C7D-59BDA46504B7}" type="datetimeFigureOut">
              <a:rPr lang="ru-RU"/>
              <a:pPr>
                <a:defRPr/>
              </a:pPr>
              <a:t>08.04.2021</a:t>
            </a:fld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1FD1EBCE-10C0-473A-B028-ACEF38CDF8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1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659688" y="280988"/>
            <a:ext cx="2668587" cy="48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1DDB6-C034-45A1-862A-77426B194363}" type="datetimeFigureOut">
              <a:rPr lang="ru-RU"/>
              <a:pPr>
                <a:defRPr/>
              </a:pPr>
              <a:t>08.04.2021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C2D44F78-1C41-4D84-9ABA-4F0E13CE6B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8FDAB3-4BCE-4E21-86BB-A2B26DDAFCBD}" type="datetimeFigureOut">
              <a:rPr lang="ru-RU"/>
              <a:pPr>
                <a:defRPr/>
              </a:pPr>
              <a:t>08.04.2021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0AD7263B-D223-4B62-8093-C704B90DCB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9E9B88-1371-4E31-9516-DE2794BA7A66}" type="datetimeFigureOut">
              <a:rPr lang="ru-RU"/>
              <a:pPr>
                <a:defRPr/>
              </a:pPr>
              <a:t>08.04.2021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4E93AF8B-6981-4803-ADD9-2BB3838A9F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5EED42-6A4A-4D65-B383-7FD91E813DCA}" type="datetimeFigureOut">
              <a:rPr lang="ru-RU"/>
              <a:pPr>
                <a:defRPr/>
              </a:pPr>
              <a:t>08.04.2021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0F71C28D-2960-4FBF-9707-5EAB32DA85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7EADE6-1937-473F-8A1F-3EB8AB3ADBAA}" type="datetimeFigureOut">
              <a:rPr lang="ru-RU"/>
              <a:pPr>
                <a:defRPr/>
              </a:pPr>
              <a:t>08.04.2021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2D305FAA-EE2A-4B11-B3C9-74D44FB9CC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45DC45-1552-408B-A671-467C1266502D}" type="datetimeFigureOut">
              <a:rPr lang="ru-RU"/>
              <a:pPr>
                <a:defRPr/>
              </a:pPr>
              <a:t>08.04.2021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85457A79-FB1D-47F7-B802-09BECE02A13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rtlCol="0">
            <a:normAutofit/>
          </a:bodyPr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55C5E-30F9-47EC-8333-83D8D09CC708}" type="datetimeFigureOut">
              <a:rPr lang="ru-RU"/>
              <a:pPr>
                <a:defRPr/>
              </a:pPr>
              <a:t>08.04.2021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DBF36460-5E46-43FD-B77F-46F9FF4EEE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9CF959-50AE-465D-978B-998FC3BE5B5E}" type="datetimeFigureOut">
              <a:rPr lang="ru-RU"/>
              <a:pPr>
                <a:defRPr/>
              </a:pPr>
              <a:t>08.04.2021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7915216D-E52B-42E5-9ADA-F61475677D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DEA312-D366-4A36-AEED-0DADC607AEEE}" type="datetimeFigureOut">
              <a:rPr lang="ru-RU"/>
              <a:pPr>
                <a:defRPr/>
              </a:pPr>
              <a:t>08.04.2021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065E8636-C79B-48F5-86CF-5705301B1C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7"/>
          <p:cNvSpPr/>
          <p:nvPr userDrawn="1"/>
        </p:nvSpPr>
        <p:spPr>
          <a:xfrm>
            <a:off x="10110788" y="7070725"/>
            <a:ext cx="419100" cy="419100"/>
          </a:xfrm>
          <a:prstGeom prst="ellipse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TextBox 6"/>
          <p:cNvSpPr txBox="1"/>
          <p:nvPr userDrawn="1"/>
        </p:nvSpPr>
        <p:spPr>
          <a:xfrm>
            <a:off x="10090150" y="7127875"/>
            <a:ext cx="461963" cy="2746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9BD9DE39-1379-4356-9A13-E6BE60FDA9A7}" type="slidenum">
              <a:rPr lang="ru-RU" sz="1228">
                <a:solidFill>
                  <a:srgbClr val="562212"/>
                </a:solidFill>
                <a:latin typeface="+mn-lt"/>
                <a:cs typeface="+mn-cs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 sz="1228" dirty="0">
              <a:solidFill>
                <a:srgbClr val="562212"/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791086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/>
          <p:cNvSpPr/>
          <p:nvPr userDrawn="1"/>
        </p:nvSpPr>
        <p:spPr>
          <a:xfrm>
            <a:off x="10110788" y="7070725"/>
            <a:ext cx="419100" cy="419100"/>
          </a:xfrm>
          <a:prstGeom prst="ellipse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735013" y="403225"/>
            <a:ext cx="9221787" cy="146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735013" y="2012950"/>
            <a:ext cx="9221787" cy="4795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13" y="7007225"/>
            <a:ext cx="2405062" cy="401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23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E0F061-A3CF-4766-A837-7CAA65E06990}" type="datetimeFigureOut">
              <a:rPr lang="ru-RU"/>
              <a:pPr>
                <a:defRPr/>
              </a:pPr>
              <a:t>08.04.2021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713" y="7007225"/>
            <a:ext cx="3608387" cy="401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323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TextBox 6"/>
          <p:cNvSpPr txBox="1"/>
          <p:nvPr userDrawn="1"/>
        </p:nvSpPr>
        <p:spPr>
          <a:xfrm>
            <a:off x="10090150" y="7127875"/>
            <a:ext cx="461963" cy="2809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1006A55F-99B2-445B-BBA9-BCAA79D429AF}" type="slidenum">
              <a:rPr lang="ru-RU" sz="1228">
                <a:solidFill>
                  <a:srgbClr val="562212"/>
                </a:solidFill>
                <a:latin typeface="+mn-lt"/>
                <a:cs typeface="+mn-cs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 sz="1228" dirty="0">
              <a:solidFill>
                <a:srgbClr val="562212"/>
              </a:solidFill>
              <a:latin typeface="+mn-lt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83" r:id="rId12"/>
  </p:sldLayoutIdLst>
  <p:txStyles>
    <p:titleStyle>
      <a:lvl1pPr algn="l" defTabSz="100647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100647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 Light"/>
        </a:defRPr>
      </a:lvl2pPr>
      <a:lvl3pPr algn="l" defTabSz="100647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 Light"/>
        </a:defRPr>
      </a:lvl3pPr>
      <a:lvl4pPr algn="l" defTabSz="100647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 Light"/>
        </a:defRPr>
      </a:lvl4pPr>
      <a:lvl5pPr algn="l" defTabSz="100647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 Light"/>
        </a:defRPr>
      </a:lvl5pPr>
      <a:lvl6pPr marL="457200" algn="l" defTabSz="1006475" rtl="0" fontAlgn="base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 Light"/>
        </a:defRPr>
      </a:lvl6pPr>
      <a:lvl7pPr marL="914400" algn="l" defTabSz="1006475" rtl="0" fontAlgn="base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 Light"/>
        </a:defRPr>
      </a:lvl7pPr>
      <a:lvl8pPr marL="1371600" algn="l" defTabSz="1006475" rtl="0" fontAlgn="base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 Light"/>
        </a:defRPr>
      </a:lvl8pPr>
      <a:lvl9pPr marL="1828800" algn="l" defTabSz="1006475" rtl="0" fontAlgn="base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 Light"/>
        </a:defRPr>
      </a:lvl9pPr>
    </p:titleStyle>
    <p:bodyStyle>
      <a:lvl1pPr marL="250825" indent="-250825" algn="l" defTabSz="1006475" rtl="0" eaLnBrk="0" fontAlgn="base" hangingPunct="0">
        <a:lnSpc>
          <a:spcPct val="90000"/>
        </a:lnSpc>
        <a:spcBef>
          <a:spcPts val="1100"/>
        </a:spcBef>
        <a:spcAft>
          <a:spcPct val="0"/>
        </a:spcAft>
        <a:buFont typeface="Arial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55650" indent="-250825" algn="l" defTabSz="1006475" rtl="0" eaLnBrk="0" fontAlgn="base" hangingPunct="0">
        <a:lnSpc>
          <a:spcPct val="90000"/>
        </a:lnSpc>
        <a:spcBef>
          <a:spcPts val="550"/>
        </a:spcBef>
        <a:spcAft>
          <a:spcPct val="0"/>
        </a:spcAft>
        <a:buFont typeface="Arial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58888" indent="-250825" algn="l" defTabSz="1006475" rtl="0" eaLnBrk="0" fontAlgn="base" hangingPunct="0">
        <a:lnSpc>
          <a:spcPct val="90000"/>
        </a:lnSpc>
        <a:spcBef>
          <a:spcPts val="550"/>
        </a:spcBef>
        <a:spcAft>
          <a:spcPct val="0"/>
        </a:spcAft>
        <a:buFont typeface="Arial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763713" indent="-250825" algn="l" defTabSz="1006475" rtl="0" eaLnBrk="0" fontAlgn="base" hangingPunct="0">
        <a:lnSpc>
          <a:spcPct val="90000"/>
        </a:lnSpc>
        <a:spcBef>
          <a:spcPts val="550"/>
        </a:spcBef>
        <a:spcAft>
          <a:spcPct val="0"/>
        </a:spcAft>
        <a:buFont typeface="Arial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266950" indent="-250825" algn="l" defTabSz="1006475" rtl="0" eaLnBrk="0" fontAlgn="base" hangingPunct="0">
        <a:lnSpc>
          <a:spcPct val="90000"/>
        </a:lnSpc>
        <a:spcBef>
          <a:spcPts val="550"/>
        </a:spcBef>
        <a:spcAft>
          <a:spcPct val="0"/>
        </a:spcAft>
        <a:buFont typeface="Arial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813.ru/podderzhka/finansovaya/mfo-i-rgo/mikrozaymy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emf"/><Relationship Id="rId4" Type="http://schemas.openxmlformats.org/officeDocument/2006/relationships/image" Target="../media/image2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emf"/><Relationship Id="rId4" Type="http://schemas.openxmlformats.org/officeDocument/2006/relationships/image" Target="../media/image2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emf"/><Relationship Id="rId4" Type="http://schemas.openxmlformats.org/officeDocument/2006/relationships/image" Target="../media/image2.e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2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9.emf"/><Relationship Id="rId7" Type="http://schemas.openxmlformats.org/officeDocument/2006/relationships/image" Target="../media/image19.gi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10" Type="http://schemas.openxmlformats.org/officeDocument/2006/relationships/image" Target="../media/image14.jpe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Рисунок 23"/>
          <p:cNvPicPr>
            <a:picLocks noChangeAspect="1"/>
          </p:cNvPicPr>
          <p:nvPr/>
        </p:nvPicPr>
        <p:blipFill>
          <a:blip r:embed="rId3"/>
          <a:srcRect t="34073" r="45876"/>
          <a:stretch>
            <a:fillRect/>
          </a:stretch>
        </p:blipFill>
        <p:spPr bwMode="auto">
          <a:xfrm>
            <a:off x="5915452" y="0"/>
            <a:ext cx="4802187" cy="584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Арка 22"/>
          <p:cNvSpPr/>
          <p:nvPr/>
        </p:nvSpPr>
        <p:spPr>
          <a:xfrm rot="18027255">
            <a:off x="-68245" y="5006870"/>
            <a:ext cx="4830762" cy="4830763"/>
          </a:xfrm>
          <a:prstGeom prst="blockArc">
            <a:avLst>
              <a:gd name="adj1" fmla="val 14106148"/>
              <a:gd name="adj2" fmla="val 3789708"/>
              <a:gd name="adj3" fmla="val 15986"/>
            </a:avLst>
          </a:prstGeom>
          <a:solidFill>
            <a:srgbClr val="EDD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20297" y="4115873"/>
            <a:ext cx="7966075" cy="2112574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grpSp>
        <p:nvGrpSpPr>
          <p:cNvPr id="14345" name="Группа 2"/>
          <p:cNvGrpSpPr>
            <a:grpSpLocks/>
          </p:cNvGrpSpPr>
          <p:nvPr/>
        </p:nvGrpSpPr>
        <p:grpSpPr bwMode="auto">
          <a:xfrm>
            <a:off x="954089" y="1364017"/>
            <a:ext cx="9091612" cy="2581275"/>
            <a:chOff x="920709" y="2234968"/>
            <a:chExt cx="8532371" cy="2423584"/>
          </a:xfrm>
        </p:grpSpPr>
        <p:pic>
          <p:nvPicPr>
            <p:cNvPr id="14348" name="Рисунок 15"/>
            <p:cNvPicPr>
              <a:picLocks noChangeAspect="1"/>
            </p:cNvPicPr>
            <p:nvPr/>
          </p:nvPicPr>
          <p:blipFill>
            <a:blip r:embed="rId4"/>
            <a:srcRect l="82864"/>
            <a:stretch>
              <a:fillRect/>
            </a:stretch>
          </p:blipFill>
          <p:spPr bwMode="auto">
            <a:xfrm>
              <a:off x="8011434" y="2234968"/>
              <a:ext cx="1441646" cy="24235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349" name="Рисунок 7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920709" y="2629589"/>
              <a:ext cx="6976492" cy="1295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4346" name="Прямоугольник 8"/>
          <p:cNvSpPr>
            <a:spLocks noChangeArrowheads="1"/>
          </p:cNvSpPr>
          <p:nvPr/>
        </p:nvSpPr>
        <p:spPr bwMode="auto">
          <a:xfrm>
            <a:off x="1427356" y="4181577"/>
            <a:ext cx="8218449" cy="2998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Меры поддержки </a:t>
            </a:r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субъектов МСП                   в сфере туризма, физкультуры, спорта, досуга в Ленинградской области</a:t>
            </a:r>
            <a:endParaRPr lang="en-US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07000"/>
              </a:lnSpc>
              <a:defRPr/>
            </a:pPr>
            <a:endParaRPr lang="ru-RU" sz="2400" b="1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</a:pPr>
            <a:r>
              <a:rPr lang="ru-RU" sz="2400" b="1" dirty="0">
                <a:solidFill>
                  <a:schemeClr val="bg1"/>
                </a:solidFill>
                <a:latin typeface="Calibri" pitchFamily="34" charset="0"/>
              </a:rPr>
              <a:t> </a:t>
            </a:r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4" name="Picture 2" descr="http://www.813.ru/bitrix/templates/piter_2017/img/logo1.png">
            <a:extLst>
              <a:ext uri="{FF2B5EF4-FFF2-40B4-BE49-F238E27FC236}">
                <a16:creationId xmlns:a16="http://schemas.microsoft.com/office/drawing/2014/main" id="{AB625AA9-0DB0-478E-A058-167FFEFCD7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088" y="175965"/>
            <a:ext cx="2143125" cy="59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813.ru/bitrix/templates/piter_2017/img/logo3.png">
            <a:extLst>
              <a:ext uri="{FF2B5EF4-FFF2-40B4-BE49-F238E27FC236}">
                <a16:creationId xmlns:a16="http://schemas.microsoft.com/office/drawing/2014/main" id="{081EB24D-D921-443D-95AC-25D0C10FCB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6182" y="175965"/>
            <a:ext cx="2667000" cy="59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Арка 19"/>
          <p:cNvSpPr/>
          <p:nvPr/>
        </p:nvSpPr>
        <p:spPr>
          <a:xfrm rot="15195508">
            <a:off x="-2630935" y="345004"/>
            <a:ext cx="5344779" cy="7027480"/>
          </a:xfrm>
          <a:prstGeom prst="blockArc">
            <a:avLst>
              <a:gd name="adj1" fmla="val 956724"/>
              <a:gd name="adj2" fmla="val 11921681"/>
              <a:gd name="adj3" fmla="val 18078"/>
            </a:avLst>
          </a:prstGeom>
          <a:solidFill>
            <a:srgbClr val="F2E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 dirty="0">
              <a:solidFill>
                <a:schemeClr val="tx1"/>
              </a:solidFill>
            </a:endParaRPr>
          </a:p>
        </p:txBody>
      </p:sp>
      <p:sp>
        <p:nvSpPr>
          <p:cNvPr id="21" name="Арка 20"/>
          <p:cNvSpPr/>
          <p:nvPr/>
        </p:nvSpPr>
        <p:spPr>
          <a:xfrm rot="4319873">
            <a:off x="8730627" y="2267435"/>
            <a:ext cx="3841750" cy="3840163"/>
          </a:xfrm>
          <a:prstGeom prst="blockArc">
            <a:avLst>
              <a:gd name="adj1" fmla="val 956724"/>
              <a:gd name="adj2" fmla="val 11921681"/>
              <a:gd name="adj3" fmla="val 18078"/>
            </a:avLst>
          </a:prstGeom>
          <a:solidFill>
            <a:srgbClr val="F2E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 dirty="0">
              <a:solidFill>
                <a:schemeClr val="tx1"/>
              </a:solidFill>
            </a:endParaRPr>
          </a:p>
        </p:txBody>
      </p:sp>
      <p:sp>
        <p:nvSpPr>
          <p:cNvPr id="22" name="Арка 21"/>
          <p:cNvSpPr/>
          <p:nvPr/>
        </p:nvSpPr>
        <p:spPr>
          <a:xfrm rot="7935317">
            <a:off x="573295" y="5626755"/>
            <a:ext cx="4027396" cy="4066856"/>
          </a:xfrm>
          <a:prstGeom prst="blockArc">
            <a:avLst>
              <a:gd name="adj1" fmla="val 3017976"/>
              <a:gd name="adj2" fmla="val 13661788"/>
              <a:gd name="adj3" fmla="val 10980"/>
            </a:avLst>
          </a:prstGeom>
          <a:solidFill>
            <a:srgbClr val="EDD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 dirty="0">
              <a:solidFill>
                <a:schemeClr val="tx1"/>
              </a:solidFill>
            </a:endParaRPr>
          </a:p>
        </p:txBody>
      </p:sp>
      <p:grpSp>
        <p:nvGrpSpPr>
          <p:cNvPr id="25" name="Группа 24"/>
          <p:cNvGrpSpPr/>
          <p:nvPr/>
        </p:nvGrpSpPr>
        <p:grpSpPr>
          <a:xfrm rot="10800000">
            <a:off x="5761192" y="5290089"/>
            <a:ext cx="2106477" cy="1464001"/>
            <a:chOff x="2418080" y="4704080"/>
            <a:chExt cx="2032000" cy="1412239"/>
          </a:xfrm>
          <a:solidFill>
            <a:srgbClr val="EDD8C2">
              <a:alpha val="19000"/>
            </a:srgbClr>
          </a:solidFill>
        </p:grpSpPr>
        <p:sp>
          <p:nvSpPr>
            <p:cNvPr id="26" name="Прямоугольник 25"/>
            <p:cNvSpPr/>
            <p:nvPr/>
          </p:nvSpPr>
          <p:spPr>
            <a:xfrm rot="2700000">
              <a:off x="367792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sp>
          <p:nvSpPr>
            <p:cNvPr id="27" name="Прямоугольник 26"/>
            <p:cNvSpPr/>
            <p:nvPr/>
          </p:nvSpPr>
          <p:spPr>
            <a:xfrm rot="2700000">
              <a:off x="3048000" y="5344159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sp>
          <p:nvSpPr>
            <p:cNvPr id="32" name="Прямоугольник 31"/>
            <p:cNvSpPr/>
            <p:nvPr/>
          </p:nvSpPr>
          <p:spPr>
            <a:xfrm rot="2700000">
              <a:off x="241808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</p:grpSp>
      <p:sp>
        <p:nvSpPr>
          <p:cNvPr id="33" name="Овал 32"/>
          <p:cNvSpPr/>
          <p:nvPr/>
        </p:nvSpPr>
        <p:spPr>
          <a:xfrm>
            <a:off x="9308058" y="4308091"/>
            <a:ext cx="1227861" cy="1261244"/>
          </a:xfrm>
          <a:prstGeom prst="ellipse">
            <a:avLst/>
          </a:prstGeom>
          <a:noFill/>
          <a:ln w="180975">
            <a:solidFill>
              <a:srgbClr val="E04E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6391" name="TextBox 16"/>
          <p:cNvSpPr txBox="1">
            <a:spLocks noChangeArrowheads="1"/>
          </p:cNvSpPr>
          <p:nvPr/>
        </p:nvSpPr>
        <p:spPr bwMode="auto">
          <a:xfrm>
            <a:off x="402596" y="525531"/>
            <a:ext cx="9387611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br>
              <a:rPr lang="ru-RU" sz="4000" dirty="0">
                <a:solidFill>
                  <a:srgbClr val="E04E39"/>
                </a:solidFill>
                <a:latin typeface="Arial Black" pitchFamily="34" charset="0"/>
                <a:ea typeface="Roboto Black"/>
                <a:cs typeface="Roboto Black"/>
              </a:rPr>
            </a:b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  <a:ea typeface="Roboto Black"/>
                <a:cs typeface="Roboto Black"/>
              </a:rPr>
              <a:t>НАЦИОНАЛЬНЫЙ ПРОЕКТ                                                   «МАЛОЕ И СРЕДНЕЕ ПРЕДПРИНИМАТЕЛЬСТВО                   И ПОДДЕРЖКА ИНДИВИДУАЛЬНОЙ ПРЕДПРИНИМАТЕЛЬСКОЙ ИНИЦИАТИВЫ»</a:t>
            </a:r>
          </a:p>
          <a:p>
            <a:pPr algn="ctr"/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  <a:ea typeface="Roboto Black"/>
                <a:cs typeface="Roboto Black"/>
              </a:rPr>
              <a:t> </a:t>
            </a:r>
          </a:p>
          <a:p>
            <a:pPr algn="ctr"/>
            <a:r>
              <a:rPr lang="ru-RU" sz="3600" b="1" dirty="0">
                <a:solidFill>
                  <a:srgbClr val="E04E39"/>
                </a:solidFill>
                <a:latin typeface="Arial Black" pitchFamily="34" charset="0"/>
              </a:rPr>
              <a:t>ЦЕНТР «МОЙ БИЗНЕС» -                         ЕДИНАЯ ПЛОЩАДКА                   ДЛЯ МАЛОГО И СРЕДНЕГО БИЗНЕСА</a:t>
            </a:r>
            <a:r>
              <a:rPr lang="en-US" sz="3600" b="1" dirty="0">
                <a:solidFill>
                  <a:srgbClr val="E04E39"/>
                </a:solidFill>
                <a:latin typeface="Arial Black" pitchFamily="34" charset="0"/>
              </a:rPr>
              <a:t> </a:t>
            </a:r>
            <a:r>
              <a:rPr lang="ru-RU" sz="3600" b="1" dirty="0">
                <a:solidFill>
                  <a:srgbClr val="E04E39"/>
                </a:solidFill>
                <a:latin typeface="Arial Black" pitchFamily="34" charset="0"/>
              </a:rPr>
              <a:t>                                 ЛЕНИНГРАДСКОЙ ОБЛАСТИ</a:t>
            </a:r>
            <a:endParaRPr lang="ru-RU" sz="3600" dirty="0">
              <a:solidFill>
                <a:srgbClr val="E04E39"/>
              </a:solidFill>
              <a:latin typeface="Arial Black" pitchFamily="34" charset="0"/>
              <a:ea typeface="Roboto Black"/>
              <a:cs typeface="Roboto Black"/>
            </a:endParaRPr>
          </a:p>
        </p:txBody>
      </p:sp>
      <p:pic>
        <p:nvPicPr>
          <p:cNvPr id="17" name="Picture 2" descr="6536461595418298@myt2-dd3598211d70">
            <a:extLst>
              <a:ext uri="{FF2B5EF4-FFF2-40B4-BE49-F238E27FC236}">
                <a16:creationId xmlns:a16="http://schemas.microsoft.com/office/drawing/2014/main" id="{C1E54A9D-0219-4D4B-909D-8ACF5B9110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1427" y="57070"/>
            <a:ext cx="3544098" cy="1165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Заголовок 1"/>
          <p:cNvSpPr txBox="1">
            <a:spLocks/>
          </p:cNvSpPr>
          <p:nvPr/>
        </p:nvSpPr>
        <p:spPr bwMode="auto">
          <a:xfrm>
            <a:off x="570123" y="6123330"/>
            <a:ext cx="4033740" cy="15368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6867" tIns="68434" rIns="136867" bIns="68434" anchor="ctr"/>
          <a:lstStyle/>
          <a:p>
            <a:pPr algn="ctr"/>
            <a:r>
              <a:rPr lang="ru-RU" sz="2000" b="1" dirty="0">
                <a:solidFill>
                  <a:srgbClr val="C00000"/>
                </a:solidFill>
                <a:latin typeface="Calibri" pitchFamily="34" charset="0"/>
              </a:rPr>
              <a:t>Адрес: </a:t>
            </a:r>
          </a:p>
          <a:p>
            <a:pPr algn="ctr"/>
            <a:r>
              <a:rPr lang="ru-RU" sz="2000" b="1" dirty="0">
                <a:solidFill>
                  <a:srgbClr val="C00000"/>
                </a:solidFill>
                <a:latin typeface="Calibri" pitchFamily="34" charset="0"/>
              </a:rPr>
              <a:t>Санкт-Петербург,</a:t>
            </a:r>
            <a:br>
              <a:rPr lang="ru-RU" sz="2000" b="1" dirty="0">
                <a:solidFill>
                  <a:srgbClr val="C00000"/>
                </a:solidFill>
                <a:latin typeface="Calibri" pitchFamily="34" charset="0"/>
              </a:rPr>
            </a:br>
            <a:r>
              <a:rPr lang="ru-RU" sz="2000" b="1" dirty="0">
                <a:solidFill>
                  <a:srgbClr val="C00000"/>
                </a:solidFill>
                <a:latin typeface="Calibri" pitchFamily="34" charset="0"/>
              </a:rPr>
              <a:t> пр. Энергетиков, 3А</a:t>
            </a:r>
          </a:p>
          <a:p>
            <a:pPr algn="ctr"/>
            <a:r>
              <a:rPr lang="ru-RU" sz="2000" b="1" dirty="0">
                <a:solidFill>
                  <a:srgbClr val="C00000"/>
                </a:solidFill>
                <a:latin typeface="Calibri" pitchFamily="34" charset="0"/>
              </a:rPr>
              <a:t>Телефон 8 (812) 309-46-88</a:t>
            </a:r>
          </a:p>
          <a:p>
            <a:pPr algn="ctr"/>
            <a:endParaRPr lang="ru-RU" sz="2000" b="1" dirty="0">
              <a:solidFill>
                <a:srgbClr val="C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4" name="Прямая соединительная линия 133"/>
          <p:cNvCxnSpPr/>
          <p:nvPr/>
        </p:nvCxnSpPr>
        <p:spPr>
          <a:xfrm>
            <a:off x="3895725" y="4908550"/>
            <a:ext cx="341313" cy="0"/>
          </a:xfrm>
          <a:prstGeom prst="line">
            <a:avLst/>
          </a:prstGeom>
          <a:ln>
            <a:solidFill>
              <a:srgbClr val="56221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Прямая соединительная линия 134"/>
          <p:cNvCxnSpPr/>
          <p:nvPr/>
        </p:nvCxnSpPr>
        <p:spPr>
          <a:xfrm>
            <a:off x="3895725" y="5676900"/>
            <a:ext cx="341313" cy="0"/>
          </a:xfrm>
          <a:prstGeom prst="line">
            <a:avLst/>
          </a:prstGeom>
          <a:ln>
            <a:solidFill>
              <a:srgbClr val="56221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Прямая соединительная линия 132"/>
          <p:cNvCxnSpPr/>
          <p:nvPr/>
        </p:nvCxnSpPr>
        <p:spPr>
          <a:xfrm>
            <a:off x="6559550" y="4914900"/>
            <a:ext cx="339725" cy="0"/>
          </a:xfrm>
          <a:prstGeom prst="line">
            <a:avLst/>
          </a:prstGeom>
          <a:ln>
            <a:solidFill>
              <a:srgbClr val="56221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Прямая соединительная линия 117"/>
          <p:cNvCxnSpPr/>
          <p:nvPr/>
        </p:nvCxnSpPr>
        <p:spPr>
          <a:xfrm>
            <a:off x="6548438" y="5664200"/>
            <a:ext cx="339725" cy="0"/>
          </a:xfrm>
          <a:prstGeom prst="line">
            <a:avLst/>
          </a:prstGeom>
          <a:ln>
            <a:solidFill>
              <a:srgbClr val="56221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413" name="Группа 98"/>
          <p:cNvGrpSpPr>
            <a:grpSpLocks/>
          </p:cNvGrpSpPr>
          <p:nvPr/>
        </p:nvGrpSpPr>
        <p:grpSpPr bwMode="auto">
          <a:xfrm flipH="1">
            <a:off x="5945188" y="3856038"/>
            <a:ext cx="963612" cy="893762"/>
            <a:chOff x="4289377" y="1851949"/>
            <a:chExt cx="1284790" cy="1132499"/>
          </a:xfrm>
        </p:grpSpPr>
        <p:cxnSp>
          <p:nvCxnSpPr>
            <p:cNvPr id="100" name="Прямая соединительная линия 99"/>
            <p:cNvCxnSpPr/>
            <p:nvPr/>
          </p:nvCxnSpPr>
          <p:spPr>
            <a:xfrm>
              <a:off x="4289377" y="1851949"/>
              <a:ext cx="510106" cy="0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Прямая соединительная линия 100"/>
            <p:cNvCxnSpPr/>
            <p:nvPr/>
          </p:nvCxnSpPr>
          <p:spPr>
            <a:xfrm>
              <a:off x="4799483" y="1851949"/>
              <a:ext cx="774684" cy="1132499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414" name="Группа 14"/>
          <p:cNvGrpSpPr>
            <a:grpSpLocks/>
          </p:cNvGrpSpPr>
          <p:nvPr/>
        </p:nvGrpSpPr>
        <p:grpSpPr bwMode="auto">
          <a:xfrm>
            <a:off x="3906838" y="2797175"/>
            <a:ext cx="1031875" cy="1954213"/>
            <a:chOff x="4289377" y="1851949"/>
            <a:chExt cx="1284790" cy="1132499"/>
          </a:xfrm>
        </p:grpSpPr>
        <p:cxnSp>
          <p:nvCxnSpPr>
            <p:cNvPr id="48" name="Прямая соединительная линия 47"/>
            <p:cNvCxnSpPr/>
            <p:nvPr/>
          </p:nvCxnSpPr>
          <p:spPr>
            <a:xfrm>
              <a:off x="4289377" y="1851949"/>
              <a:ext cx="509963" cy="0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Прямая соединительная линия 48"/>
            <p:cNvCxnSpPr/>
            <p:nvPr/>
          </p:nvCxnSpPr>
          <p:spPr>
            <a:xfrm>
              <a:off x="4799340" y="1851949"/>
              <a:ext cx="774827" cy="1132499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415" name="Группа 15"/>
          <p:cNvGrpSpPr>
            <a:grpSpLocks/>
          </p:cNvGrpSpPr>
          <p:nvPr/>
        </p:nvGrpSpPr>
        <p:grpSpPr bwMode="auto">
          <a:xfrm>
            <a:off x="3906838" y="3852863"/>
            <a:ext cx="912812" cy="1106487"/>
            <a:chOff x="4289377" y="1851949"/>
            <a:chExt cx="1284790" cy="1132499"/>
          </a:xfrm>
        </p:grpSpPr>
        <p:cxnSp>
          <p:nvCxnSpPr>
            <p:cNvPr id="46" name="Прямая соединительная линия 45"/>
            <p:cNvCxnSpPr/>
            <p:nvPr/>
          </p:nvCxnSpPr>
          <p:spPr>
            <a:xfrm>
              <a:off x="4289377" y="1851949"/>
              <a:ext cx="509447" cy="0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Прямая соединительная линия 46"/>
            <p:cNvCxnSpPr/>
            <p:nvPr/>
          </p:nvCxnSpPr>
          <p:spPr>
            <a:xfrm>
              <a:off x="4798824" y="1851949"/>
              <a:ext cx="775343" cy="1132499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416" name="Группа 22"/>
          <p:cNvGrpSpPr>
            <a:grpSpLocks/>
          </p:cNvGrpSpPr>
          <p:nvPr/>
        </p:nvGrpSpPr>
        <p:grpSpPr bwMode="auto">
          <a:xfrm flipH="1">
            <a:off x="5861050" y="2736850"/>
            <a:ext cx="1000125" cy="2014538"/>
            <a:chOff x="4289377" y="1851949"/>
            <a:chExt cx="1284790" cy="1132499"/>
          </a:xfrm>
        </p:grpSpPr>
        <p:cxnSp>
          <p:nvCxnSpPr>
            <p:cNvPr id="38" name="Прямая соединительная линия 37"/>
            <p:cNvCxnSpPr/>
            <p:nvPr/>
          </p:nvCxnSpPr>
          <p:spPr>
            <a:xfrm>
              <a:off x="4289377" y="1851949"/>
              <a:ext cx="509837" cy="0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Прямая соединительная линия 38"/>
            <p:cNvCxnSpPr/>
            <p:nvPr/>
          </p:nvCxnSpPr>
          <p:spPr>
            <a:xfrm>
              <a:off x="4799214" y="1851949"/>
              <a:ext cx="774953" cy="1132499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Прямоугольник 27"/>
          <p:cNvSpPr/>
          <p:nvPr/>
        </p:nvSpPr>
        <p:spPr>
          <a:xfrm>
            <a:off x="4178300" y="4510088"/>
            <a:ext cx="2406650" cy="1590675"/>
          </a:xfrm>
          <a:prstGeom prst="rect">
            <a:avLst/>
          </a:prstGeom>
          <a:solidFill>
            <a:srgbClr val="F2E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16" dirty="0">
              <a:solidFill>
                <a:prstClr val="white"/>
              </a:solidFill>
            </a:endParaRPr>
          </a:p>
        </p:txBody>
      </p:sp>
      <p:grpSp>
        <p:nvGrpSpPr>
          <p:cNvPr id="17418" name="Группа 21"/>
          <p:cNvGrpSpPr>
            <a:grpSpLocks/>
          </p:cNvGrpSpPr>
          <p:nvPr/>
        </p:nvGrpSpPr>
        <p:grpSpPr bwMode="auto">
          <a:xfrm>
            <a:off x="833438" y="2293938"/>
            <a:ext cx="3236912" cy="922337"/>
            <a:chOff x="855877" y="1615892"/>
            <a:chExt cx="5217930" cy="1051818"/>
          </a:xfrm>
        </p:grpSpPr>
        <p:grpSp>
          <p:nvGrpSpPr>
            <p:cNvPr id="17463" name="Группа 8"/>
            <p:cNvGrpSpPr>
              <a:grpSpLocks/>
            </p:cNvGrpSpPr>
            <p:nvPr/>
          </p:nvGrpSpPr>
          <p:grpSpPr bwMode="auto">
            <a:xfrm>
              <a:off x="855877" y="1615892"/>
              <a:ext cx="5008063" cy="1051818"/>
              <a:chOff x="915224" y="3341053"/>
              <a:chExt cx="5008063" cy="773349"/>
            </a:xfrm>
          </p:grpSpPr>
          <p:sp>
            <p:nvSpPr>
              <p:cNvPr id="11" name="Прямоугольник 10"/>
              <p:cNvSpPr/>
              <p:nvPr/>
            </p:nvSpPr>
            <p:spPr>
              <a:xfrm>
                <a:off x="953609" y="3341053"/>
                <a:ext cx="4969702" cy="772018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Прямоугольник 11"/>
              <p:cNvSpPr/>
              <p:nvPr/>
            </p:nvSpPr>
            <p:spPr>
              <a:xfrm>
                <a:off x="953609" y="3341053"/>
                <a:ext cx="419686" cy="773349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7467" name="TextBox 12"/>
              <p:cNvSpPr txBox="1">
                <a:spLocks noChangeArrowheads="1"/>
              </p:cNvSpPr>
              <p:nvPr/>
            </p:nvSpPr>
            <p:spPr bwMode="auto">
              <a:xfrm>
                <a:off x="915224" y="3539870"/>
                <a:ext cx="330251" cy="37824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r>
                  <a:rPr lang="en-US" sz="1400" dirty="0">
                    <a:solidFill>
                      <a:srgbClr val="F7F2E5"/>
                    </a:solidFill>
                    <a:latin typeface="Arial Black" pitchFamily="34" charset="0"/>
                  </a:rPr>
                  <a:t>1</a:t>
                </a:r>
                <a:endParaRPr lang="ru-RU" sz="1400" dirty="0">
                  <a:solidFill>
                    <a:srgbClr val="F7F2E5"/>
                  </a:solidFill>
                  <a:latin typeface="Arial Black" pitchFamily="34" charset="0"/>
                </a:endParaRPr>
              </a:p>
            </p:txBody>
          </p:sp>
        </p:grpSp>
        <p:sp>
          <p:nvSpPr>
            <p:cNvPr id="17464" name="Прямоугольник 50"/>
            <p:cNvSpPr>
              <a:spLocks noChangeArrowheads="1"/>
            </p:cNvSpPr>
            <p:nvPr/>
          </p:nvSpPr>
          <p:spPr bwMode="auto">
            <a:xfrm>
              <a:off x="1595562" y="1827703"/>
              <a:ext cx="4478245" cy="6625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>
                <a:spcAft>
                  <a:spcPts val="525"/>
                </a:spcAft>
              </a:pPr>
              <a:r>
                <a:rPr lang="ru-RU" sz="1600" b="1" dirty="0">
                  <a:solidFill>
                    <a:srgbClr val="562212"/>
                  </a:solidFill>
                </a:rPr>
                <a:t>Центр поддержки предпринимательства</a:t>
              </a:r>
            </a:p>
          </p:txBody>
        </p:sp>
      </p:grpSp>
      <p:grpSp>
        <p:nvGrpSpPr>
          <p:cNvPr id="17419" name="Группа 20"/>
          <p:cNvGrpSpPr>
            <a:grpSpLocks/>
          </p:cNvGrpSpPr>
          <p:nvPr/>
        </p:nvGrpSpPr>
        <p:grpSpPr bwMode="auto">
          <a:xfrm>
            <a:off x="815975" y="3402013"/>
            <a:ext cx="3111500" cy="911225"/>
            <a:chOff x="856443" y="2488694"/>
            <a:chExt cx="3548056" cy="1037826"/>
          </a:xfrm>
        </p:grpSpPr>
        <p:grpSp>
          <p:nvGrpSpPr>
            <p:cNvPr id="17458" name="Группа 51"/>
            <p:cNvGrpSpPr>
              <a:grpSpLocks/>
            </p:cNvGrpSpPr>
            <p:nvPr/>
          </p:nvGrpSpPr>
          <p:grpSpPr bwMode="auto">
            <a:xfrm>
              <a:off x="856443" y="2488694"/>
              <a:ext cx="3548056" cy="1037826"/>
              <a:chOff x="915790" y="3341056"/>
              <a:chExt cx="3548056" cy="763062"/>
            </a:xfrm>
          </p:grpSpPr>
          <p:sp>
            <p:nvSpPr>
              <p:cNvPr id="53" name="Прямоугольник 52"/>
              <p:cNvSpPr/>
              <p:nvPr/>
            </p:nvSpPr>
            <p:spPr>
              <a:xfrm>
                <a:off x="953805" y="3341056"/>
                <a:ext cx="3510041" cy="763062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54" name="Прямоугольник 53"/>
              <p:cNvSpPr/>
              <p:nvPr/>
            </p:nvSpPr>
            <p:spPr>
              <a:xfrm>
                <a:off x="953805" y="3341056"/>
                <a:ext cx="291447" cy="759073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7462" name="TextBox 54"/>
              <p:cNvSpPr txBox="1">
                <a:spLocks noChangeArrowheads="1"/>
              </p:cNvSpPr>
              <p:nvPr/>
            </p:nvSpPr>
            <p:spPr bwMode="auto">
              <a:xfrm>
                <a:off x="915790" y="3554107"/>
                <a:ext cx="399763" cy="3188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r>
                  <a:rPr lang="ru-RU" sz="1400" dirty="0">
                    <a:solidFill>
                      <a:srgbClr val="F7F2E5"/>
                    </a:solidFill>
                    <a:latin typeface="Arial Black" pitchFamily="34" charset="0"/>
                  </a:rPr>
                  <a:t>2</a:t>
                </a:r>
              </a:p>
            </p:txBody>
          </p:sp>
        </p:grpSp>
        <p:sp>
          <p:nvSpPr>
            <p:cNvPr id="17459" name="Прямоугольник 55"/>
            <p:cNvSpPr>
              <a:spLocks noChangeArrowheads="1"/>
            </p:cNvSpPr>
            <p:nvPr/>
          </p:nvSpPr>
          <p:spPr bwMode="auto">
            <a:xfrm>
              <a:off x="1398846" y="2517899"/>
              <a:ext cx="2288134" cy="9410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>
                <a:spcAft>
                  <a:spcPts val="525"/>
                </a:spcAft>
              </a:pPr>
              <a:r>
                <a:rPr lang="ru-RU" sz="1600" b="1" dirty="0">
                  <a:solidFill>
                    <a:srgbClr val="562212"/>
                  </a:solidFill>
                </a:rPr>
                <a:t>Региональная микрокредитная компания</a:t>
              </a:r>
            </a:p>
          </p:txBody>
        </p:sp>
      </p:grpSp>
      <p:grpSp>
        <p:nvGrpSpPr>
          <p:cNvPr id="17420" name="Группа 7"/>
          <p:cNvGrpSpPr>
            <a:grpSpLocks/>
          </p:cNvGrpSpPr>
          <p:nvPr/>
        </p:nvGrpSpPr>
        <p:grpSpPr bwMode="auto">
          <a:xfrm>
            <a:off x="844550" y="4451350"/>
            <a:ext cx="3097213" cy="893763"/>
            <a:chOff x="855877" y="3439505"/>
            <a:chExt cx="3548622" cy="1018343"/>
          </a:xfrm>
        </p:grpSpPr>
        <p:grpSp>
          <p:nvGrpSpPr>
            <p:cNvPr id="17453" name="Группа 56"/>
            <p:cNvGrpSpPr>
              <a:grpSpLocks/>
            </p:cNvGrpSpPr>
            <p:nvPr/>
          </p:nvGrpSpPr>
          <p:grpSpPr bwMode="auto">
            <a:xfrm>
              <a:off x="855877" y="3439505"/>
              <a:ext cx="3548622" cy="1018343"/>
              <a:chOff x="915224" y="3341057"/>
              <a:chExt cx="3548622" cy="748737"/>
            </a:xfrm>
          </p:grpSpPr>
          <p:sp>
            <p:nvSpPr>
              <p:cNvPr id="59" name="Прямоугольник 58"/>
              <p:cNvSpPr/>
              <p:nvPr/>
            </p:nvSpPr>
            <p:spPr>
              <a:xfrm>
                <a:off x="955239" y="3341057"/>
                <a:ext cx="3508607" cy="748737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60" name="Прямоугольник 59"/>
              <p:cNvSpPr/>
              <p:nvPr/>
            </p:nvSpPr>
            <p:spPr>
              <a:xfrm>
                <a:off x="915224" y="3341057"/>
                <a:ext cx="316484" cy="747407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7457" name="TextBox 60"/>
              <p:cNvSpPr txBox="1">
                <a:spLocks noChangeArrowheads="1"/>
              </p:cNvSpPr>
              <p:nvPr/>
            </p:nvSpPr>
            <p:spPr bwMode="auto">
              <a:xfrm>
                <a:off x="915224" y="3566544"/>
                <a:ext cx="399764" cy="3188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r>
                  <a:rPr lang="ru-RU" sz="1400" dirty="0">
                    <a:solidFill>
                      <a:srgbClr val="F7F2E5"/>
                    </a:solidFill>
                    <a:latin typeface="Arial Black" pitchFamily="34" charset="0"/>
                  </a:rPr>
                  <a:t>3</a:t>
                </a:r>
              </a:p>
            </p:txBody>
          </p:sp>
        </p:grpSp>
        <p:sp>
          <p:nvSpPr>
            <p:cNvPr id="17454" name="Прямоугольник 61"/>
            <p:cNvSpPr>
              <a:spLocks noChangeArrowheads="1"/>
            </p:cNvSpPr>
            <p:nvPr/>
          </p:nvSpPr>
          <p:spPr bwMode="auto">
            <a:xfrm>
              <a:off x="1374829" y="3493768"/>
              <a:ext cx="2209932" cy="9405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>
                <a:spcAft>
                  <a:spcPts val="525"/>
                </a:spcAft>
              </a:pPr>
              <a:r>
                <a:rPr lang="ru-RU" sz="1600" b="1" dirty="0">
                  <a:solidFill>
                    <a:srgbClr val="562212"/>
                  </a:solidFill>
                </a:rPr>
                <a:t>Региональная гарантийная организация</a:t>
              </a:r>
            </a:p>
          </p:txBody>
        </p:sp>
      </p:grpSp>
      <p:grpSp>
        <p:nvGrpSpPr>
          <p:cNvPr id="17421" name="Группа 5"/>
          <p:cNvGrpSpPr>
            <a:grpSpLocks/>
          </p:cNvGrpSpPr>
          <p:nvPr/>
        </p:nvGrpSpPr>
        <p:grpSpPr bwMode="auto">
          <a:xfrm>
            <a:off x="830263" y="5500688"/>
            <a:ext cx="3111500" cy="684212"/>
            <a:chOff x="862778" y="5326434"/>
            <a:chExt cx="3548623" cy="780602"/>
          </a:xfrm>
        </p:grpSpPr>
        <p:grpSp>
          <p:nvGrpSpPr>
            <p:cNvPr id="17448" name="Группа 67"/>
            <p:cNvGrpSpPr>
              <a:grpSpLocks/>
            </p:cNvGrpSpPr>
            <p:nvPr/>
          </p:nvGrpSpPr>
          <p:grpSpPr bwMode="auto">
            <a:xfrm>
              <a:off x="862778" y="5326434"/>
              <a:ext cx="3548623" cy="780602"/>
              <a:chOff x="915224" y="3341054"/>
              <a:chExt cx="3548623" cy="573938"/>
            </a:xfrm>
          </p:grpSpPr>
          <p:sp>
            <p:nvSpPr>
              <p:cNvPr id="69" name="Прямоугольник 68"/>
              <p:cNvSpPr/>
              <p:nvPr/>
            </p:nvSpPr>
            <p:spPr>
              <a:xfrm>
                <a:off x="955055" y="3341054"/>
                <a:ext cx="3508792" cy="569943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70" name="Прямоугольник 69"/>
              <p:cNvSpPr/>
              <p:nvPr/>
            </p:nvSpPr>
            <p:spPr>
              <a:xfrm>
                <a:off x="931518" y="3341054"/>
                <a:ext cx="313221" cy="573938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7452" name="TextBox 70"/>
              <p:cNvSpPr txBox="1">
                <a:spLocks noChangeArrowheads="1"/>
              </p:cNvSpPr>
              <p:nvPr/>
            </p:nvSpPr>
            <p:spPr bwMode="auto">
              <a:xfrm>
                <a:off x="915224" y="3470532"/>
                <a:ext cx="399764" cy="3188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r>
                  <a:rPr lang="ru-RU" sz="1400" dirty="0">
                    <a:solidFill>
                      <a:srgbClr val="F7F2E5"/>
                    </a:solidFill>
                    <a:latin typeface="Arial Black" pitchFamily="34" charset="0"/>
                  </a:rPr>
                  <a:t>4</a:t>
                </a:r>
              </a:p>
            </p:txBody>
          </p:sp>
        </p:grpSp>
        <p:sp>
          <p:nvSpPr>
            <p:cNvPr id="17449" name="Прямоугольник 71"/>
            <p:cNvSpPr>
              <a:spLocks noChangeArrowheads="1"/>
            </p:cNvSpPr>
            <p:nvPr/>
          </p:nvSpPr>
          <p:spPr bwMode="auto">
            <a:xfrm>
              <a:off x="1477213" y="5357223"/>
              <a:ext cx="2422478" cy="6628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>
                <a:spcAft>
                  <a:spcPts val="525"/>
                </a:spcAft>
              </a:pPr>
              <a:r>
                <a:rPr lang="ru-RU" sz="1600" b="1" dirty="0">
                  <a:solidFill>
                    <a:srgbClr val="562212"/>
                  </a:solidFill>
                </a:rPr>
                <a:t>Фонд развития промышленности</a:t>
              </a:r>
            </a:p>
          </p:txBody>
        </p:sp>
      </p:grpSp>
      <p:grpSp>
        <p:nvGrpSpPr>
          <p:cNvPr id="17422" name="Группа 1"/>
          <p:cNvGrpSpPr>
            <a:grpSpLocks/>
          </p:cNvGrpSpPr>
          <p:nvPr/>
        </p:nvGrpSpPr>
        <p:grpSpPr bwMode="auto">
          <a:xfrm>
            <a:off x="6761163" y="2320925"/>
            <a:ext cx="3184525" cy="838200"/>
            <a:chOff x="7421825" y="1792059"/>
            <a:chExt cx="3630508" cy="684603"/>
          </a:xfrm>
        </p:grpSpPr>
        <p:grpSp>
          <p:nvGrpSpPr>
            <p:cNvPr id="17443" name="Группа 72"/>
            <p:cNvGrpSpPr>
              <a:grpSpLocks/>
            </p:cNvGrpSpPr>
            <p:nvPr/>
          </p:nvGrpSpPr>
          <p:grpSpPr bwMode="auto">
            <a:xfrm>
              <a:off x="7421825" y="1792059"/>
              <a:ext cx="3630508" cy="684603"/>
              <a:chOff x="915224" y="3341057"/>
              <a:chExt cx="3630508" cy="503355"/>
            </a:xfrm>
          </p:grpSpPr>
          <p:sp>
            <p:nvSpPr>
              <p:cNvPr id="74" name="Прямоугольник 73"/>
              <p:cNvSpPr/>
              <p:nvPr/>
            </p:nvSpPr>
            <p:spPr>
              <a:xfrm>
                <a:off x="955040" y="3341057"/>
                <a:ext cx="3590692" cy="503355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75" name="Прямоугольник 74"/>
              <p:cNvSpPr/>
              <p:nvPr/>
            </p:nvSpPr>
            <p:spPr>
              <a:xfrm>
                <a:off x="955040" y="3341057"/>
                <a:ext cx="289572" cy="503355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7447" name="TextBox 75"/>
              <p:cNvSpPr txBox="1">
                <a:spLocks noChangeArrowheads="1"/>
              </p:cNvSpPr>
              <p:nvPr/>
            </p:nvSpPr>
            <p:spPr bwMode="auto">
              <a:xfrm>
                <a:off x="915224" y="3423873"/>
                <a:ext cx="399764" cy="3188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r>
                  <a:rPr lang="ru-RU" sz="1400" dirty="0">
                    <a:solidFill>
                      <a:srgbClr val="F7F2E5"/>
                    </a:solidFill>
                    <a:latin typeface="Arial Black" pitchFamily="34" charset="0"/>
                  </a:rPr>
                  <a:t>5</a:t>
                </a:r>
              </a:p>
            </p:txBody>
          </p:sp>
        </p:grpSp>
        <p:sp>
          <p:nvSpPr>
            <p:cNvPr id="17444" name="Прямоугольник 76"/>
            <p:cNvSpPr>
              <a:spLocks noChangeArrowheads="1"/>
            </p:cNvSpPr>
            <p:nvPr/>
          </p:nvSpPr>
          <p:spPr bwMode="auto">
            <a:xfrm>
              <a:off x="7930089" y="1918492"/>
              <a:ext cx="2691607" cy="4776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>
                <a:spcAft>
                  <a:spcPts val="525"/>
                </a:spcAft>
              </a:pPr>
              <a:r>
                <a:rPr lang="ru-RU" sz="1600" b="1" dirty="0">
                  <a:solidFill>
                    <a:srgbClr val="562212"/>
                  </a:solidFill>
                </a:rPr>
                <a:t>Региональный центр инжиниринга</a:t>
              </a:r>
            </a:p>
          </p:txBody>
        </p:sp>
      </p:grpSp>
      <p:grpSp>
        <p:nvGrpSpPr>
          <p:cNvPr id="17423" name="Группа 82"/>
          <p:cNvGrpSpPr>
            <a:grpSpLocks/>
          </p:cNvGrpSpPr>
          <p:nvPr/>
        </p:nvGrpSpPr>
        <p:grpSpPr bwMode="auto">
          <a:xfrm>
            <a:off x="6754813" y="3281363"/>
            <a:ext cx="3190875" cy="822325"/>
            <a:chOff x="915224" y="3341056"/>
            <a:chExt cx="3637746" cy="503356"/>
          </a:xfrm>
        </p:grpSpPr>
        <p:sp>
          <p:nvSpPr>
            <p:cNvPr id="84" name="Прямоугольник 83"/>
            <p:cNvSpPr/>
            <p:nvPr/>
          </p:nvSpPr>
          <p:spPr>
            <a:xfrm>
              <a:off x="955040" y="3341056"/>
              <a:ext cx="3597930" cy="503356"/>
            </a:xfrm>
            <a:prstGeom prst="rect">
              <a:avLst/>
            </a:prstGeom>
            <a:solidFill>
              <a:srgbClr val="F2EC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579" dirty="0">
                <a:solidFill>
                  <a:prstClr val="white"/>
                </a:solidFill>
              </a:endParaRPr>
            </a:p>
          </p:txBody>
        </p:sp>
        <p:sp>
          <p:nvSpPr>
            <p:cNvPr id="85" name="Прямоугольник 84"/>
            <p:cNvSpPr/>
            <p:nvPr/>
          </p:nvSpPr>
          <p:spPr>
            <a:xfrm>
              <a:off x="955040" y="3341056"/>
              <a:ext cx="289572" cy="503356"/>
            </a:xfrm>
            <a:prstGeom prst="rect">
              <a:avLst/>
            </a:prstGeom>
            <a:solidFill>
              <a:srgbClr val="ED53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579" dirty="0">
                <a:solidFill>
                  <a:prstClr val="white"/>
                </a:solidFill>
              </a:endParaRPr>
            </a:p>
          </p:txBody>
        </p:sp>
        <p:sp>
          <p:nvSpPr>
            <p:cNvPr id="17442" name="TextBox 85"/>
            <p:cNvSpPr txBox="1">
              <a:spLocks noChangeArrowheads="1"/>
            </p:cNvSpPr>
            <p:nvPr/>
          </p:nvSpPr>
          <p:spPr bwMode="auto">
            <a:xfrm>
              <a:off x="915224" y="3423873"/>
              <a:ext cx="399764" cy="3188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r>
                <a:rPr lang="ru-RU" sz="1400" dirty="0">
                  <a:solidFill>
                    <a:srgbClr val="F7F2E5"/>
                  </a:solidFill>
                  <a:latin typeface="Arial Black" pitchFamily="34" charset="0"/>
                </a:rPr>
                <a:t>6</a:t>
              </a:r>
            </a:p>
          </p:txBody>
        </p:sp>
      </p:grpSp>
      <p:grpSp>
        <p:nvGrpSpPr>
          <p:cNvPr id="17424" name="Группа 87"/>
          <p:cNvGrpSpPr>
            <a:grpSpLocks/>
          </p:cNvGrpSpPr>
          <p:nvPr/>
        </p:nvGrpSpPr>
        <p:grpSpPr bwMode="auto">
          <a:xfrm>
            <a:off x="6729413" y="4198938"/>
            <a:ext cx="3216275" cy="914400"/>
            <a:chOff x="7381952" y="2505568"/>
            <a:chExt cx="3667174" cy="684605"/>
          </a:xfrm>
        </p:grpSpPr>
        <p:grpSp>
          <p:nvGrpSpPr>
            <p:cNvPr id="17435" name="Группа 88"/>
            <p:cNvGrpSpPr>
              <a:grpSpLocks/>
            </p:cNvGrpSpPr>
            <p:nvPr/>
          </p:nvGrpSpPr>
          <p:grpSpPr bwMode="auto">
            <a:xfrm>
              <a:off x="7381952" y="2505568"/>
              <a:ext cx="3667174" cy="684605"/>
              <a:chOff x="880753" y="3076900"/>
              <a:chExt cx="3667174" cy="503357"/>
            </a:xfrm>
          </p:grpSpPr>
          <p:sp>
            <p:nvSpPr>
              <p:cNvPr id="91" name="Прямоугольник 90"/>
              <p:cNvSpPr/>
              <p:nvPr/>
            </p:nvSpPr>
            <p:spPr>
              <a:xfrm>
                <a:off x="922384" y="3076900"/>
                <a:ext cx="3625543" cy="503357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92" name="Прямоугольник 91"/>
              <p:cNvSpPr/>
              <p:nvPr/>
            </p:nvSpPr>
            <p:spPr>
              <a:xfrm>
                <a:off x="922384" y="3076900"/>
                <a:ext cx="291420" cy="503357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7439" name="TextBox 104"/>
              <p:cNvSpPr txBox="1">
                <a:spLocks noChangeArrowheads="1"/>
              </p:cNvSpPr>
              <p:nvPr/>
            </p:nvSpPr>
            <p:spPr bwMode="auto">
              <a:xfrm>
                <a:off x="880753" y="3152102"/>
                <a:ext cx="573846" cy="3188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r>
                  <a:rPr lang="ru-RU" sz="1400" dirty="0">
                    <a:solidFill>
                      <a:srgbClr val="F7F2E5"/>
                    </a:solidFill>
                    <a:latin typeface="Arial Black" pitchFamily="34" charset="0"/>
                  </a:rPr>
                  <a:t>7</a:t>
                </a:r>
              </a:p>
            </p:txBody>
          </p:sp>
        </p:grpSp>
        <p:sp>
          <p:nvSpPr>
            <p:cNvPr id="17436" name="Прямоугольник 89"/>
            <p:cNvSpPr>
              <a:spLocks noChangeArrowheads="1"/>
            </p:cNvSpPr>
            <p:nvPr/>
          </p:nvSpPr>
          <p:spPr bwMode="auto">
            <a:xfrm>
              <a:off x="7911299" y="2561720"/>
              <a:ext cx="3101053" cy="5530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>
                <a:spcAft>
                  <a:spcPts val="525"/>
                </a:spcAft>
              </a:pPr>
              <a:r>
                <a:rPr lang="ru-RU" sz="1400" b="1" dirty="0">
                  <a:solidFill>
                    <a:srgbClr val="562212"/>
                  </a:solidFill>
                </a:rPr>
                <a:t>Уполномоченный по защите прав предпринимателей                      в Ленинградской области</a:t>
              </a:r>
            </a:p>
          </p:txBody>
        </p:sp>
      </p:grpSp>
      <p:grpSp>
        <p:nvGrpSpPr>
          <p:cNvPr id="17425" name="Группа 95"/>
          <p:cNvGrpSpPr>
            <a:grpSpLocks/>
          </p:cNvGrpSpPr>
          <p:nvPr/>
        </p:nvGrpSpPr>
        <p:grpSpPr bwMode="auto">
          <a:xfrm>
            <a:off x="6754813" y="5219700"/>
            <a:ext cx="3190875" cy="877888"/>
            <a:chOff x="951839" y="3341058"/>
            <a:chExt cx="3639790" cy="503356"/>
          </a:xfrm>
        </p:grpSpPr>
        <p:sp>
          <p:nvSpPr>
            <p:cNvPr id="97" name="Прямоугольник 96"/>
            <p:cNvSpPr/>
            <p:nvPr/>
          </p:nvSpPr>
          <p:spPr>
            <a:xfrm>
              <a:off x="953649" y="3341058"/>
              <a:ext cx="3637980" cy="503356"/>
            </a:xfrm>
            <a:prstGeom prst="rect">
              <a:avLst/>
            </a:prstGeom>
            <a:solidFill>
              <a:srgbClr val="F2EC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579" dirty="0"/>
            </a:p>
          </p:txBody>
        </p:sp>
        <p:sp>
          <p:nvSpPr>
            <p:cNvPr id="98" name="Прямоугольник 97"/>
            <p:cNvSpPr/>
            <p:nvPr/>
          </p:nvSpPr>
          <p:spPr>
            <a:xfrm>
              <a:off x="953649" y="3341058"/>
              <a:ext cx="291546" cy="503356"/>
            </a:xfrm>
            <a:prstGeom prst="rect">
              <a:avLst/>
            </a:prstGeom>
            <a:solidFill>
              <a:srgbClr val="ED53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579" dirty="0"/>
            </a:p>
          </p:txBody>
        </p:sp>
        <p:sp>
          <p:nvSpPr>
            <p:cNvPr id="17434" name="TextBox 105"/>
            <p:cNvSpPr txBox="1">
              <a:spLocks noChangeArrowheads="1"/>
            </p:cNvSpPr>
            <p:nvPr/>
          </p:nvSpPr>
          <p:spPr bwMode="auto">
            <a:xfrm>
              <a:off x="951839" y="3427982"/>
              <a:ext cx="640395" cy="3188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r>
                <a:rPr lang="ru-RU" sz="1400" dirty="0">
                  <a:solidFill>
                    <a:srgbClr val="F7F2E5"/>
                  </a:solidFill>
                  <a:latin typeface="Arial Black" pitchFamily="34" charset="0"/>
                </a:rPr>
                <a:t>8</a:t>
              </a:r>
            </a:p>
          </p:txBody>
        </p:sp>
      </p:grpSp>
      <p:sp>
        <p:nvSpPr>
          <p:cNvPr id="17426" name="Прямоугольник 106"/>
          <p:cNvSpPr>
            <a:spLocks noChangeArrowheads="1"/>
          </p:cNvSpPr>
          <p:nvPr/>
        </p:nvSpPr>
        <p:spPr bwMode="auto">
          <a:xfrm>
            <a:off x="7205663" y="5332413"/>
            <a:ext cx="227647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spcAft>
                <a:spcPts val="525"/>
              </a:spcAft>
            </a:pPr>
            <a:r>
              <a:rPr lang="ru-RU" sz="1600" b="1" dirty="0">
                <a:solidFill>
                  <a:srgbClr val="562212"/>
                </a:solidFill>
              </a:rPr>
              <a:t>Сервисы для бизнеса: окно МФЦ</a:t>
            </a:r>
          </a:p>
        </p:txBody>
      </p:sp>
      <p:sp>
        <p:nvSpPr>
          <p:cNvPr id="17427" name="Прямоугольник 136"/>
          <p:cNvSpPr>
            <a:spLocks noChangeArrowheads="1"/>
          </p:cNvSpPr>
          <p:nvPr/>
        </p:nvSpPr>
        <p:spPr bwMode="auto">
          <a:xfrm>
            <a:off x="6772275" y="3448050"/>
            <a:ext cx="2716213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spcAft>
                <a:spcPts val="525"/>
              </a:spcAft>
            </a:pPr>
            <a:r>
              <a:rPr lang="ru-RU" sz="1600" b="1" dirty="0">
                <a:solidFill>
                  <a:srgbClr val="562212"/>
                </a:solidFill>
              </a:rPr>
              <a:t>	Центр инноваций 	социальной сферы </a:t>
            </a:r>
          </a:p>
        </p:txBody>
      </p:sp>
      <p:grpSp>
        <p:nvGrpSpPr>
          <p:cNvPr id="17428" name="Группа 119"/>
          <p:cNvGrpSpPr>
            <a:grpSpLocks/>
          </p:cNvGrpSpPr>
          <p:nvPr/>
        </p:nvGrpSpPr>
        <p:grpSpPr bwMode="auto">
          <a:xfrm>
            <a:off x="4203700" y="4760913"/>
            <a:ext cx="2236788" cy="1116012"/>
            <a:chOff x="6220253" y="1390900"/>
            <a:chExt cx="2237772" cy="1115316"/>
          </a:xfrm>
        </p:grpSpPr>
        <p:sp>
          <p:nvSpPr>
            <p:cNvPr id="17430" name="Прямоугольник 128"/>
            <p:cNvSpPr>
              <a:spLocks noChangeArrowheads="1"/>
            </p:cNvSpPr>
            <p:nvPr/>
          </p:nvSpPr>
          <p:spPr bwMode="auto">
            <a:xfrm>
              <a:off x="6220253" y="1986155"/>
              <a:ext cx="2237772" cy="5200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 algn="ctr">
                <a:lnSpc>
                  <a:spcPct val="85000"/>
                </a:lnSpc>
                <a:spcAft>
                  <a:spcPts val="525"/>
                </a:spcAft>
              </a:pPr>
              <a:r>
                <a:rPr lang="ru-RU" sz="1600" b="1" dirty="0">
                  <a:solidFill>
                    <a:srgbClr val="ED5338"/>
                  </a:solidFill>
                  <a:latin typeface="Arial Black" pitchFamily="34" charset="0"/>
                </a:rPr>
                <a:t>Центр </a:t>
              </a:r>
              <a:br>
                <a:rPr lang="ru-RU" sz="1600" b="1" dirty="0">
                  <a:solidFill>
                    <a:srgbClr val="ED5338"/>
                  </a:solidFill>
                  <a:latin typeface="Arial Black" pitchFamily="34" charset="0"/>
                </a:rPr>
              </a:br>
              <a:r>
                <a:rPr lang="ru-RU" sz="1600" b="1" dirty="0">
                  <a:solidFill>
                    <a:srgbClr val="ED5338"/>
                  </a:solidFill>
                  <a:latin typeface="Arial Black" pitchFamily="34" charset="0"/>
                </a:rPr>
                <a:t>оказания услуг</a:t>
              </a:r>
            </a:p>
          </p:txBody>
        </p:sp>
        <p:sp>
          <p:nvSpPr>
            <p:cNvPr id="138" name="TextBox 137"/>
            <p:cNvSpPr txBox="1"/>
            <p:nvPr/>
          </p:nvSpPr>
          <p:spPr>
            <a:xfrm>
              <a:off x="6312369" y="1390900"/>
              <a:ext cx="2134539" cy="52354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spc="-150" dirty="0">
                  <a:solidFill>
                    <a:srgbClr val="56221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www.</a:t>
              </a:r>
              <a:r>
                <a:rPr lang="ru-RU" sz="2800" b="1" spc="-150" dirty="0">
                  <a:solidFill>
                    <a:srgbClr val="56221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813.</a:t>
              </a:r>
              <a:r>
                <a:rPr lang="en-US" sz="2800" b="1" spc="-150" dirty="0">
                  <a:solidFill>
                    <a:srgbClr val="56221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ru </a:t>
              </a:r>
              <a:r>
                <a:rPr lang="ru-RU" sz="2800" b="1" spc="-150" dirty="0">
                  <a:solidFill>
                    <a:srgbClr val="56221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</a:p>
          </p:txBody>
        </p:sp>
      </p:grpSp>
      <p:sp>
        <p:nvSpPr>
          <p:cNvPr id="17429" name="TextBox 118"/>
          <p:cNvSpPr txBox="1">
            <a:spLocks noChangeArrowheads="1"/>
          </p:cNvSpPr>
          <p:nvPr/>
        </p:nvSpPr>
        <p:spPr bwMode="auto">
          <a:xfrm>
            <a:off x="733425" y="903288"/>
            <a:ext cx="77882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5000"/>
              </a:lnSpc>
            </a:pPr>
            <a:r>
              <a:rPr lang="ru-RU" sz="3200" dirty="0">
                <a:solidFill>
                  <a:srgbClr val="E04E39"/>
                </a:solidFill>
                <a:latin typeface="Arial Black" pitchFamily="34" charset="0"/>
                <a:ea typeface="Roboto Black"/>
                <a:cs typeface="Roboto Black"/>
              </a:rPr>
              <a:t>Центр «Мой бизнес»</a:t>
            </a:r>
            <a:endParaRPr lang="en-US" sz="3200" dirty="0">
              <a:solidFill>
                <a:srgbClr val="E04E39"/>
              </a:solidFill>
              <a:latin typeface="Arial Black" pitchFamily="34" charset="0"/>
              <a:ea typeface="Roboto Black"/>
              <a:cs typeface="Roboto Black"/>
            </a:endParaRPr>
          </a:p>
          <a:p>
            <a:pPr>
              <a:lnSpc>
                <a:spcPct val="85000"/>
              </a:lnSpc>
            </a:pPr>
            <a:endParaRPr lang="ru-RU" sz="3200" dirty="0">
              <a:solidFill>
                <a:srgbClr val="562212"/>
              </a:solidFill>
              <a:latin typeface="Arial Black" pitchFamily="34" charset="0"/>
              <a:ea typeface="Roboto Black"/>
              <a:cs typeface="Roboto Black"/>
            </a:endParaRPr>
          </a:p>
        </p:txBody>
      </p:sp>
      <p:pic>
        <p:nvPicPr>
          <p:cNvPr id="71" name="Picture 2" descr="6536461595418298@myt2-dd3598211d70">
            <a:extLst>
              <a:ext uri="{FF2B5EF4-FFF2-40B4-BE49-F238E27FC236}">
                <a16:creationId xmlns:a16="http://schemas.microsoft.com/office/drawing/2014/main" id="{E96A1DA9-76EA-4D22-8C03-138B94D522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9434" y="0"/>
            <a:ext cx="2915089" cy="958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Рисунок 14"/>
          <p:cNvPicPr>
            <a:picLocks noChangeAspect="1"/>
          </p:cNvPicPr>
          <p:nvPr/>
        </p:nvPicPr>
        <p:blipFill>
          <a:blip r:embed="rId3"/>
          <a:srcRect l="49445" t="-76" r="217" b="-2"/>
          <a:stretch>
            <a:fillRect/>
          </a:stretch>
        </p:blipFill>
        <p:spPr bwMode="auto">
          <a:xfrm rot="-5400000">
            <a:off x="1392237" y="3344863"/>
            <a:ext cx="2822575" cy="560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TextBox 21"/>
          <p:cNvSpPr txBox="1"/>
          <p:nvPr/>
        </p:nvSpPr>
        <p:spPr>
          <a:xfrm>
            <a:off x="727075" y="671513"/>
            <a:ext cx="8042275" cy="13477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solidFill>
                  <a:srgbClr val="E04E39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Фонд поддержки предпринимательства </a:t>
            </a:r>
            <a:r>
              <a:rPr lang="en-US" sz="3200" dirty="0">
                <a:solidFill>
                  <a:srgbClr val="E04E39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—</a:t>
            </a:r>
            <a:r>
              <a:rPr lang="ru-RU" sz="3200" dirty="0">
                <a:solidFill>
                  <a:srgbClr val="E04E39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 возможности для бизнеса</a:t>
            </a:r>
          </a:p>
        </p:txBody>
      </p:sp>
      <p:sp>
        <p:nvSpPr>
          <p:cNvPr id="19459" name="Прямоугольник 6"/>
          <p:cNvSpPr>
            <a:spLocks noChangeArrowheads="1"/>
          </p:cNvSpPr>
          <p:nvPr/>
        </p:nvSpPr>
        <p:spPr bwMode="auto">
          <a:xfrm>
            <a:off x="846137" y="2374900"/>
            <a:ext cx="5225890" cy="719138"/>
          </a:xfrm>
          <a:prstGeom prst="rect">
            <a:avLst/>
          </a:prstGeom>
          <a:solidFill>
            <a:srgbClr val="F5F1EA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358775" defTabSz="466725">
              <a:buClr>
                <a:srgbClr val="FF0000"/>
              </a:buClr>
            </a:pPr>
            <a:r>
              <a:rPr lang="ru-RU" dirty="0">
                <a:solidFill>
                  <a:srgbClr val="562212"/>
                </a:solidFill>
                <a:latin typeface="Arial Black" pitchFamily="34" charset="0"/>
              </a:rPr>
              <a:t>Финансовая поддержка</a:t>
            </a:r>
          </a:p>
        </p:txBody>
      </p:sp>
      <p:sp>
        <p:nvSpPr>
          <p:cNvPr id="19460" name="Прямоугольник 6"/>
          <p:cNvSpPr>
            <a:spLocks noChangeArrowheads="1"/>
          </p:cNvSpPr>
          <p:nvPr/>
        </p:nvSpPr>
        <p:spPr bwMode="auto">
          <a:xfrm>
            <a:off x="846137" y="3271356"/>
            <a:ext cx="5225890" cy="719138"/>
          </a:xfrm>
          <a:prstGeom prst="rect">
            <a:avLst/>
          </a:prstGeom>
          <a:solidFill>
            <a:srgbClr val="F5F1EA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358775" defTabSz="466725">
              <a:buClr>
                <a:srgbClr val="FF0000"/>
              </a:buClr>
            </a:pPr>
            <a:r>
              <a:rPr lang="ru-RU" dirty="0">
                <a:solidFill>
                  <a:srgbClr val="562212"/>
                </a:solidFill>
                <a:latin typeface="Arial Black" pitchFamily="34" charset="0"/>
              </a:rPr>
              <a:t>Консультации  </a:t>
            </a:r>
          </a:p>
        </p:txBody>
      </p:sp>
      <p:sp>
        <p:nvSpPr>
          <p:cNvPr id="19461" name="Прямоугольник 6"/>
          <p:cNvSpPr>
            <a:spLocks noChangeArrowheads="1"/>
          </p:cNvSpPr>
          <p:nvPr/>
        </p:nvSpPr>
        <p:spPr bwMode="auto">
          <a:xfrm>
            <a:off x="846137" y="4179422"/>
            <a:ext cx="5225890" cy="720725"/>
          </a:xfrm>
          <a:prstGeom prst="rect">
            <a:avLst/>
          </a:prstGeom>
          <a:solidFill>
            <a:srgbClr val="F5F1EA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358775" defTabSz="466725">
              <a:buClr>
                <a:srgbClr val="FF0000"/>
              </a:buClr>
            </a:pPr>
            <a:r>
              <a:rPr lang="ru-RU" dirty="0">
                <a:solidFill>
                  <a:srgbClr val="562212"/>
                </a:solidFill>
                <a:latin typeface="Arial Black" pitchFamily="34" charset="0"/>
              </a:rPr>
              <a:t>Обучение</a:t>
            </a:r>
          </a:p>
        </p:txBody>
      </p:sp>
      <p:sp>
        <p:nvSpPr>
          <p:cNvPr id="19462" name="Прямоугольник 6"/>
          <p:cNvSpPr>
            <a:spLocks noChangeArrowheads="1"/>
          </p:cNvSpPr>
          <p:nvPr/>
        </p:nvSpPr>
        <p:spPr bwMode="auto">
          <a:xfrm>
            <a:off x="846137" y="5076826"/>
            <a:ext cx="5225890" cy="810962"/>
          </a:xfrm>
          <a:prstGeom prst="rect">
            <a:avLst/>
          </a:prstGeom>
          <a:solidFill>
            <a:srgbClr val="F5F1EA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358775" defTabSz="466725">
              <a:buClr>
                <a:srgbClr val="FF0000"/>
              </a:buClr>
            </a:pPr>
            <a:r>
              <a:rPr lang="ru-RU" dirty="0">
                <a:solidFill>
                  <a:srgbClr val="562212"/>
                </a:solidFill>
                <a:latin typeface="Arial Black" pitchFamily="34" charset="0"/>
              </a:rPr>
              <a:t>Информационно-маркетинговая поддержка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/>
          <a:srcRect l="34221" t="1091" r="66" b="1374"/>
          <a:stretch/>
        </p:blipFill>
        <p:spPr>
          <a:xfrm>
            <a:off x="6650043" y="2182993"/>
            <a:ext cx="4128089" cy="4090216"/>
          </a:xfrm>
          <a:prstGeom prst="ellipse">
            <a:avLst/>
          </a:prstGeom>
          <a:ln w="228600">
            <a:solidFill>
              <a:srgbClr val="F2ECDE"/>
            </a:solidFill>
          </a:ln>
        </p:spPr>
      </p:pic>
      <p:sp>
        <p:nvSpPr>
          <p:cNvPr id="6" name="Овал 5"/>
          <p:cNvSpPr/>
          <p:nvPr/>
        </p:nvSpPr>
        <p:spPr>
          <a:xfrm>
            <a:off x="9009063" y="1714500"/>
            <a:ext cx="914400" cy="914400"/>
          </a:xfrm>
          <a:prstGeom prst="ellipse">
            <a:avLst/>
          </a:prstGeom>
          <a:noFill/>
          <a:ln w="171450">
            <a:solidFill>
              <a:srgbClr val="E04E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pic>
        <p:nvPicPr>
          <p:cNvPr id="10" name="Picture 2" descr="6536461595418298@myt2-dd3598211d70">
            <a:extLst>
              <a:ext uri="{FF2B5EF4-FFF2-40B4-BE49-F238E27FC236}">
                <a16:creationId xmlns:a16="http://schemas.microsoft.com/office/drawing/2014/main" id="{165FB706-1240-467B-989E-3A7D7F7AC7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190" y="26941"/>
            <a:ext cx="3001745" cy="987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6"/>
          <p:cNvSpPr>
            <a:spLocks noChangeArrowheads="1"/>
          </p:cNvSpPr>
          <p:nvPr/>
        </p:nvSpPr>
        <p:spPr bwMode="auto">
          <a:xfrm>
            <a:off x="846137" y="6071599"/>
            <a:ext cx="5225890" cy="791538"/>
          </a:xfrm>
          <a:prstGeom prst="rect">
            <a:avLst/>
          </a:prstGeom>
          <a:solidFill>
            <a:srgbClr val="F5F1EA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358775" defTabSz="466725">
              <a:buClr>
                <a:srgbClr val="FF0000"/>
              </a:buClr>
            </a:pPr>
            <a:r>
              <a:rPr lang="ru-RU" dirty="0">
                <a:solidFill>
                  <a:srgbClr val="562212"/>
                </a:solidFill>
                <a:latin typeface="Arial Black" pitchFamily="34" charset="0"/>
              </a:rPr>
              <a:t>Повышение цифровых компетенций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Арка 75"/>
          <p:cNvSpPr/>
          <p:nvPr/>
        </p:nvSpPr>
        <p:spPr>
          <a:xfrm rot="18746721">
            <a:off x="2460183" y="-2121526"/>
            <a:ext cx="4027396" cy="4066856"/>
          </a:xfrm>
          <a:prstGeom prst="blockArc">
            <a:avLst>
              <a:gd name="adj1" fmla="val 3017976"/>
              <a:gd name="adj2" fmla="val 13661788"/>
              <a:gd name="adj3" fmla="val 10980"/>
            </a:avLst>
          </a:prstGeom>
          <a:solidFill>
            <a:srgbClr val="EDD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 dirty="0">
              <a:solidFill>
                <a:schemeClr val="tx1"/>
              </a:solidFill>
            </a:endParaRPr>
          </a:p>
        </p:txBody>
      </p:sp>
      <p:grpSp>
        <p:nvGrpSpPr>
          <p:cNvPr id="17418" name="Группа 21"/>
          <p:cNvGrpSpPr>
            <a:grpSpLocks/>
          </p:cNvGrpSpPr>
          <p:nvPr/>
        </p:nvGrpSpPr>
        <p:grpSpPr bwMode="auto">
          <a:xfrm>
            <a:off x="857249" y="2293938"/>
            <a:ext cx="3769341" cy="922337"/>
            <a:chOff x="894262" y="1615892"/>
            <a:chExt cx="5179545" cy="1051818"/>
          </a:xfrm>
        </p:grpSpPr>
        <p:grpSp>
          <p:nvGrpSpPr>
            <p:cNvPr id="17463" name="Группа 8"/>
            <p:cNvGrpSpPr>
              <a:grpSpLocks/>
            </p:cNvGrpSpPr>
            <p:nvPr/>
          </p:nvGrpSpPr>
          <p:grpSpPr bwMode="auto">
            <a:xfrm>
              <a:off x="894262" y="1615892"/>
              <a:ext cx="4969702" cy="1051818"/>
              <a:chOff x="953609" y="3341053"/>
              <a:chExt cx="4969702" cy="773349"/>
            </a:xfrm>
          </p:grpSpPr>
          <p:sp>
            <p:nvSpPr>
              <p:cNvPr id="11" name="Прямоугольник 10"/>
              <p:cNvSpPr/>
              <p:nvPr/>
            </p:nvSpPr>
            <p:spPr>
              <a:xfrm>
                <a:off x="953609" y="3341053"/>
                <a:ext cx="4969702" cy="772018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Прямоугольник 11"/>
              <p:cNvSpPr/>
              <p:nvPr/>
            </p:nvSpPr>
            <p:spPr>
              <a:xfrm>
                <a:off x="953609" y="3341053"/>
                <a:ext cx="419686" cy="773349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7464" name="Прямоугольник 50"/>
            <p:cNvSpPr>
              <a:spLocks noChangeArrowheads="1"/>
            </p:cNvSpPr>
            <p:nvPr/>
          </p:nvSpPr>
          <p:spPr bwMode="auto">
            <a:xfrm>
              <a:off x="1595562" y="1790466"/>
              <a:ext cx="4478245" cy="7370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>
                <a:spcAft>
                  <a:spcPts val="525"/>
                </a:spcAft>
              </a:pPr>
              <a:r>
                <a:rPr lang="ru-RU" b="1" dirty="0">
                  <a:solidFill>
                    <a:srgbClr val="562212"/>
                  </a:solidFill>
                </a:rPr>
                <a:t>Индивидуальные консультации</a:t>
              </a:r>
            </a:p>
          </p:txBody>
        </p:sp>
      </p:grpSp>
      <p:grpSp>
        <p:nvGrpSpPr>
          <p:cNvPr id="17419" name="Группа 20"/>
          <p:cNvGrpSpPr>
            <a:grpSpLocks/>
          </p:cNvGrpSpPr>
          <p:nvPr/>
        </p:nvGrpSpPr>
        <p:grpSpPr bwMode="auto">
          <a:xfrm>
            <a:off x="862010" y="3758750"/>
            <a:ext cx="3624569" cy="911225"/>
            <a:chOff x="894458" y="2488694"/>
            <a:chExt cx="3510041" cy="1037826"/>
          </a:xfrm>
        </p:grpSpPr>
        <p:grpSp>
          <p:nvGrpSpPr>
            <p:cNvPr id="17458" name="Группа 51"/>
            <p:cNvGrpSpPr>
              <a:grpSpLocks/>
            </p:cNvGrpSpPr>
            <p:nvPr/>
          </p:nvGrpSpPr>
          <p:grpSpPr bwMode="auto">
            <a:xfrm>
              <a:off x="894458" y="2488694"/>
              <a:ext cx="3510041" cy="1037826"/>
              <a:chOff x="953805" y="3341056"/>
              <a:chExt cx="3510041" cy="763062"/>
            </a:xfrm>
          </p:grpSpPr>
          <p:sp>
            <p:nvSpPr>
              <p:cNvPr id="53" name="Прямоугольник 52"/>
              <p:cNvSpPr/>
              <p:nvPr/>
            </p:nvSpPr>
            <p:spPr>
              <a:xfrm>
                <a:off x="953805" y="3341056"/>
                <a:ext cx="3510041" cy="763062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54" name="Прямоугольник 53"/>
              <p:cNvSpPr/>
              <p:nvPr/>
            </p:nvSpPr>
            <p:spPr>
              <a:xfrm>
                <a:off x="953805" y="3341056"/>
                <a:ext cx="291447" cy="759073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7459" name="Прямоугольник 55"/>
            <p:cNvSpPr>
              <a:spLocks noChangeArrowheads="1"/>
            </p:cNvSpPr>
            <p:nvPr/>
          </p:nvSpPr>
          <p:spPr bwMode="auto">
            <a:xfrm>
              <a:off x="1398846" y="2620339"/>
              <a:ext cx="2651310" cy="7361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>
                <a:spcAft>
                  <a:spcPts val="525"/>
                </a:spcAft>
              </a:pPr>
              <a:r>
                <a:rPr lang="ru-RU" b="1" dirty="0">
                  <a:solidFill>
                    <a:srgbClr val="562212"/>
                  </a:solidFill>
                </a:rPr>
                <a:t>Специализированные услуги РЦИ</a:t>
              </a:r>
            </a:p>
          </p:txBody>
        </p:sp>
      </p:grpSp>
      <p:grpSp>
        <p:nvGrpSpPr>
          <p:cNvPr id="17420" name="Группа 7"/>
          <p:cNvGrpSpPr>
            <a:grpSpLocks/>
          </p:cNvGrpSpPr>
          <p:nvPr/>
        </p:nvGrpSpPr>
        <p:grpSpPr bwMode="auto">
          <a:xfrm>
            <a:off x="844550" y="5029265"/>
            <a:ext cx="3629330" cy="893763"/>
            <a:chOff x="855877" y="3439505"/>
            <a:chExt cx="3548622" cy="1018343"/>
          </a:xfrm>
        </p:grpSpPr>
        <p:grpSp>
          <p:nvGrpSpPr>
            <p:cNvPr id="17453" name="Группа 56"/>
            <p:cNvGrpSpPr>
              <a:grpSpLocks/>
            </p:cNvGrpSpPr>
            <p:nvPr/>
          </p:nvGrpSpPr>
          <p:grpSpPr bwMode="auto">
            <a:xfrm>
              <a:off x="855877" y="3439505"/>
              <a:ext cx="3548622" cy="1018343"/>
              <a:chOff x="915224" y="3341057"/>
              <a:chExt cx="3548622" cy="748737"/>
            </a:xfrm>
          </p:grpSpPr>
          <p:sp>
            <p:nvSpPr>
              <p:cNvPr id="59" name="Прямоугольник 58"/>
              <p:cNvSpPr/>
              <p:nvPr/>
            </p:nvSpPr>
            <p:spPr>
              <a:xfrm>
                <a:off x="955239" y="3341057"/>
                <a:ext cx="3508607" cy="748737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60" name="Прямоугольник 59"/>
              <p:cNvSpPr/>
              <p:nvPr/>
            </p:nvSpPr>
            <p:spPr>
              <a:xfrm>
                <a:off x="915224" y="3341057"/>
                <a:ext cx="316484" cy="747407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7457" name="TextBox 60"/>
              <p:cNvSpPr txBox="1">
                <a:spLocks noChangeArrowheads="1"/>
              </p:cNvSpPr>
              <p:nvPr/>
            </p:nvSpPr>
            <p:spPr bwMode="auto">
              <a:xfrm>
                <a:off x="915224" y="3566544"/>
                <a:ext cx="399764" cy="3188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endParaRPr lang="ru-RU" sz="1400" dirty="0">
                  <a:solidFill>
                    <a:srgbClr val="F7F2E5"/>
                  </a:solidFill>
                  <a:latin typeface="Arial Black" pitchFamily="34" charset="0"/>
                </a:endParaRPr>
              </a:p>
            </p:txBody>
          </p:sp>
        </p:grpSp>
        <p:sp>
          <p:nvSpPr>
            <p:cNvPr id="17454" name="Прямоугольник 61"/>
            <p:cNvSpPr>
              <a:spLocks noChangeArrowheads="1"/>
            </p:cNvSpPr>
            <p:nvPr/>
          </p:nvSpPr>
          <p:spPr bwMode="auto">
            <a:xfrm>
              <a:off x="1374829" y="3595842"/>
              <a:ext cx="2671903" cy="7364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>
                <a:spcAft>
                  <a:spcPts val="525"/>
                </a:spcAft>
              </a:pPr>
              <a:r>
                <a:rPr lang="ru-RU" b="1" dirty="0">
                  <a:solidFill>
                    <a:srgbClr val="562212"/>
                  </a:solidFill>
                </a:rPr>
                <a:t>Специализированные услуги ЦИСС</a:t>
              </a:r>
            </a:p>
          </p:txBody>
        </p:sp>
      </p:grpSp>
      <p:sp>
        <p:nvSpPr>
          <p:cNvPr id="17429" name="TextBox 118"/>
          <p:cNvSpPr txBox="1">
            <a:spLocks noChangeArrowheads="1"/>
          </p:cNvSpPr>
          <p:nvPr/>
        </p:nvSpPr>
        <p:spPr bwMode="auto">
          <a:xfrm>
            <a:off x="796099" y="943340"/>
            <a:ext cx="7788275" cy="1348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5000"/>
              </a:lnSpc>
            </a:pPr>
            <a:r>
              <a:rPr lang="ru-RU" sz="3200" dirty="0">
                <a:solidFill>
                  <a:srgbClr val="E04E39"/>
                </a:solidFill>
                <a:latin typeface="Arial Black" pitchFamily="34" charset="0"/>
                <a:ea typeface="Roboto Black"/>
                <a:cs typeface="Roboto Black"/>
              </a:rPr>
              <a:t>Центр «Мой бизнес»</a:t>
            </a:r>
          </a:p>
          <a:p>
            <a:pPr>
              <a:lnSpc>
                <a:spcPct val="85000"/>
              </a:lnSpc>
            </a:pPr>
            <a:r>
              <a:rPr lang="ru-RU" sz="3200" dirty="0">
                <a:solidFill>
                  <a:srgbClr val="E04E39"/>
                </a:solidFill>
                <a:latin typeface="Arial Black" pitchFamily="34" charset="0"/>
                <a:ea typeface="Roboto Black"/>
                <a:cs typeface="Roboto Black"/>
              </a:rPr>
              <a:t>2020 год</a:t>
            </a:r>
            <a:endParaRPr lang="en-US" sz="3200" dirty="0">
              <a:solidFill>
                <a:srgbClr val="E04E39"/>
              </a:solidFill>
              <a:latin typeface="Arial Black" pitchFamily="34" charset="0"/>
              <a:ea typeface="Roboto Black"/>
              <a:cs typeface="Roboto Black"/>
            </a:endParaRPr>
          </a:p>
          <a:p>
            <a:pPr>
              <a:lnSpc>
                <a:spcPct val="85000"/>
              </a:lnSpc>
            </a:pPr>
            <a:endParaRPr lang="ru-RU" sz="3200" dirty="0">
              <a:solidFill>
                <a:srgbClr val="562212"/>
              </a:solidFill>
              <a:latin typeface="Arial Black" pitchFamily="34" charset="0"/>
              <a:ea typeface="Roboto Black"/>
              <a:cs typeface="Roboto Black"/>
            </a:endParaRPr>
          </a:p>
        </p:txBody>
      </p:sp>
      <p:pic>
        <p:nvPicPr>
          <p:cNvPr id="71" name="Picture 2" descr="6536461595418298@myt2-dd3598211d70">
            <a:extLst>
              <a:ext uri="{FF2B5EF4-FFF2-40B4-BE49-F238E27FC236}">
                <a16:creationId xmlns:a16="http://schemas.microsoft.com/office/drawing/2014/main" id="{E96A1DA9-76EA-4D22-8C03-138B94D522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3181" y="75778"/>
            <a:ext cx="2915089" cy="958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" name="Прямоугольник 71"/>
          <p:cNvSpPr/>
          <p:nvPr/>
        </p:nvSpPr>
        <p:spPr>
          <a:xfrm>
            <a:off x="6564075" y="3416642"/>
            <a:ext cx="2406650" cy="1590675"/>
          </a:xfrm>
          <a:prstGeom prst="rect">
            <a:avLst/>
          </a:prstGeom>
          <a:solidFill>
            <a:srgbClr val="F2E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solidFill>
                  <a:srgbClr val="562212"/>
                </a:solidFill>
                <a:latin typeface="Arial" charset="0"/>
                <a:cs typeface="Arial" charset="0"/>
              </a:rPr>
              <a:t>3807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solidFill>
                  <a:srgbClr val="562212"/>
                </a:solidFill>
                <a:latin typeface="Arial" charset="0"/>
                <a:cs typeface="Arial" charset="0"/>
              </a:rPr>
              <a:t>услуг</a:t>
            </a:r>
            <a:endParaRPr lang="ru-RU" sz="4000" dirty="0">
              <a:solidFill>
                <a:prstClr val="white"/>
              </a:solidFill>
            </a:endParaRPr>
          </a:p>
        </p:txBody>
      </p:sp>
      <p:sp>
        <p:nvSpPr>
          <p:cNvPr id="2" name="Правая фигурная скобка 1"/>
          <p:cNvSpPr/>
          <p:nvPr/>
        </p:nvSpPr>
        <p:spPr>
          <a:xfrm>
            <a:off x="4846478" y="2754313"/>
            <a:ext cx="776399" cy="2907398"/>
          </a:xfrm>
          <a:prstGeom prst="rightBrace">
            <a:avLst>
              <a:gd name="adj1" fmla="val 8333"/>
              <a:gd name="adj2" fmla="val 50469"/>
            </a:avLst>
          </a:prstGeom>
          <a:ln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3" name="Арка 72"/>
          <p:cNvSpPr/>
          <p:nvPr/>
        </p:nvSpPr>
        <p:spPr>
          <a:xfrm rot="9805647">
            <a:off x="5592306" y="5639593"/>
            <a:ext cx="3841750" cy="3840163"/>
          </a:xfrm>
          <a:prstGeom prst="blockArc">
            <a:avLst>
              <a:gd name="adj1" fmla="val 956724"/>
              <a:gd name="adj2" fmla="val 11921681"/>
              <a:gd name="adj3" fmla="val 18078"/>
            </a:avLst>
          </a:prstGeom>
          <a:solidFill>
            <a:srgbClr val="F2E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17115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28" name="Рисунок 20"/>
          <p:cNvPicPr>
            <a:picLocks noChangeAspect="1"/>
          </p:cNvPicPr>
          <p:nvPr/>
        </p:nvPicPr>
        <p:blipFill>
          <a:blip r:embed="rId3">
            <a:lum bright="6000" contrast="-8000"/>
          </a:blip>
          <a:srcRect t="36859" r="33261"/>
          <a:stretch>
            <a:fillRect/>
          </a:stretch>
        </p:blipFill>
        <p:spPr bwMode="auto">
          <a:xfrm rot="5400000">
            <a:off x="-259768" y="184468"/>
            <a:ext cx="2293937" cy="216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5" name="Рисунок 14"/>
          <p:cNvPicPr>
            <a:picLocks noChangeAspect="1"/>
          </p:cNvPicPr>
          <p:nvPr/>
        </p:nvPicPr>
        <p:blipFill>
          <a:blip r:embed="rId4"/>
          <a:srcRect l="49445" t="-76" r="217" b="-2"/>
          <a:stretch>
            <a:fillRect/>
          </a:stretch>
        </p:blipFill>
        <p:spPr bwMode="auto">
          <a:xfrm rot="-5400000">
            <a:off x="5008169" y="-746777"/>
            <a:ext cx="1608137" cy="319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Овал 30"/>
          <p:cNvSpPr>
            <a:spLocks noChangeAspect="1"/>
          </p:cNvSpPr>
          <p:nvPr/>
        </p:nvSpPr>
        <p:spPr>
          <a:xfrm>
            <a:off x="8180929" y="3504228"/>
            <a:ext cx="2036221" cy="2036221"/>
          </a:xfrm>
          <a:prstGeom prst="ellipse">
            <a:avLst/>
          </a:prstGeom>
          <a:solidFill>
            <a:srgbClr val="F2E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30" name="Овал 29"/>
          <p:cNvSpPr>
            <a:spLocks noChangeAspect="1"/>
          </p:cNvSpPr>
          <p:nvPr/>
        </p:nvSpPr>
        <p:spPr>
          <a:xfrm>
            <a:off x="248380" y="3352007"/>
            <a:ext cx="2128969" cy="2127090"/>
          </a:xfrm>
          <a:prstGeom prst="ellipse">
            <a:avLst/>
          </a:prstGeom>
          <a:solidFill>
            <a:srgbClr val="F2E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9" name="Овал 28"/>
          <p:cNvSpPr/>
          <p:nvPr/>
        </p:nvSpPr>
        <p:spPr>
          <a:xfrm>
            <a:off x="2950054" y="3444761"/>
            <a:ext cx="2232737" cy="2135355"/>
          </a:xfrm>
          <a:prstGeom prst="ellipse">
            <a:avLst/>
          </a:prstGeom>
          <a:solidFill>
            <a:srgbClr val="F2E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2" name="Овал 11"/>
          <p:cNvSpPr>
            <a:spLocks noChangeAspect="1"/>
          </p:cNvSpPr>
          <p:nvPr/>
        </p:nvSpPr>
        <p:spPr>
          <a:xfrm>
            <a:off x="5711911" y="3593713"/>
            <a:ext cx="2036222" cy="2034425"/>
          </a:xfrm>
          <a:prstGeom prst="ellipse">
            <a:avLst/>
          </a:prstGeom>
          <a:solidFill>
            <a:srgbClr val="F2E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2" name="TextBox 21"/>
          <p:cNvSpPr txBox="1"/>
          <p:nvPr/>
        </p:nvSpPr>
        <p:spPr>
          <a:xfrm>
            <a:off x="759008" y="975405"/>
            <a:ext cx="8796338" cy="5111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solidFill>
                  <a:srgbClr val="E04E39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Виды финансовой поддержки</a:t>
            </a:r>
          </a:p>
        </p:txBody>
      </p:sp>
      <p:sp>
        <p:nvSpPr>
          <p:cNvPr id="21512" name="Прямоугольник 2"/>
          <p:cNvSpPr>
            <a:spLocks noChangeArrowheads="1"/>
          </p:cNvSpPr>
          <p:nvPr/>
        </p:nvSpPr>
        <p:spPr bwMode="auto">
          <a:xfrm>
            <a:off x="609599" y="2101056"/>
            <a:ext cx="21288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b="1" dirty="0">
                <a:solidFill>
                  <a:srgbClr val="562212"/>
                </a:solidFill>
                <a:latin typeface="Arial Black" pitchFamily="34" charset="0"/>
              </a:rPr>
              <a:t>МИКРОЗАЙМЫ</a:t>
            </a:r>
          </a:p>
        </p:txBody>
      </p:sp>
      <p:sp>
        <p:nvSpPr>
          <p:cNvPr id="21513" name="Прямоугольник 5"/>
          <p:cNvSpPr>
            <a:spLocks noChangeArrowheads="1"/>
          </p:cNvSpPr>
          <p:nvPr/>
        </p:nvSpPr>
        <p:spPr bwMode="auto">
          <a:xfrm>
            <a:off x="3032491" y="2101056"/>
            <a:ext cx="24336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b="1" dirty="0">
                <a:solidFill>
                  <a:srgbClr val="562212"/>
                </a:solidFill>
                <a:latin typeface="Arial Black" pitchFamily="34" charset="0"/>
              </a:rPr>
              <a:t>ПОРУЧИТЕЛЬСТВА</a:t>
            </a:r>
          </a:p>
          <a:p>
            <a:endParaRPr lang="ru-RU" sz="1400" b="1" dirty="0">
              <a:solidFill>
                <a:srgbClr val="562212"/>
              </a:solidFill>
              <a:latin typeface="Arial Black" pitchFamily="34" charset="0"/>
            </a:endParaRPr>
          </a:p>
        </p:txBody>
      </p:sp>
      <p:sp>
        <p:nvSpPr>
          <p:cNvPr id="21514" name="Прямоугольник 8"/>
          <p:cNvSpPr>
            <a:spLocks noChangeArrowheads="1"/>
          </p:cNvSpPr>
          <p:nvPr/>
        </p:nvSpPr>
        <p:spPr bwMode="auto">
          <a:xfrm>
            <a:off x="5601860" y="2087559"/>
            <a:ext cx="21939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solidFill>
                  <a:srgbClr val="562212"/>
                </a:solidFill>
                <a:latin typeface="Arial Black" pitchFamily="34" charset="0"/>
              </a:rPr>
              <a:t>ЛЬГОТНЫЙ ЛИЗИНГ</a:t>
            </a:r>
          </a:p>
        </p:txBody>
      </p:sp>
      <p:sp>
        <p:nvSpPr>
          <p:cNvPr id="21515" name="Прямоугольник 12"/>
          <p:cNvSpPr>
            <a:spLocks noChangeArrowheads="1"/>
          </p:cNvSpPr>
          <p:nvPr/>
        </p:nvSpPr>
        <p:spPr bwMode="auto">
          <a:xfrm>
            <a:off x="8067247" y="1872454"/>
            <a:ext cx="2433638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solidFill>
                  <a:srgbClr val="562212"/>
                </a:solidFill>
                <a:latin typeface="Arial Black" pitchFamily="34" charset="0"/>
              </a:rPr>
              <a:t>ПРОГРАММЫ</a:t>
            </a:r>
          </a:p>
          <a:p>
            <a:pPr algn="ctr"/>
            <a:r>
              <a:rPr lang="ru-RU" sz="1400" b="1" dirty="0">
                <a:solidFill>
                  <a:srgbClr val="562212"/>
                </a:solidFill>
                <a:latin typeface="Arial Black" pitchFamily="34" charset="0"/>
              </a:rPr>
              <a:t>ФОНДА РАЗВИТИЯ</a:t>
            </a:r>
          </a:p>
          <a:p>
            <a:pPr algn="ctr"/>
            <a:r>
              <a:rPr lang="ru-RU" sz="1400" b="1" dirty="0">
                <a:solidFill>
                  <a:srgbClr val="562212"/>
                </a:solidFill>
                <a:latin typeface="Arial Black" pitchFamily="34" charset="0"/>
              </a:rPr>
              <a:t>ПРОМЫШЛЕННОСТИ РФ</a:t>
            </a: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 flipV="1">
            <a:off x="1370012" y="2398713"/>
            <a:ext cx="0" cy="827087"/>
          </a:xfrm>
          <a:prstGeom prst="line">
            <a:avLst/>
          </a:prstGeom>
          <a:ln w="38100">
            <a:solidFill>
              <a:srgbClr val="E04E39"/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19" name="Прямоугольник 6"/>
          <p:cNvSpPr>
            <a:spLocks noChangeArrowheads="1"/>
          </p:cNvSpPr>
          <p:nvPr/>
        </p:nvSpPr>
        <p:spPr bwMode="auto">
          <a:xfrm>
            <a:off x="474663" y="3871913"/>
            <a:ext cx="1733550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dirty="0">
                <a:solidFill>
                  <a:srgbClr val="562212"/>
                </a:solidFill>
                <a:latin typeface="Arial Black" pitchFamily="34" charset="0"/>
              </a:rPr>
              <a:t>от 50</a:t>
            </a:r>
            <a:r>
              <a:rPr lang="en-US" dirty="0">
                <a:solidFill>
                  <a:srgbClr val="562212"/>
                </a:solidFill>
                <a:latin typeface="Arial Black" pitchFamily="34" charset="0"/>
              </a:rPr>
              <a:t> </a:t>
            </a:r>
            <a:r>
              <a:rPr lang="ru-RU" dirty="0">
                <a:solidFill>
                  <a:srgbClr val="562212"/>
                </a:solidFill>
                <a:latin typeface="Arial Black" pitchFamily="34" charset="0"/>
              </a:rPr>
              <a:t>тыс. </a:t>
            </a:r>
            <a:br>
              <a:rPr lang="ru-RU" dirty="0">
                <a:solidFill>
                  <a:srgbClr val="562212"/>
                </a:solidFill>
                <a:latin typeface="Arial Black" pitchFamily="34" charset="0"/>
              </a:rPr>
            </a:br>
            <a:r>
              <a:rPr lang="ru-RU" dirty="0">
                <a:solidFill>
                  <a:srgbClr val="562212"/>
                </a:solidFill>
                <a:latin typeface="Arial Black" pitchFamily="34" charset="0"/>
              </a:rPr>
              <a:t>до 5 млн</a:t>
            </a:r>
          </a:p>
          <a:p>
            <a:pPr algn="ctr"/>
            <a:r>
              <a:rPr lang="ru-RU" dirty="0">
                <a:solidFill>
                  <a:srgbClr val="562212"/>
                </a:solidFill>
                <a:latin typeface="Arial Black" pitchFamily="34" charset="0"/>
              </a:rPr>
              <a:t>руб.</a:t>
            </a:r>
          </a:p>
        </p:txBody>
      </p:sp>
      <p:sp>
        <p:nvSpPr>
          <p:cNvPr id="21520" name="Прямоугольник 7"/>
          <p:cNvSpPr>
            <a:spLocks noChangeArrowheads="1"/>
          </p:cNvSpPr>
          <p:nvPr/>
        </p:nvSpPr>
        <p:spPr bwMode="auto">
          <a:xfrm>
            <a:off x="3304539" y="4189381"/>
            <a:ext cx="17049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dirty="0">
                <a:solidFill>
                  <a:srgbClr val="562212"/>
                </a:solidFill>
                <a:latin typeface="Arial Black" pitchFamily="34" charset="0"/>
              </a:rPr>
              <a:t>до 25 млн</a:t>
            </a:r>
          </a:p>
          <a:p>
            <a:pPr algn="ctr"/>
            <a:r>
              <a:rPr lang="ru-RU" dirty="0">
                <a:solidFill>
                  <a:srgbClr val="562212"/>
                </a:solidFill>
                <a:latin typeface="Arial Black" pitchFamily="34" charset="0"/>
              </a:rPr>
              <a:t>руб.</a:t>
            </a:r>
            <a:endParaRPr lang="ru-RU" dirty="0">
              <a:solidFill>
                <a:srgbClr val="562212"/>
              </a:solidFill>
            </a:endParaRPr>
          </a:p>
        </p:txBody>
      </p:sp>
      <p:sp>
        <p:nvSpPr>
          <p:cNvPr id="21521" name="Прямоугольник 8"/>
          <p:cNvSpPr>
            <a:spLocks noChangeArrowheads="1"/>
          </p:cNvSpPr>
          <p:nvPr/>
        </p:nvSpPr>
        <p:spPr bwMode="auto">
          <a:xfrm>
            <a:off x="5744893" y="4040059"/>
            <a:ext cx="211081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562212"/>
                </a:solidFill>
                <a:latin typeface="Arial Black" pitchFamily="34" charset="0"/>
              </a:rPr>
              <a:t>от 2,5 млн</a:t>
            </a:r>
          </a:p>
          <a:p>
            <a:pPr algn="ctr"/>
            <a:r>
              <a:rPr lang="ru-RU" dirty="0">
                <a:solidFill>
                  <a:srgbClr val="562212"/>
                </a:solidFill>
                <a:latin typeface="Arial Black" pitchFamily="34" charset="0"/>
              </a:rPr>
              <a:t>руб. </a:t>
            </a:r>
            <a:br>
              <a:rPr lang="ru-RU" dirty="0">
                <a:solidFill>
                  <a:srgbClr val="562212"/>
                </a:solidFill>
                <a:latin typeface="Arial Black" pitchFamily="34" charset="0"/>
              </a:rPr>
            </a:br>
            <a:r>
              <a:rPr lang="ru-RU" dirty="0">
                <a:solidFill>
                  <a:srgbClr val="562212"/>
                </a:solidFill>
                <a:latin typeface="Arial Black" pitchFamily="34" charset="0"/>
              </a:rPr>
              <a:t>до 200 млн руб.</a:t>
            </a:r>
            <a:endParaRPr lang="ru-RU" dirty="0">
              <a:solidFill>
                <a:srgbClr val="562212"/>
              </a:solidFill>
            </a:endParaRPr>
          </a:p>
        </p:txBody>
      </p:sp>
      <p:sp>
        <p:nvSpPr>
          <p:cNvPr id="21522" name="Прямоугольник 9"/>
          <p:cNvSpPr>
            <a:spLocks noChangeArrowheads="1"/>
          </p:cNvSpPr>
          <p:nvPr/>
        </p:nvSpPr>
        <p:spPr bwMode="auto">
          <a:xfrm>
            <a:off x="8007620" y="4040059"/>
            <a:ext cx="2382838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dirty="0">
                <a:solidFill>
                  <a:srgbClr val="562212"/>
                </a:solidFill>
                <a:latin typeface="Arial Black" pitchFamily="34" charset="0"/>
              </a:rPr>
              <a:t>от 5 млн </a:t>
            </a:r>
            <a:br>
              <a:rPr lang="en-US" dirty="0">
                <a:solidFill>
                  <a:srgbClr val="562212"/>
                </a:solidFill>
                <a:latin typeface="Arial Black" pitchFamily="34" charset="0"/>
              </a:rPr>
            </a:br>
            <a:r>
              <a:rPr lang="ru-RU" dirty="0">
                <a:solidFill>
                  <a:srgbClr val="562212"/>
                </a:solidFill>
                <a:latin typeface="Arial Black" pitchFamily="34" charset="0"/>
              </a:rPr>
              <a:t>до 2 млрд </a:t>
            </a:r>
            <a:br>
              <a:rPr lang="en-US" dirty="0">
                <a:solidFill>
                  <a:srgbClr val="562212"/>
                </a:solidFill>
                <a:latin typeface="Arial Black" pitchFamily="34" charset="0"/>
              </a:rPr>
            </a:br>
            <a:r>
              <a:rPr lang="ru-RU" dirty="0">
                <a:solidFill>
                  <a:srgbClr val="562212"/>
                </a:solidFill>
                <a:latin typeface="Arial Black" pitchFamily="34" charset="0"/>
              </a:rPr>
              <a:t>руб.</a:t>
            </a: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V="1">
            <a:off x="4066423" y="2462211"/>
            <a:ext cx="0" cy="792163"/>
          </a:xfrm>
          <a:prstGeom prst="line">
            <a:avLst/>
          </a:prstGeom>
          <a:ln w="38100">
            <a:solidFill>
              <a:srgbClr val="E04E39"/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 flipH="1" flipV="1">
            <a:off x="6747795" y="2674145"/>
            <a:ext cx="21495" cy="677862"/>
          </a:xfrm>
          <a:prstGeom prst="line">
            <a:avLst/>
          </a:prstGeom>
          <a:ln w="38100">
            <a:solidFill>
              <a:srgbClr val="E04E39"/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>
            <a:cxnSpLocks/>
            <a:endCxn id="21515" idx="2"/>
          </p:cNvCxnSpPr>
          <p:nvPr/>
        </p:nvCxnSpPr>
        <p:spPr>
          <a:xfrm flipH="1" flipV="1">
            <a:off x="9284066" y="2826541"/>
            <a:ext cx="10974" cy="525466"/>
          </a:xfrm>
          <a:prstGeom prst="line">
            <a:avLst/>
          </a:prstGeom>
          <a:ln w="38100">
            <a:solidFill>
              <a:srgbClr val="E04E39"/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2" descr="6536461595418298@myt2-dd3598211d70">
            <a:extLst>
              <a:ext uri="{FF2B5EF4-FFF2-40B4-BE49-F238E27FC236}">
                <a16:creationId xmlns:a16="http://schemas.microsoft.com/office/drawing/2014/main" id="{4932385C-B9E0-4DC4-B72D-5DF15F899C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9575" y="86519"/>
            <a:ext cx="290131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3" name="Группа 20"/>
          <p:cNvGrpSpPr>
            <a:grpSpLocks/>
          </p:cNvGrpSpPr>
          <p:nvPr/>
        </p:nvGrpSpPr>
        <p:grpSpPr bwMode="auto">
          <a:xfrm>
            <a:off x="2950587" y="5700801"/>
            <a:ext cx="2433639" cy="1535365"/>
            <a:chOff x="902652" y="2448119"/>
            <a:chExt cx="3869483" cy="1072971"/>
          </a:xfrm>
        </p:grpSpPr>
        <p:grpSp>
          <p:nvGrpSpPr>
            <p:cNvPr id="24" name="Группа 51"/>
            <p:cNvGrpSpPr>
              <a:grpSpLocks/>
            </p:cNvGrpSpPr>
            <p:nvPr/>
          </p:nvGrpSpPr>
          <p:grpSpPr bwMode="auto">
            <a:xfrm>
              <a:off x="902652" y="2448119"/>
              <a:ext cx="3691282" cy="1072971"/>
              <a:chOff x="961999" y="3311226"/>
              <a:chExt cx="3691282" cy="788903"/>
            </a:xfrm>
          </p:grpSpPr>
          <p:sp>
            <p:nvSpPr>
              <p:cNvPr id="26" name="Прямоугольник 25"/>
              <p:cNvSpPr/>
              <p:nvPr/>
            </p:nvSpPr>
            <p:spPr>
              <a:xfrm>
                <a:off x="994990" y="3311226"/>
                <a:ext cx="3658291" cy="763062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Прямоугольник 27"/>
              <p:cNvSpPr/>
              <p:nvPr/>
            </p:nvSpPr>
            <p:spPr>
              <a:xfrm>
                <a:off x="994989" y="3311226"/>
                <a:ext cx="250263" cy="788903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32" name="TextBox 54"/>
              <p:cNvSpPr txBox="1">
                <a:spLocks noChangeArrowheads="1"/>
              </p:cNvSpPr>
              <p:nvPr/>
            </p:nvSpPr>
            <p:spPr bwMode="auto">
              <a:xfrm>
                <a:off x="961999" y="3499890"/>
                <a:ext cx="399763" cy="3188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endParaRPr lang="ru-RU" sz="1400" dirty="0">
                  <a:solidFill>
                    <a:srgbClr val="F7F2E5"/>
                  </a:solidFill>
                  <a:latin typeface="Arial Black" pitchFamily="34" charset="0"/>
                </a:endParaRPr>
              </a:p>
            </p:txBody>
          </p:sp>
        </p:grpSp>
        <p:sp>
          <p:nvSpPr>
            <p:cNvPr id="25" name="Прямоугольник 55"/>
            <p:cNvSpPr>
              <a:spLocks noChangeArrowheads="1"/>
            </p:cNvSpPr>
            <p:nvPr/>
          </p:nvSpPr>
          <p:spPr bwMode="auto">
            <a:xfrm>
              <a:off x="1052152" y="2551328"/>
              <a:ext cx="3719983" cy="8836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>
                <a:spcAft>
                  <a:spcPts val="525"/>
                </a:spcAft>
              </a:pPr>
              <a:r>
                <a:rPr lang="ru-RU" b="1" dirty="0">
                  <a:solidFill>
                    <a:srgbClr val="562212"/>
                  </a:solidFill>
                </a:rPr>
                <a:t>В 2020 году выдано </a:t>
              </a:r>
            </a:p>
            <a:p>
              <a:pPr algn="ctr">
                <a:spcAft>
                  <a:spcPts val="525"/>
                </a:spcAft>
              </a:pPr>
              <a:r>
                <a:rPr lang="en-US" b="1" dirty="0">
                  <a:solidFill>
                    <a:srgbClr val="562212"/>
                  </a:solidFill>
                </a:rPr>
                <a:t>55 </a:t>
              </a:r>
              <a:r>
                <a:rPr lang="ru-RU" b="1" dirty="0">
                  <a:solidFill>
                    <a:srgbClr val="562212"/>
                  </a:solidFill>
                </a:rPr>
                <a:t>поручительств на 537 млн руб.</a:t>
              </a:r>
            </a:p>
          </p:txBody>
        </p:sp>
      </p:grpSp>
      <p:grpSp>
        <p:nvGrpSpPr>
          <p:cNvPr id="33" name="Группа 20"/>
          <p:cNvGrpSpPr>
            <a:grpSpLocks/>
          </p:cNvGrpSpPr>
          <p:nvPr/>
        </p:nvGrpSpPr>
        <p:grpSpPr bwMode="auto">
          <a:xfrm>
            <a:off x="211712" y="5705990"/>
            <a:ext cx="2316599" cy="1587359"/>
            <a:chOff x="902652" y="2448119"/>
            <a:chExt cx="3683391" cy="1072971"/>
          </a:xfrm>
        </p:grpSpPr>
        <p:grpSp>
          <p:nvGrpSpPr>
            <p:cNvPr id="37" name="Группа 51"/>
            <p:cNvGrpSpPr>
              <a:grpSpLocks/>
            </p:cNvGrpSpPr>
            <p:nvPr/>
          </p:nvGrpSpPr>
          <p:grpSpPr bwMode="auto">
            <a:xfrm>
              <a:off x="902652" y="2448119"/>
              <a:ext cx="3543032" cy="1072971"/>
              <a:chOff x="961999" y="3311226"/>
              <a:chExt cx="3543032" cy="788903"/>
            </a:xfrm>
          </p:grpSpPr>
          <p:sp>
            <p:nvSpPr>
              <p:cNvPr id="39" name="Прямоугольник 38"/>
              <p:cNvSpPr/>
              <p:nvPr/>
            </p:nvSpPr>
            <p:spPr>
              <a:xfrm>
                <a:off x="994990" y="3311226"/>
                <a:ext cx="3510041" cy="763062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41" name="Прямоугольник 40"/>
              <p:cNvSpPr/>
              <p:nvPr/>
            </p:nvSpPr>
            <p:spPr>
              <a:xfrm>
                <a:off x="994989" y="3311226"/>
                <a:ext cx="250263" cy="788903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42" name="TextBox 54"/>
              <p:cNvSpPr txBox="1">
                <a:spLocks noChangeArrowheads="1"/>
              </p:cNvSpPr>
              <p:nvPr/>
            </p:nvSpPr>
            <p:spPr bwMode="auto">
              <a:xfrm>
                <a:off x="961999" y="3499890"/>
                <a:ext cx="399763" cy="3188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endParaRPr lang="ru-RU" sz="1400" dirty="0">
                  <a:solidFill>
                    <a:srgbClr val="F7F2E5"/>
                  </a:solidFill>
                  <a:latin typeface="Arial Black" pitchFamily="34" charset="0"/>
                </a:endParaRPr>
              </a:p>
            </p:txBody>
          </p:sp>
        </p:grpSp>
        <p:sp>
          <p:nvSpPr>
            <p:cNvPr id="38" name="Прямоугольник 55"/>
            <p:cNvSpPr>
              <a:spLocks noChangeArrowheads="1"/>
            </p:cNvSpPr>
            <p:nvPr/>
          </p:nvSpPr>
          <p:spPr bwMode="auto">
            <a:xfrm>
              <a:off x="1131596" y="2544128"/>
              <a:ext cx="3454447" cy="8980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>
                <a:spcAft>
                  <a:spcPts val="525"/>
                </a:spcAft>
              </a:pPr>
              <a:r>
                <a:rPr lang="ru-RU" b="1" dirty="0">
                  <a:solidFill>
                    <a:srgbClr val="562212"/>
                  </a:solidFill>
                </a:rPr>
                <a:t>В 2020 году выдано </a:t>
              </a:r>
            </a:p>
            <a:p>
              <a:pPr algn="ctr">
                <a:spcAft>
                  <a:spcPts val="525"/>
                </a:spcAft>
              </a:pPr>
              <a:r>
                <a:rPr lang="ru-RU" b="1" dirty="0">
                  <a:solidFill>
                    <a:srgbClr val="562212"/>
                  </a:solidFill>
                </a:rPr>
                <a:t>190 микрозаймов </a:t>
              </a:r>
            </a:p>
            <a:p>
              <a:pPr algn="ctr">
                <a:spcAft>
                  <a:spcPts val="525"/>
                </a:spcAft>
              </a:pPr>
              <a:r>
                <a:rPr lang="ru-RU" b="1" dirty="0">
                  <a:solidFill>
                    <a:srgbClr val="562212"/>
                  </a:solidFill>
                </a:rPr>
                <a:t>на 405 млн руб.</a:t>
              </a:r>
            </a:p>
          </p:txBody>
        </p:sp>
      </p:grpSp>
      <p:grpSp>
        <p:nvGrpSpPr>
          <p:cNvPr id="40" name="Группа 20">
            <a:extLst>
              <a:ext uri="{FF2B5EF4-FFF2-40B4-BE49-F238E27FC236}">
                <a16:creationId xmlns:a16="http://schemas.microsoft.com/office/drawing/2014/main" id="{34037B86-35E3-4287-808A-42B8DCBAC1C5}"/>
              </a:ext>
            </a:extLst>
          </p:cNvPr>
          <p:cNvGrpSpPr>
            <a:grpSpLocks/>
          </p:cNvGrpSpPr>
          <p:nvPr/>
        </p:nvGrpSpPr>
        <p:grpSpPr bwMode="auto">
          <a:xfrm>
            <a:off x="8180924" y="5623245"/>
            <a:ext cx="2469307" cy="1636345"/>
            <a:chOff x="902652" y="2393207"/>
            <a:chExt cx="3926195" cy="1164860"/>
          </a:xfrm>
        </p:grpSpPr>
        <p:grpSp>
          <p:nvGrpSpPr>
            <p:cNvPr id="43" name="Группа 51">
              <a:extLst>
                <a:ext uri="{FF2B5EF4-FFF2-40B4-BE49-F238E27FC236}">
                  <a16:creationId xmlns:a16="http://schemas.microsoft.com/office/drawing/2014/main" id="{1432A5BF-4AA9-4753-B6AF-721638795A1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2652" y="2448121"/>
              <a:ext cx="3691282" cy="1093272"/>
              <a:chOff x="961999" y="3311226"/>
              <a:chExt cx="3691282" cy="803829"/>
            </a:xfrm>
          </p:grpSpPr>
          <p:sp>
            <p:nvSpPr>
              <p:cNvPr id="45" name="Прямоугольник 44">
                <a:extLst>
                  <a:ext uri="{FF2B5EF4-FFF2-40B4-BE49-F238E27FC236}">
                    <a16:creationId xmlns:a16="http://schemas.microsoft.com/office/drawing/2014/main" id="{D26AC344-F2C4-4303-967F-563032DD986B}"/>
                  </a:ext>
                </a:extLst>
              </p:cNvPr>
              <p:cNvSpPr/>
              <p:nvPr/>
            </p:nvSpPr>
            <p:spPr>
              <a:xfrm>
                <a:off x="1010963" y="3311226"/>
                <a:ext cx="3642318" cy="788903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46" name="Прямоугольник 45">
                <a:extLst>
                  <a:ext uri="{FF2B5EF4-FFF2-40B4-BE49-F238E27FC236}">
                    <a16:creationId xmlns:a16="http://schemas.microsoft.com/office/drawing/2014/main" id="{2D81CA4F-9B76-417B-9CA9-C69B17EBA302}"/>
                  </a:ext>
                </a:extLst>
              </p:cNvPr>
              <p:cNvSpPr/>
              <p:nvPr/>
            </p:nvSpPr>
            <p:spPr>
              <a:xfrm>
                <a:off x="1010963" y="3326152"/>
                <a:ext cx="250263" cy="788903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47" name="TextBox 54">
                <a:extLst>
                  <a:ext uri="{FF2B5EF4-FFF2-40B4-BE49-F238E27FC236}">
                    <a16:creationId xmlns:a16="http://schemas.microsoft.com/office/drawing/2014/main" id="{29325D06-8D37-45E4-8C55-977EA7834BE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61999" y="3463358"/>
                <a:ext cx="399762" cy="3188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endParaRPr lang="ru-RU" sz="1400" dirty="0">
                  <a:solidFill>
                    <a:srgbClr val="F7F2E5"/>
                  </a:solidFill>
                  <a:latin typeface="Arial Black" pitchFamily="34" charset="0"/>
                </a:endParaRPr>
              </a:p>
            </p:txBody>
          </p:sp>
        </p:grpSp>
        <p:sp>
          <p:nvSpPr>
            <p:cNvPr id="44" name="Прямоугольник 55">
              <a:extLst>
                <a:ext uri="{FF2B5EF4-FFF2-40B4-BE49-F238E27FC236}">
                  <a16:creationId xmlns:a16="http://schemas.microsoft.com/office/drawing/2014/main" id="{750F7B3B-2BB0-4AAF-B532-6144D5D920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40138" y="2393207"/>
              <a:ext cx="3788709" cy="11648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>
                <a:spcAft>
                  <a:spcPts val="525"/>
                </a:spcAft>
              </a:pPr>
              <a:r>
                <a:rPr lang="ru-RU" b="1" dirty="0">
                  <a:solidFill>
                    <a:srgbClr val="562212"/>
                  </a:solidFill>
                </a:rPr>
                <a:t>Проект на </a:t>
              </a:r>
            </a:p>
            <a:p>
              <a:pPr algn="ctr">
                <a:spcAft>
                  <a:spcPts val="525"/>
                </a:spcAft>
              </a:pPr>
              <a:r>
                <a:rPr lang="ru-RU" b="1" dirty="0">
                  <a:solidFill>
                    <a:srgbClr val="562212"/>
                  </a:solidFill>
                </a:rPr>
                <a:t>95,8 млн руб., </a:t>
              </a:r>
            </a:p>
            <a:p>
              <a:pPr algn="ctr">
                <a:spcAft>
                  <a:spcPts val="525"/>
                </a:spcAft>
              </a:pPr>
              <a:r>
                <a:rPr lang="ru-RU" b="1" dirty="0">
                  <a:solidFill>
                    <a:srgbClr val="562212"/>
                  </a:solidFill>
                </a:rPr>
                <a:t>в т.ч. 28,7 млн руб. региональная часть</a:t>
              </a:r>
            </a:p>
          </p:txBody>
        </p:sp>
      </p:grpSp>
      <p:grpSp>
        <p:nvGrpSpPr>
          <p:cNvPr id="50" name="Группа 20">
            <a:extLst>
              <a:ext uri="{FF2B5EF4-FFF2-40B4-BE49-F238E27FC236}">
                <a16:creationId xmlns:a16="http://schemas.microsoft.com/office/drawing/2014/main" id="{EBEA51C1-3266-42B8-8A92-B194D23BA98D}"/>
              </a:ext>
            </a:extLst>
          </p:cNvPr>
          <p:cNvGrpSpPr>
            <a:grpSpLocks/>
          </p:cNvGrpSpPr>
          <p:nvPr/>
        </p:nvGrpSpPr>
        <p:grpSpPr bwMode="auto">
          <a:xfrm>
            <a:off x="5649478" y="5700801"/>
            <a:ext cx="2433639" cy="1535365"/>
            <a:chOff x="902652" y="2448119"/>
            <a:chExt cx="3869483" cy="1072971"/>
          </a:xfrm>
        </p:grpSpPr>
        <p:grpSp>
          <p:nvGrpSpPr>
            <p:cNvPr id="51" name="Группа 51">
              <a:extLst>
                <a:ext uri="{FF2B5EF4-FFF2-40B4-BE49-F238E27FC236}">
                  <a16:creationId xmlns:a16="http://schemas.microsoft.com/office/drawing/2014/main" id="{3A676586-3461-456B-847D-8FD629F4519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2652" y="2448119"/>
              <a:ext cx="3691282" cy="1072971"/>
              <a:chOff x="961999" y="3311226"/>
              <a:chExt cx="3691282" cy="788903"/>
            </a:xfrm>
          </p:grpSpPr>
          <p:sp>
            <p:nvSpPr>
              <p:cNvPr id="53" name="Прямоугольник 52">
                <a:extLst>
                  <a:ext uri="{FF2B5EF4-FFF2-40B4-BE49-F238E27FC236}">
                    <a16:creationId xmlns:a16="http://schemas.microsoft.com/office/drawing/2014/main" id="{0AC124E2-AB92-402D-9336-E8845A3FCC21}"/>
                  </a:ext>
                </a:extLst>
              </p:cNvPr>
              <p:cNvSpPr/>
              <p:nvPr/>
            </p:nvSpPr>
            <p:spPr>
              <a:xfrm>
                <a:off x="994990" y="3311226"/>
                <a:ext cx="3658291" cy="763062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54" name="Прямоугольник 53">
                <a:extLst>
                  <a:ext uri="{FF2B5EF4-FFF2-40B4-BE49-F238E27FC236}">
                    <a16:creationId xmlns:a16="http://schemas.microsoft.com/office/drawing/2014/main" id="{CEDDCC62-6ED9-46E2-A012-3ACA46F5DAEA}"/>
                  </a:ext>
                </a:extLst>
              </p:cNvPr>
              <p:cNvSpPr/>
              <p:nvPr/>
            </p:nvSpPr>
            <p:spPr>
              <a:xfrm>
                <a:off x="994989" y="3311226"/>
                <a:ext cx="250263" cy="788903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ABA14FAF-E5B2-40BF-A94C-FE255FCA979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61999" y="3499890"/>
                <a:ext cx="399763" cy="3188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endParaRPr lang="ru-RU" sz="1400" dirty="0">
                  <a:solidFill>
                    <a:srgbClr val="F7F2E5"/>
                  </a:solidFill>
                  <a:latin typeface="Arial Black" pitchFamily="34" charset="0"/>
                </a:endParaRPr>
              </a:p>
            </p:txBody>
          </p:sp>
        </p:grpSp>
        <p:sp>
          <p:nvSpPr>
            <p:cNvPr id="52" name="Прямоугольник 55">
              <a:extLst>
                <a:ext uri="{FF2B5EF4-FFF2-40B4-BE49-F238E27FC236}">
                  <a16:creationId xmlns:a16="http://schemas.microsoft.com/office/drawing/2014/main" id="{AD3A6CED-20F9-4548-BC32-E7B498E887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52152" y="2528926"/>
              <a:ext cx="3719983" cy="9284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>
                <a:spcAft>
                  <a:spcPts val="525"/>
                </a:spcAft>
              </a:pPr>
              <a:r>
                <a:rPr lang="ru-RU" b="1" dirty="0">
                  <a:solidFill>
                    <a:srgbClr val="562212"/>
                  </a:solidFill>
                </a:rPr>
                <a:t>В 2020 году заключено </a:t>
              </a:r>
            </a:p>
            <a:p>
              <a:pPr algn="ctr">
                <a:spcAft>
                  <a:spcPts val="525"/>
                </a:spcAft>
              </a:pPr>
              <a:r>
                <a:rPr lang="ru-RU" b="1" dirty="0">
                  <a:solidFill>
                    <a:srgbClr val="562212"/>
                  </a:solidFill>
                </a:rPr>
                <a:t>4 договора на </a:t>
              </a:r>
            </a:p>
            <a:p>
              <a:pPr algn="ctr">
                <a:spcAft>
                  <a:spcPts val="525"/>
                </a:spcAft>
              </a:pPr>
              <a:r>
                <a:rPr lang="ru-RU" b="1" dirty="0">
                  <a:solidFill>
                    <a:srgbClr val="562212"/>
                  </a:solidFill>
                </a:rPr>
                <a:t>9 млн руб. </a:t>
              </a:r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TextBox 66">
            <a:extLst>
              <a:ext uri="{FF2B5EF4-FFF2-40B4-BE49-F238E27FC236}">
                <a16:creationId xmlns:a16="http://schemas.microsoft.com/office/drawing/2014/main" id="{D5896462-82A1-40CD-837D-F86E41DD8098}"/>
              </a:ext>
            </a:extLst>
          </p:cNvPr>
          <p:cNvSpPr txBox="1"/>
          <p:nvPr/>
        </p:nvSpPr>
        <p:spPr>
          <a:xfrm>
            <a:off x="872041" y="939321"/>
            <a:ext cx="8139113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rgbClr val="E04E39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Микрозаймы</a:t>
            </a:r>
          </a:p>
        </p:txBody>
      </p:sp>
      <p:pic>
        <p:nvPicPr>
          <p:cNvPr id="18" name="Рисунок 14"/>
          <p:cNvPicPr>
            <a:picLocks noChangeAspect="1"/>
          </p:cNvPicPr>
          <p:nvPr/>
        </p:nvPicPr>
        <p:blipFill>
          <a:blip r:embed="rId3"/>
          <a:srcRect l="49445" t="-76" r="217" b="-2"/>
          <a:stretch>
            <a:fillRect/>
          </a:stretch>
        </p:blipFill>
        <p:spPr bwMode="auto">
          <a:xfrm rot="-5400000">
            <a:off x="1253446" y="5397274"/>
            <a:ext cx="1608137" cy="319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A9C71EAA-E7BD-42E6-B37A-AB53C4F34000}"/>
              </a:ext>
            </a:extLst>
          </p:cNvPr>
          <p:cNvGrpSpPr/>
          <p:nvPr/>
        </p:nvGrpSpPr>
        <p:grpSpPr>
          <a:xfrm>
            <a:off x="181496" y="1519851"/>
            <a:ext cx="5494475" cy="2515292"/>
            <a:chOff x="178038" y="1199853"/>
            <a:chExt cx="5494475" cy="2515292"/>
          </a:xfrm>
        </p:grpSpPr>
        <p:sp>
          <p:nvSpPr>
            <p:cNvPr id="77" name="object 2">
              <a:extLst>
                <a:ext uri="{FF2B5EF4-FFF2-40B4-BE49-F238E27FC236}">
                  <a16:creationId xmlns:a16="http://schemas.microsoft.com/office/drawing/2014/main" id="{A8B3294D-259C-4934-B437-9F9086EBECDC}"/>
                </a:ext>
              </a:extLst>
            </p:cNvPr>
            <p:cNvSpPr/>
            <p:nvPr/>
          </p:nvSpPr>
          <p:spPr>
            <a:xfrm>
              <a:off x="178038" y="1199853"/>
              <a:ext cx="5049873" cy="2468898"/>
            </a:xfrm>
            <a:prstGeom prst="rect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chemeClr val="bg1">
                    <a:lumMod val="85000"/>
                  </a:schemeClr>
                </a:gs>
                <a:gs pos="61463">
                  <a:schemeClr val="bg1">
                    <a:lumMod val="85000"/>
                  </a:schemeClr>
                </a:gs>
                <a:gs pos="33746">
                  <a:schemeClr val="bg1"/>
                </a:gs>
                <a:gs pos="100000">
                  <a:srgbClr val="ED5338"/>
                </a:gs>
                <a:gs pos="100000">
                  <a:schemeClr val="bg1">
                    <a:lumMod val="95000"/>
                  </a:schemeClr>
                </a:gs>
              </a:gsLst>
              <a:lin ang="10800000" scaled="1"/>
            </a:gra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1" name="object 3">
              <a:extLst>
                <a:ext uri="{FF2B5EF4-FFF2-40B4-BE49-F238E27FC236}">
                  <a16:creationId xmlns:a16="http://schemas.microsoft.com/office/drawing/2014/main" id="{5B2E15DD-1FAA-431E-9599-FF369827A024}"/>
                </a:ext>
              </a:extLst>
            </p:cNvPr>
            <p:cNvSpPr txBox="1"/>
            <p:nvPr/>
          </p:nvSpPr>
          <p:spPr>
            <a:xfrm>
              <a:off x="402379" y="1403615"/>
              <a:ext cx="5270134" cy="2311530"/>
            </a:xfrm>
            <a:prstGeom prst="rect">
              <a:avLst/>
            </a:prstGeom>
            <a:solidFill>
              <a:srgbClr val="FFFFFF"/>
            </a:solidFill>
          </p:spPr>
          <p:txBody>
            <a:bodyPr vert="horz" wrap="square" lIns="0" tIns="53975" rIns="0" bIns="0" rtlCol="0">
              <a:spAutoFit/>
            </a:bodyPr>
            <a:lstStyle/>
            <a:p>
              <a:pPr marL="111760">
                <a:lnSpc>
                  <a:spcPct val="100000"/>
                </a:lnSpc>
                <a:spcBef>
                  <a:spcPts val="425"/>
                </a:spcBef>
              </a:pPr>
              <a:r>
                <a:rPr lang="ru-RU" sz="1500" b="1" spc="190" dirty="0">
                  <a:solidFill>
                    <a:srgbClr val="DB052B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ОБЩИЕ ТРЕБОВАНИЯ</a:t>
              </a:r>
              <a:endParaRPr sz="15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R="935355">
                <a:lnSpc>
                  <a:spcPts val="1700"/>
                </a:lnSpc>
                <a:spcBef>
                  <a:spcPts val="675"/>
                </a:spcBef>
                <a:buAutoNum type="arabicPeriod"/>
              </a:pPr>
              <a:r>
                <a:rPr lang="ru-RU" sz="1500" b="1" spc="20" dirty="0">
                  <a:solidFill>
                    <a:srgbClr val="09223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Займы предоставляются субъектам МСП </a:t>
              </a:r>
              <a:br>
                <a:rPr lang="ru-RU" sz="1500" b="1" spc="20" dirty="0">
                  <a:solidFill>
                    <a:srgbClr val="09223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sz="1500" b="1" spc="20" dirty="0">
                  <a:solidFill>
                    <a:srgbClr val="09223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и самозанятым Ленинградской области</a:t>
              </a:r>
            </a:p>
            <a:p>
              <a:pPr marR="935355">
                <a:lnSpc>
                  <a:spcPts val="1700"/>
                </a:lnSpc>
                <a:spcBef>
                  <a:spcPts val="675"/>
                </a:spcBef>
                <a:buAutoNum type="arabicPeriod"/>
              </a:pPr>
              <a:r>
                <a:rPr lang="ru-RU" sz="1500" b="1" spc="50" dirty="0">
                  <a:solidFill>
                    <a:srgbClr val="09223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Срок действия займа не более </a:t>
              </a:r>
              <a:br>
                <a:rPr lang="ru-RU" sz="1500" b="1" spc="50" dirty="0">
                  <a:solidFill>
                    <a:srgbClr val="09223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sz="1500" b="1" spc="50" dirty="0">
                  <a:solidFill>
                    <a:srgbClr val="09223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36 месяцев (в период режима повышенной готовности – 24 месяца)</a:t>
              </a:r>
            </a:p>
            <a:p>
              <a:pPr marR="935355">
                <a:lnSpc>
                  <a:spcPts val="1700"/>
                </a:lnSpc>
                <a:spcBef>
                  <a:spcPts val="675"/>
                </a:spcBef>
                <a:buAutoNum type="arabicPeriod"/>
              </a:pPr>
              <a:r>
                <a:rPr lang="ru-RU" sz="1500" b="1" spc="50" dirty="0">
                  <a:solidFill>
                    <a:srgbClr val="09223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Целевое расходование средств </a:t>
              </a:r>
              <a:br>
                <a:rPr lang="ru-RU" sz="1500" b="1" spc="50" dirty="0">
                  <a:solidFill>
                    <a:srgbClr val="09223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sz="1500" b="1" spc="50" dirty="0">
                  <a:solidFill>
                    <a:srgbClr val="09223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за 90 дней</a:t>
              </a:r>
            </a:p>
            <a:p>
              <a:pPr marL="264160">
                <a:lnSpc>
                  <a:spcPts val="1760"/>
                </a:lnSpc>
              </a:pPr>
              <a:endParaRPr sz="1500" dirty="0">
                <a:latin typeface="Calibri"/>
                <a:cs typeface="Calibri"/>
              </a:endParaRPr>
            </a:p>
          </p:txBody>
        </p:sp>
      </p:grpSp>
      <p:grpSp>
        <p:nvGrpSpPr>
          <p:cNvPr id="88" name="Группа 87">
            <a:extLst>
              <a:ext uri="{FF2B5EF4-FFF2-40B4-BE49-F238E27FC236}">
                <a16:creationId xmlns:a16="http://schemas.microsoft.com/office/drawing/2014/main" id="{0C40A74A-8050-4997-9DB0-58320166BD79}"/>
              </a:ext>
            </a:extLst>
          </p:cNvPr>
          <p:cNvGrpSpPr/>
          <p:nvPr/>
        </p:nvGrpSpPr>
        <p:grpSpPr>
          <a:xfrm>
            <a:off x="5469679" y="1519851"/>
            <a:ext cx="5054607" cy="2940980"/>
            <a:chOff x="119464" y="1199853"/>
            <a:chExt cx="5525549" cy="2940980"/>
          </a:xfrm>
        </p:grpSpPr>
        <p:sp>
          <p:nvSpPr>
            <p:cNvPr id="89" name="object 2">
              <a:extLst>
                <a:ext uri="{FF2B5EF4-FFF2-40B4-BE49-F238E27FC236}">
                  <a16:creationId xmlns:a16="http://schemas.microsoft.com/office/drawing/2014/main" id="{742541E0-876E-4850-81C8-BFAF29E46D9B}"/>
                </a:ext>
              </a:extLst>
            </p:cNvPr>
            <p:cNvSpPr/>
            <p:nvPr/>
          </p:nvSpPr>
          <p:spPr>
            <a:xfrm>
              <a:off x="119464" y="1199853"/>
              <a:ext cx="5108447" cy="2468898"/>
            </a:xfrm>
            <a:prstGeom prst="rect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chemeClr val="bg1">
                    <a:lumMod val="85000"/>
                  </a:schemeClr>
                </a:gs>
                <a:gs pos="61463">
                  <a:schemeClr val="bg1">
                    <a:lumMod val="85000"/>
                  </a:schemeClr>
                </a:gs>
                <a:gs pos="33746">
                  <a:schemeClr val="bg1"/>
                </a:gs>
                <a:gs pos="100000">
                  <a:srgbClr val="ED5338"/>
                </a:gs>
                <a:gs pos="100000">
                  <a:schemeClr val="bg1">
                    <a:lumMod val="95000"/>
                  </a:schemeClr>
                </a:gs>
              </a:gsLst>
              <a:lin ang="10800000" scaled="1"/>
            </a:gra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0" name="object 3">
              <a:extLst>
                <a:ext uri="{FF2B5EF4-FFF2-40B4-BE49-F238E27FC236}">
                  <a16:creationId xmlns:a16="http://schemas.microsoft.com/office/drawing/2014/main" id="{22272D24-21A7-4326-9181-C69E5F09000A}"/>
                </a:ext>
              </a:extLst>
            </p:cNvPr>
            <p:cNvSpPr txBox="1"/>
            <p:nvPr/>
          </p:nvSpPr>
          <p:spPr>
            <a:xfrm>
              <a:off x="119465" y="1393286"/>
              <a:ext cx="5525548" cy="2747547"/>
            </a:xfrm>
            <a:prstGeom prst="rect">
              <a:avLst/>
            </a:prstGeom>
            <a:solidFill>
              <a:srgbClr val="FFFFFF"/>
            </a:solidFill>
          </p:spPr>
          <p:txBody>
            <a:bodyPr vert="horz" wrap="square" lIns="0" tIns="53975" rIns="0" bIns="0" rtlCol="0">
              <a:spAutoFit/>
            </a:bodyPr>
            <a:lstStyle/>
            <a:p>
              <a:pPr marL="111760">
                <a:lnSpc>
                  <a:spcPct val="100000"/>
                </a:lnSpc>
                <a:spcBef>
                  <a:spcPts val="425"/>
                </a:spcBef>
              </a:pPr>
              <a:r>
                <a:rPr lang="ru-RU" sz="1500" b="1" spc="190" dirty="0">
                  <a:solidFill>
                    <a:srgbClr val="DB052B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ЦЕЛИ</a:t>
              </a:r>
              <a:endParaRPr sz="15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R="935355">
                <a:lnSpc>
                  <a:spcPts val="1700"/>
                </a:lnSpc>
                <a:spcBef>
                  <a:spcPts val="675"/>
                </a:spcBef>
                <a:buAutoNum type="arabicPeriod"/>
              </a:pPr>
              <a:r>
                <a:rPr lang="ru-RU" sz="1500" b="1" spc="20" dirty="0">
                  <a:solidFill>
                    <a:srgbClr val="09223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Оборотные средства</a:t>
              </a:r>
            </a:p>
            <a:p>
              <a:pPr marR="935355">
                <a:lnSpc>
                  <a:spcPts val="1700"/>
                </a:lnSpc>
                <a:spcBef>
                  <a:spcPts val="675"/>
                </a:spcBef>
                <a:buAutoNum type="arabicPeriod"/>
              </a:pPr>
              <a:r>
                <a:rPr lang="ru-RU" sz="1500" b="1" spc="50" dirty="0">
                  <a:solidFill>
                    <a:srgbClr val="09223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Инвестиции, в т.ч. помещения </a:t>
              </a:r>
              <a:br>
                <a:rPr lang="ru-RU" sz="1500" b="1" spc="50" dirty="0">
                  <a:solidFill>
                    <a:srgbClr val="09223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sz="1500" b="1" spc="50" dirty="0">
                  <a:solidFill>
                    <a:srgbClr val="09223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для социального бизнеса </a:t>
              </a:r>
              <a:br>
                <a:rPr lang="ru-RU" sz="1500" b="1" spc="50" dirty="0">
                  <a:solidFill>
                    <a:srgbClr val="09223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sz="1500" b="1" spc="50" dirty="0">
                  <a:solidFill>
                    <a:srgbClr val="09223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(продукт «Соципотека»)</a:t>
              </a:r>
            </a:p>
            <a:p>
              <a:pPr marR="935355">
                <a:lnSpc>
                  <a:spcPts val="1700"/>
                </a:lnSpc>
                <a:spcBef>
                  <a:spcPts val="675"/>
                </a:spcBef>
                <a:buAutoNum type="arabicPeriod"/>
              </a:pPr>
              <a:r>
                <a:rPr lang="ru-RU" sz="1500" b="1" spc="50" dirty="0">
                  <a:solidFill>
                    <a:srgbClr val="09223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Исполнение государственных контрактов</a:t>
              </a:r>
            </a:p>
            <a:p>
              <a:pPr marR="935355">
                <a:lnSpc>
                  <a:spcPts val="1700"/>
                </a:lnSpc>
                <a:spcBef>
                  <a:spcPts val="675"/>
                </a:spcBef>
                <a:spcAft>
                  <a:spcPts val="1000"/>
                </a:spcAft>
                <a:buAutoNum type="arabicPeriod"/>
              </a:pPr>
              <a:r>
                <a:rPr lang="ru-RU" sz="1500" b="1" spc="50" dirty="0">
                  <a:solidFill>
                    <a:srgbClr val="09223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Начало деятельности, </a:t>
              </a:r>
              <a:br>
                <a:rPr lang="ru-RU" sz="1500" b="1" spc="50" dirty="0">
                  <a:solidFill>
                    <a:srgbClr val="09223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sz="1500" b="1" spc="50" dirty="0">
                  <a:solidFill>
                    <a:srgbClr val="09223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в т.ч. по франшизе</a:t>
              </a:r>
            </a:p>
            <a:p>
              <a:pPr marL="264160">
                <a:lnSpc>
                  <a:spcPts val="1760"/>
                </a:lnSpc>
              </a:pPr>
              <a:endParaRPr sz="1500" dirty="0">
                <a:latin typeface="Calibri"/>
                <a:cs typeface="Calibri"/>
              </a:endParaRPr>
            </a:p>
          </p:txBody>
        </p:sp>
      </p:grpSp>
      <p:grpSp>
        <p:nvGrpSpPr>
          <p:cNvPr id="97" name="Группа 51">
            <a:extLst>
              <a:ext uri="{FF2B5EF4-FFF2-40B4-BE49-F238E27FC236}">
                <a16:creationId xmlns:a16="http://schemas.microsoft.com/office/drawing/2014/main" id="{6805EED8-E636-471A-B50D-49FC71379003}"/>
              </a:ext>
            </a:extLst>
          </p:cNvPr>
          <p:cNvGrpSpPr>
            <a:grpSpLocks/>
          </p:cNvGrpSpPr>
          <p:nvPr/>
        </p:nvGrpSpPr>
        <p:grpSpPr bwMode="auto">
          <a:xfrm>
            <a:off x="48548" y="4375143"/>
            <a:ext cx="10358725" cy="1587359"/>
            <a:chOff x="961999" y="3311226"/>
            <a:chExt cx="3629342" cy="788903"/>
          </a:xfrm>
        </p:grpSpPr>
        <p:sp>
          <p:nvSpPr>
            <p:cNvPr id="99" name="Прямоугольник 98">
              <a:extLst>
                <a:ext uri="{FF2B5EF4-FFF2-40B4-BE49-F238E27FC236}">
                  <a16:creationId xmlns:a16="http://schemas.microsoft.com/office/drawing/2014/main" id="{30381759-A19B-4AFD-944E-7AA307D1AD66}"/>
                </a:ext>
              </a:extLst>
            </p:cNvPr>
            <p:cNvSpPr/>
            <p:nvPr/>
          </p:nvSpPr>
          <p:spPr>
            <a:xfrm>
              <a:off x="994990" y="3311226"/>
              <a:ext cx="3596351" cy="788903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579" dirty="0">
                <a:solidFill>
                  <a:prstClr val="white"/>
                </a:solidFill>
              </a:endParaRPr>
            </a:p>
          </p:txBody>
        </p:sp>
        <p:sp>
          <p:nvSpPr>
            <p:cNvPr id="100" name="Прямоугольник 99">
              <a:extLst>
                <a:ext uri="{FF2B5EF4-FFF2-40B4-BE49-F238E27FC236}">
                  <a16:creationId xmlns:a16="http://schemas.microsoft.com/office/drawing/2014/main" id="{6343A825-D032-4285-B52A-B51A1D62A4CD}"/>
                </a:ext>
              </a:extLst>
            </p:cNvPr>
            <p:cNvSpPr/>
            <p:nvPr/>
          </p:nvSpPr>
          <p:spPr>
            <a:xfrm>
              <a:off x="988057" y="3311226"/>
              <a:ext cx="148837" cy="788903"/>
            </a:xfrm>
            <a:prstGeom prst="rect">
              <a:avLst/>
            </a:prstGeom>
            <a:solidFill>
              <a:srgbClr val="ED53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579" dirty="0">
                <a:solidFill>
                  <a:prstClr val="white"/>
                </a:solidFill>
              </a:endParaRPr>
            </a:p>
          </p:txBody>
        </p:sp>
        <p:sp>
          <p:nvSpPr>
            <p:cNvPr id="101" name="TextBox 54">
              <a:extLst>
                <a:ext uri="{FF2B5EF4-FFF2-40B4-BE49-F238E27FC236}">
                  <a16:creationId xmlns:a16="http://schemas.microsoft.com/office/drawing/2014/main" id="{303E085B-1C82-4642-834D-13E3BDF83AF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61999" y="3499890"/>
              <a:ext cx="399763" cy="3188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endParaRPr lang="ru-RU" sz="1400" dirty="0">
                <a:solidFill>
                  <a:srgbClr val="F7F2E5"/>
                </a:solidFill>
                <a:latin typeface="Arial Black" pitchFamily="34" charset="0"/>
              </a:endParaRPr>
            </a:p>
          </p:txBody>
        </p:sp>
      </p:grpSp>
      <p:sp>
        <p:nvSpPr>
          <p:cNvPr id="98" name="Прямоугольник 55">
            <a:extLst>
              <a:ext uri="{FF2B5EF4-FFF2-40B4-BE49-F238E27FC236}">
                <a16:creationId xmlns:a16="http://schemas.microsoft.com/office/drawing/2014/main" id="{A54BC615-EC04-4D74-B482-AD50812FE6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7075" y="4641289"/>
            <a:ext cx="9859547" cy="114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Aft>
                <a:spcPts val="525"/>
              </a:spcAft>
            </a:pPr>
            <a:r>
              <a:rPr lang="ru-RU" sz="1600" b="1" dirty="0">
                <a:solidFill>
                  <a:srgbClr val="562212"/>
                </a:solidFill>
              </a:rPr>
              <a:t>Приоритетные проекты (снижение ставки):</a:t>
            </a:r>
          </a:p>
          <a:p>
            <a:pPr algn="ctr">
              <a:spcAft>
                <a:spcPts val="525"/>
              </a:spcAft>
            </a:pPr>
            <a:r>
              <a:rPr lang="ru-RU" sz="1600" b="1" dirty="0">
                <a:solidFill>
                  <a:srgbClr val="562212"/>
                </a:solidFill>
              </a:rPr>
              <a:t>действует в моногороде, резидент промпарка, СХППК, действующий экспортер, женский бизнес (ЕИО или </a:t>
            </a:r>
            <a:r>
              <a:rPr lang="en-US" sz="1600" b="1" dirty="0">
                <a:solidFill>
                  <a:srgbClr val="562212"/>
                </a:solidFill>
              </a:rPr>
              <a:t>&gt;50% </a:t>
            </a:r>
            <a:r>
              <a:rPr lang="ru-RU" sz="1600" b="1" dirty="0">
                <a:solidFill>
                  <a:srgbClr val="562212"/>
                </a:solidFill>
              </a:rPr>
              <a:t>в УК), социальный предприниматель, осуществляет деятельность </a:t>
            </a:r>
            <a:br>
              <a:rPr lang="ru-RU" sz="1600" b="1" dirty="0">
                <a:solidFill>
                  <a:srgbClr val="562212"/>
                </a:solidFill>
              </a:rPr>
            </a:br>
            <a:r>
              <a:rPr lang="ru-RU" sz="1600" b="1" dirty="0">
                <a:solidFill>
                  <a:srgbClr val="562212"/>
                </a:solidFill>
              </a:rPr>
              <a:t>в сфере туризма, экологии, спорта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2ABB67F4-2990-4D4E-83C6-4E5BB4E3D4EA}"/>
              </a:ext>
            </a:extLst>
          </p:cNvPr>
          <p:cNvSpPr/>
          <p:nvPr/>
        </p:nvSpPr>
        <p:spPr>
          <a:xfrm>
            <a:off x="7223723" y="6821487"/>
            <a:ext cx="24901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hlinkClick r:id="rId4"/>
              </a:rPr>
              <a:t>Получить микрозайм </a:t>
            </a:r>
            <a:endParaRPr lang="ru-RU" dirty="0"/>
          </a:p>
        </p:txBody>
      </p:sp>
      <p:grpSp>
        <p:nvGrpSpPr>
          <p:cNvPr id="112" name="Группа 51">
            <a:extLst>
              <a:ext uri="{FF2B5EF4-FFF2-40B4-BE49-F238E27FC236}">
                <a16:creationId xmlns:a16="http://schemas.microsoft.com/office/drawing/2014/main" id="{7612E03A-BFA9-465B-A034-37175594D246}"/>
              </a:ext>
            </a:extLst>
          </p:cNvPr>
          <p:cNvGrpSpPr>
            <a:grpSpLocks/>
          </p:cNvGrpSpPr>
          <p:nvPr/>
        </p:nvGrpSpPr>
        <p:grpSpPr bwMode="auto">
          <a:xfrm>
            <a:off x="4602842" y="6313307"/>
            <a:ext cx="2321563" cy="1117895"/>
            <a:chOff x="961999" y="3499890"/>
            <a:chExt cx="3691282" cy="574398"/>
          </a:xfrm>
        </p:grpSpPr>
        <p:sp>
          <p:nvSpPr>
            <p:cNvPr id="114" name="Прямоугольник 113">
              <a:extLst>
                <a:ext uri="{FF2B5EF4-FFF2-40B4-BE49-F238E27FC236}">
                  <a16:creationId xmlns:a16="http://schemas.microsoft.com/office/drawing/2014/main" id="{65C0F591-A283-4318-A252-9B298FBF17B7}"/>
                </a:ext>
              </a:extLst>
            </p:cNvPr>
            <p:cNvSpPr/>
            <p:nvPr/>
          </p:nvSpPr>
          <p:spPr>
            <a:xfrm>
              <a:off x="994990" y="3742189"/>
              <a:ext cx="3658291" cy="332099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579" dirty="0">
                <a:solidFill>
                  <a:prstClr val="white"/>
                </a:solidFill>
              </a:endParaRPr>
            </a:p>
          </p:txBody>
        </p:sp>
        <p:sp>
          <p:nvSpPr>
            <p:cNvPr id="115" name="Прямоугольник 114">
              <a:extLst>
                <a:ext uri="{FF2B5EF4-FFF2-40B4-BE49-F238E27FC236}">
                  <a16:creationId xmlns:a16="http://schemas.microsoft.com/office/drawing/2014/main" id="{B1253B5B-5036-4817-B100-E89C5BD91E97}"/>
                </a:ext>
              </a:extLst>
            </p:cNvPr>
            <p:cNvSpPr/>
            <p:nvPr/>
          </p:nvSpPr>
          <p:spPr>
            <a:xfrm>
              <a:off x="994987" y="3734729"/>
              <a:ext cx="272489" cy="339559"/>
            </a:xfrm>
            <a:prstGeom prst="rect">
              <a:avLst/>
            </a:prstGeom>
            <a:solidFill>
              <a:srgbClr val="ED53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579" dirty="0">
                <a:solidFill>
                  <a:prstClr val="white"/>
                </a:solidFill>
              </a:endParaRPr>
            </a:p>
          </p:txBody>
        </p:sp>
        <p:sp>
          <p:nvSpPr>
            <p:cNvPr id="116" name="TextBox 54">
              <a:extLst>
                <a:ext uri="{FF2B5EF4-FFF2-40B4-BE49-F238E27FC236}">
                  <a16:creationId xmlns:a16="http://schemas.microsoft.com/office/drawing/2014/main" id="{C6F66ADE-C33F-4FB3-B01B-3DD8D84BF59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61999" y="3499890"/>
              <a:ext cx="399763" cy="3188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endParaRPr lang="ru-RU" sz="1400" dirty="0">
                <a:solidFill>
                  <a:srgbClr val="F7F2E5"/>
                </a:solidFill>
                <a:latin typeface="Arial Black" pitchFamily="34" charset="0"/>
              </a:endParaRPr>
            </a:p>
          </p:txBody>
        </p:sp>
      </p:grpSp>
      <p:sp>
        <p:nvSpPr>
          <p:cNvPr id="113" name="Прямоугольник 55">
            <a:extLst>
              <a:ext uri="{FF2B5EF4-FFF2-40B4-BE49-F238E27FC236}">
                <a16:creationId xmlns:a16="http://schemas.microsoft.com/office/drawing/2014/main" id="{61496022-A611-4131-B9EE-EF7D240975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96867" y="6770351"/>
            <a:ext cx="233961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Aft>
                <a:spcPts val="525"/>
              </a:spcAft>
            </a:pPr>
            <a:r>
              <a:rPr lang="ru-RU" b="1" dirty="0">
                <a:solidFill>
                  <a:srgbClr val="562212"/>
                </a:solidFill>
              </a:rPr>
              <a:t>Подача заявки на 813</a:t>
            </a:r>
            <a:r>
              <a:rPr lang="en-US" b="1" dirty="0">
                <a:solidFill>
                  <a:srgbClr val="562212"/>
                </a:solidFill>
              </a:rPr>
              <a:t>.ru</a:t>
            </a:r>
            <a:endParaRPr lang="ru-RU" b="1" dirty="0">
              <a:solidFill>
                <a:srgbClr val="562212"/>
              </a:solidFill>
            </a:endParaRPr>
          </a:p>
        </p:txBody>
      </p:sp>
      <p:sp>
        <p:nvSpPr>
          <p:cNvPr id="22" name="Овал 21">
            <a:extLst>
              <a:ext uri="{FF2B5EF4-FFF2-40B4-BE49-F238E27FC236}">
                <a16:creationId xmlns:a16="http://schemas.microsoft.com/office/drawing/2014/main" id="{6F4085D9-EAF1-421D-9618-8FCB8D86B561}"/>
              </a:ext>
            </a:extLst>
          </p:cNvPr>
          <p:cNvSpPr/>
          <p:nvPr/>
        </p:nvSpPr>
        <p:spPr>
          <a:xfrm>
            <a:off x="8426965" y="2245128"/>
            <a:ext cx="1271030" cy="1271030"/>
          </a:xfrm>
          <a:prstGeom prst="ellipse">
            <a:avLst/>
          </a:prstGeom>
          <a:noFill/>
          <a:ln w="301625">
            <a:solidFill>
              <a:srgbClr val="C59368">
                <a:alpha val="18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07943"/>
            <a:endParaRPr lang="ru-RU" sz="1984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3685035" y="2283438"/>
            <a:ext cx="1271030" cy="1271030"/>
          </a:xfrm>
          <a:prstGeom prst="ellipse">
            <a:avLst/>
          </a:prstGeom>
          <a:noFill/>
          <a:ln w="301625">
            <a:solidFill>
              <a:srgbClr val="C59368">
                <a:alpha val="18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07943"/>
            <a:endParaRPr lang="ru-RU" sz="1984" dirty="0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718362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Прямоугольник 66">
            <a:extLst>
              <a:ext uri="{FF2B5EF4-FFF2-40B4-BE49-F238E27FC236}">
                <a16:creationId xmlns:a16="http://schemas.microsoft.com/office/drawing/2014/main" id="{3A9F03DD-63C3-4368-AFC6-D38B0C074E30}"/>
              </a:ext>
            </a:extLst>
          </p:cNvPr>
          <p:cNvSpPr/>
          <p:nvPr/>
        </p:nvSpPr>
        <p:spPr>
          <a:xfrm>
            <a:off x="417065" y="6851763"/>
            <a:ext cx="10103005" cy="379141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94000">
                <a:schemeClr val="bg1">
                  <a:lumMod val="85000"/>
                </a:schemeClr>
              </a:gs>
              <a:gs pos="61463">
                <a:schemeClr val="bg1">
                  <a:lumMod val="85000"/>
                </a:schemeClr>
              </a:gs>
              <a:gs pos="33746">
                <a:schemeClr val="bg1"/>
              </a:gs>
              <a:gs pos="100000">
                <a:srgbClr val="ED5338"/>
              </a:gs>
              <a:gs pos="100000">
                <a:schemeClr val="bg1">
                  <a:lumMod val="9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12700" stA="25000" endPos="36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8" name="Рисунок 14"/>
          <p:cNvPicPr>
            <a:picLocks noChangeAspect="1"/>
          </p:cNvPicPr>
          <p:nvPr/>
        </p:nvPicPr>
        <p:blipFill>
          <a:blip r:embed="rId3"/>
          <a:srcRect l="49445" t="-76" r="217" b="-2"/>
          <a:stretch>
            <a:fillRect/>
          </a:stretch>
        </p:blipFill>
        <p:spPr bwMode="auto">
          <a:xfrm rot="-5400000">
            <a:off x="1759001" y="5157788"/>
            <a:ext cx="1608137" cy="319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Овал 18"/>
          <p:cNvSpPr/>
          <p:nvPr/>
        </p:nvSpPr>
        <p:spPr>
          <a:xfrm>
            <a:off x="5820391" y="-609440"/>
            <a:ext cx="1271030" cy="1271030"/>
          </a:xfrm>
          <a:prstGeom prst="ellipse">
            <a:avLst/>
          </a:prstGeom>
          <a:noFill/>
          <a:ln w="301625">
            <a:solidFill>
              <a:srgbClr val="C59368">
                <a:alpha val="18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07943"/>
            <a:endParaRPr lang="ru-RU" sz="1984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61D2273-B335-47C7-AFF9-12DEABA7399B}"/>
              </a:ext>
            </a:extLst>
          </p:cNvPr>
          <p:cNvSpPr/>
          <p:nvPr/>
        </p:nvSpPr>
        <p:spPr>
          <a:xfrm>
            <a:off x="278780" y="914400"/>
            <a:ext cx="10103005" cy="379141"/>
          </a:xfrm>
          <a:prstGeom prst="rect">
            <a:avLst/>
          </a:prstGeom>
          <a:solidFill>
            <a:srgbClr val="ED5338"/>
          </a:solidFill>
          <a:ln>
            <a:noFill/>
          </a:ln>
          <a:effectLst>
            <a:reflection blurRad="12700" stA="25000" endPos="36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AC93E6E1-C83B-4F5D-B26A-33FC722A50A8}"/>
              </a:ext>
            </a:extLst>
          </p:cNvPr>
          <p:cNvGrpSpPr/>
          <p:nvPr/>
        </p:nvGrpSpPr>
        <p:grpSpPr>
          <a:xfrm>
            <a:off x="401440" y="1656762"/>
            <a:ext cx="10118630" cy="5555348"/>
            <a:chOff x="278777" y="1645665"/>
            <a:chExt cx="10118630" cy="5555348"/>
          </a:xfrm>
        </p:grpSpPr>
        <p:sp>
          <p:nvSpPr>
            <p:cNvPr id="62" name="Прямоугольник 61">
              <a:extLst>
                <a:ext uri="{FF2B5EF4-FFF2-40B4-BE49-F238E27FC236}">
                  <a16:creationId xmlns:a16="http://schemas.microsoft.com/office/drawing/2014/main" id="{BAFA156F-AD6A-44B3-B2E6-96676419D675}"/>
                </a:ext>
              </a:extLst>
            </p:cNvPr>
            <p:cNvSpPr/>
            <p:nvPr/>
          </p:nvSpPr>
          <p:spPr>
            <a:xfrm>
              <a:off x="294402" y="3978318"/>
              <a:ext cx="10103005" cy="379141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chemeClr val="bg1">
                    <a:lumMod val="85000"/>
                  </a:schemeClr>
                </a:gs>
                <a:gs pos="61463">
                  <a:schemeClr val="bg1">
                    <a:lumMod val="85000"/>
                  </a:schemeClr>
                </a:gs>
                <a:gs pos="33746">
                  <a:schemeClr val="bg1"/>
                </a:gs>
                <a:gs pos="100000">
                  <a:srgbClr val="ED5338"/>
                </a:gs>
                <a:gs pos="100000">
                  <a:schemeClr val="bg1">
                    <a:lumMod val="95000"/>
                  </a:schemeClr>
                </a:gs>
              </a:gsLst>
              <a:lin ang="10800000" scaled="1"/>
              <a:tileRect/>
            </a:gradFill>
            <a:ln>
              <a:noFill/>
            </a:ln>
            <a:effectLst>
              <a:reflection blurRad="12700" stA="25000" endPos="36000" dist="508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68" name="Прямоугольник 67">
              <a:extLst>
                <a:ext uri="{FF2B5EF4-FFF2-40B4-BE49-F238E27FC236}">
                  <a16:creationId xmlns:a16="http://schemas.microsoft.com/office/drawing/2014/main" id="{FA5E7F52-C939-4E8A-AACC-8F1FF140A329}"/>
                </a:ext>
              </a:extLst>
            </p:cNvPr>
            <p:cNvSpPr/>
            <p:nvPr/>
          </p:nvSpPr>
          <p:spPr>
            <a:xfrm>
              <a:off x="278777" y="4475628"/>
              <a:ext cx="10103005" cy="379141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chemeClr val="bg1">
                    <a:lumMod val="85000"/>
                  </a:schemeClr>
                </a:gs>
                <a:gs pos="61463">
                  <a:schemeClr val="bg1">
                    <a:lumMod val="85000"/>
                  </a:schemeClr>
                </a:gs>
                <a:gs pos="33746">
                  <a:schemeClr val="bg1"/>
                </a:gs>
                <a:gs pos="100000">
                  <a:srgbClr val="ED5338"/>
                </a:gs>
                <a:gs pos="100000">
                  <a:schemeClr val="bg1">
                    <a:lumMod val="95000"/>
                  </a:schemeClr>
                </a:gs>
              </a:gsLst>
              <a:lin ang="10800000" scaled="1"/>
              <a:tileRect/>
            </a:gradFill>
            <a:ln>
              <a:noFill/>
            </a:ln>
            <a:effectLst>
              <a:reflection blurRad="12700" stA="25000" endPos="36000" dist="508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86BD079B-3D77-4019-A0BE-96009FBA4AB6}"/>
                </a:ext>
              </a:extLst>
            </p:cNvPr>
            <p:cNvSpPr txBox="1"/>
            <p:nvPr/>
          </p:nvSpPr>
          <p:spPr>
            <a:xfrm>
              <a:off x="597692" y="4475628"/>
              <a:ext cx="305764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/>
                <a:t>Рабочие места инвалидов</a:t>
              </a:r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C97D6C92-EE62-46C9-8215-AB016586D466}"/>
                </a:ext>
              </a:extLst>
            </p:cNvPr>
            <p:cNvSpPr txBox="1"/>
            <p:nvPr/>
          </p:nvSpPr>
          <p:spPr>
            <a:xfrm>
              <a:off x="3562246" y="4450091"/>
              <a:ext cx="141620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/>
                <a:t>50 - 250</a:t>
              </a:r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316B8154-D065-47CA-90D6-747AF2EFCBE2}"/>
                </a:ext>
              </a:extLst>
            </p:cNvPr>
            <p:cNvSpPr txBox="1"/>
            <p:nvPr/>
          </p:nvSpPr>
          <p:spPr>
            <a:xfrm>
              <a:off x="6768788" y="4531386"/>
              <a:ext cx="350482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dirty="0"/>
                <a:t>Без залога</a:t>
              </a:r>
            </a:p>
          </p:txBody>
        </p:sp>
        <p:sp>
          <p:nvSpPr>
            <p:cNvPr id="56" name="Прямоугольник 55">
              <a:extLst>
                <a:ext uri="{FF2B5EF4-FFF2-40B4-BE49-F238E27FC236}">
                  <a16:creationId xmlns:a16="http://schemas.microsoft.com/office/drawing/2014/main" id="{00994E55-79CE-48E8-B521-09F264510FA0}"/>
                </a:ext>
              </a:extLst>
            </p:cNvPr>
            <p:cNvSpPr/>
            <p:nvPr/>
          </p:nvSpPr>
          <p:spPr>
            <a:xfrm>
              <a:off x="278780" y="3544307"/>
              <a:ext cx="10103005" cy="379141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chemeClr val="bg1">
                    <a:lumMod val="85000"/>
                  </a:schemeClr>
                </a:gs>
                <a:gs pos="61463">
                  <a:schemeClr val="bg1">
                    <a:lumMod val="85000"/>
                  </a:schemeClr>
                </a:gs>
                <a:gs pos="33746">
                  <a:schemeClr val="bg1"/>
                </a:gs>
                <a:gs pos="100000">
                  <a:srgbClr val="ED5338"/>
                </a:gs>
                <a:gs pos="100000">
                  <a:schemeClr val="bg1">
                    <a:lumMod val="95000"/>
                  </a:schemeClr>
                </a:gs>
              </a:gsLst>
              <a:lin ang="10800000" scaled="1"/>
              <a:tileRect/>
            </a:gradFill>
            <a:ln>
              <a:noFill/>
            </a:ln>
            <a:effectLst>
              <a:reflection blurRad="12700" stA="25000" endPos="36000" dist="508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grpSp>
          <p:nvGrpSpPr>
            <p:cNvPr id="10" name="Группа 9">
              <a:extLst>
                <a:ext uri="{FF2B5EF4-FFF2-40B4-BE49-F238E27FC236}">
                  <a16:creationId xmlns:a16="http://schemas.microsoft.com/office/drawing/2014/main" id="{2C6D5DE8-DD1A-4795-91F0-4EA59B1EAAAE}"/>
                </a:ext>
              </a:extLst>
            </p:cNvPr>
            <p:cNvGrpSpPr/>
            <p:nvPr/>
          </p:nvGrpSpPr>
          <p:grpSpPr>
            <a:xfrm>
              <a:off x="294402" y="1648149"/>
              <a:ext cx="10103005" cy="379141"/>
              <a:chOff x="294402" y="1648149"/>
              <a:chExt cx="10103005" cy="379141"/>
            </a:xfrm>
          </p:grpSpPr>
          <p:sp>
            <p:nvSpPr>
              <p:cNvPr id="34" name="Прямоугольник 33">
                <a:extLst>
                  <a:ext uri="{FF2B5EF4-FFF2-40B4-BE49-F238E27FC236}">
                    <a16:creationId xmlns:a16="http://schemas.microsoft.com/office/drawing/2014/main" id="{3DC7CCC9-FF24-4455-9809-1277063AF73D}"/>
                  </a:ext>
                </a:extLst>
              </p:cNvPr>
              <p:cNvSpPr/>
              <p:nvPr/>
            </p:nvSpPr>
            <p:spPr>
              <a:xfrm>
                <a:off x="294402" y="1648149"/>
                <a:ext cx="10103005" cy="379141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94000">
                    <a:schemeClr val="bg1">
                      <a:lumMod val="85000"/>
                    </a:schemeClr>
                  </a:gs>
                  <a:gs pos="61463">
                    <a:schemeClr val="bg1">
                      <a:lumMod val="85000"/>
                    </a:schemeClr>
                  </a:gs>
                  <a:gs pos="33746">
                    <a:schemeClr val="bg1"/>
                  </a:gs>
                  <a:gs pos="100000">
                    <a:srgbClr val="ED5338"/>
                  </a:gs>
                  <a:gs pos="100000">
                    <a:schemeClr val="bg1">
                      <a:lumMod val="9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  <a:effectLst>
                <a:reflection blurRad="12700" stA="25000" endPos="36000" dist="5080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42DB2FCC-BF5A-48E6-8730-B888BD9B0EFF}"/>
                  </a:ext>
                </a:extLst>
              </p:cNvPr>
              <p:cNvSpPr txBox="1"/>
              <p:nvPr/>
            </p:nvSpPr>
            <p:spPr>
              <a:xfrm>
                <a:off x="613317" y="1648149"/>
                <a:ext cx="258708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dirty="0"/>
                  <a:t>Стандарт</a:t>
                </a:r>
              </a:p>
            </p:txBody>
          </p:sp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D9360110-4DEF-4FAD-91D3-64B3D6F2B8B0}"/>
                  </a:ext>
                </a:extLst>
              </p:cNvPr>
              <p:cNvSpPr txBox="1"/>
              <p:nvPr/>
            </p:nvSpPr>
            <p:spPr>
              <a:xfrm>
                <a:off x="3583400" y="1648149"/>
                <a:ext cx="141620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dirty="0"/>
                  <a:t>50 - 3 000</a:t>
                </a:r>
              </a:p>
            </p:txBody>
          </p: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7DCDB412-5B32-42A5-9457-799DB66B3BB5}"/>
                  </a:ext>
                </a:extLst>
              </p:cNvPr>
              <p:cNvSpPr txBox="1"/>
              <p:nvPr/>
            </p:nvSpPr>
            <p:spPr>
              <a:xfrm>
                <a:off x="6768789" y="1703907"/>
                <a:ext cx="352044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ru-RU" sz="1200" dirty="0"/>
              </a:p>
            </p:txBody>
          </p:sp>
        </p:grpSp>
        <p:grpSp>
          <p:nvGrpSpPr>
            <p:cNvPr id="37" name="Группа 36">
              <a:extLst>
                <a:ext uri="{FF2B5EF4-FFF2-40B4-BE49-F238E27FC236}">
                  <a16:creationId xmlns:a16="http://schemas.microsoft.com/office/drawing/2014/main" id="{06FB2D77-BE26-432C-93D3-4A5A5128B760}"/>
                </a:ext>
              </a:extLst>
            </p:cNvPr>
            <p:cNvGrpSpPr/>
            <p:nvPr/>
          </p:nvGrpSpPr>
          <p:grpSpPr>
            <a:xfrm>
              <a:off x="294402" y="2091744"/>
              <a:ext cx="10103005" cy="461665"/>
              <a:chOff x="294402" y="1592163"/>
              <a:chExt cx="10103005" cy="461665"/>
            </a:xfrm>
          </p:grpSpPr>
          <p:sp>
            <p:nvSpPr>
              <p:cNvPr id="38" name="Прямоугольник 37">
                <a:extLst>
                  <a:ext uri="{FF2B5EF4-FFF2-40B4-BE49-F238E27FC236}">
                    <a16:creationId xmlns:a16="http://schemas.microsoft.com/office/drawing/2014/main" id="{DB811B13-B62E-4FE9-B22D-28E786196FFA}"/>
                  </a:ext>
                </a:extLst>
              </p:cNvPr>
              <p:cNvSpPr/>
              <p:nvPr/>
            </p:nvSpPr>
            <p:spPr>
              <a:xfrm>
                <a:off x="294402" y="1648149"/>
                <a:ext cx="10103005" cy="379141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94000">
                    <a:schemeClr val="bg1">
                      <a:lumMod val="85000"/>
                    </a:schemeClr>
                  </a:gs>
                  <a:gs pos="61463">
                    <a:schemeClr val="bg1">
                      <a:lumMod val="85000"/>
                    </a:schemeClr>
                  </a:gs>
                  <a:gs pos="33746">
                    <a:schemeClr val="bg1"/>
                  </a:gs>
                  <a:gs pos="100000">
                    <a:srgbClr val="ED5338"/>
                  </a:gs>
                  <a:gs pos="100000">
                    <a:schemeClr val="bg1">
                      <a:lumMod val="9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  <a:effectLst>
                <a:reflection blurRad="12700" stA="25000" endPos="36000" dist="5080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C33E6088-C64C-4F27-9E3A-EF705ECEE246}"/>
                  </a:ext>
                </a:extLst>
              </p:cNvPr>
              <p:cNvSpPr txBox="1"/>
              <p:nvPr/>
            </p:nvSpPr>
            <p:spPr>
              <a:xfrm>
                <a:off x="613317" y="1648149"/>
                <a:ext cx="258708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dirty="0"/>
                  <a:t>Доверие</a:t>
                </a:r>
              </a:p>
            </p:txBody>
          </p:sp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7C5EB0D0-CDAB-4E93-B48C-0FBDF53BD5B1}"/>
                  </a:ext>
                </a:extLst>
              </p:cNvPr>
              <p:cNvSpPr txBox="1"/>
              <p:nvPr/>
            </p:nvSpPr>
            <p:spPr>
              <a:xfrm>
                <a:off x="3575650" y="1625752"/>
                <a:ext cx="141620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dirty="0"/>
                  <a:t>50 - 5 000</a:t>
                </a:r>
              </a:p>
            </p:txBody>
          </p:sp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BA3B5AD2-4DD5-42ED-8F4B-4CA4B2629CE2}"/>
                  </a:ext>
                </a:extLst>
              </p:cNvPr>
              <p:cNvSpPr txBox="1"/>
              <p:nvPr/>
            </p:nvSpPr>
            <p:spPr>
              <a:xfrm>
                <a:off x="6798903" y="1592163"/>
                <a:ext cx="352044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200" dirty="0"/>
                  <a:t>Без залога, по действующим не менее 1 года микрозаймам</a:t>
                </a:r>
              </a:p>
            </p:txBody>
          </p:sp>
        </p:grpSp>
        <p:grpSp>
          <p:nvGrpSpPr>
            <p:cNvPr id="43" name="Группа 42">
              <a:extLst>
                <a:ext uri="{FF2B5EF4-FFF2-40B4-BE49-F238E27FC236}">
                  <a16:creationId xmlns:a16="http://schemas.microsoft.com/office/drawing/2014/main" id="{7D570C88-FC1C-4F3E-80AE-D541594E5860}"/>
                </a:ext>
              </a:extLst>
            </p:cNvPr>
            <p:cNvGrpSpPr/>
            <p:nvPr/>
          </p:nvGrpSpPr>
          <p:grpSpPr>
            <a:xfrm>
              <a:off x="294402" y="2604933"/>
              <a:ext cx="10103005" cy="379141"/>
              <a:chOff x="294402" y="1648149"/>
              <a:chExt cx="10103005" cy="379141"/>
            </a:xfrm>
          </p:grpSpPr>
          <p:sp>
            <p:nvSpPr>
              <p:cNvPr id="44" name="Прямоугольник 43">
                <a:extLst>
                  <a:ext uri="{FF2B5EF4-FFF2-40B4-BE49-F238E27FC236}">
                    <a16:creationId xmlns:a16="http://schemas.microsoft.com/office/drawing/2014/main" id="{780FD94E-C835-43D6-869A-242CE3BAD333}"/>
                  </a:ext>
                </a:extLst>
              </p:cNvPr>
              <p:cNvSpPr/>
              <p:nvPr/>
            </p:nvSpPr>
            <p:spPr>
              <a:xfrm>
                <a:off x="294402" y="1648149"/>
                <a:ext cx="10103005" cy="379141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94000">
                    <a:schemeClr val="bg1">
                      <a:lumMod val="85000"/>
                    </a:schemeClr>
                  </a:gs>
                  <a:gs pos="61463">
                    <a:schemeClr val="bg1">
                      <a:lumMod val="85000"/>
                    </a:schemeClr>
                  </a:gs>
                  <a:gs pos="33746">
                    <a:schemeClr val="bg1"/>
                  </a:gs>
                  <a:gs pos="100000">
                    <a:srgbClr val="ED5338"/>
                  </a:gs>
                  <a:gs pos="100000">
                    <a:schemeClr val="bg1">
                      <a:lumMod val="9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  <a:effectLst>
                <a:reflection blurRad="12700" stA="25000" endPos="36000" dist="5080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B9C643A6-DBA8-4A44-A15A-E30274B87482}"/>
                  </a:ext>
                </a:extLst>
              </p:cNvPr>
              <p:cNvSpPr txBox="1"/>
              <p:nvPr/>
            </p:nvSpPr>
            <p:spPr>
              <a:xfrm>
                <a:off x="613317" y="1648149"/>
                <a:ext cx="258708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dirty="0"/>
                  <a:t>Самозанятый</a:t>
                </a:r>
              </a:p>
            </p:txBody>
          </p:sp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E4CB5E2E-11E0-4455-8C97-C5482EE77945}"/>
                  </a:ext>
                </a:extLst>
              </p:cNvPr>
              <p:cNvSpPr txBox="1"/>
              <p:nvPr/>
            </p:nvSpPr>
            <p:spPr>
              <a:xfrm>
                <a:off x="3568389" y="1656567"/>
                <a:ext cx="141620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dirty="0"/>
                  <a:t>50 - 500*</a:t>
                </a:r>
              </a:p>
            </p:txBody>
          </p:sp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14696576-7BDE-4CF6-A712-4893287F4004}"/>
                  </a:ext>
                </a:extLst>
              </p:cNvPr>
              <p:cNvSpPr txBox="1"/>
              <p:nvPr/>
            </p:nvSpPr>
            <p:spPr>
              <a:xfrm>
                <a:off x="6768789" y="1703907"/>
                <a:ext cx="3520446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200" dirty="0"/>
                  <a:t>Только для самозанятых</a:t>
                </a:r>
              </a:p>
            </p:txBody>
          </p:sp>
        </p:grpSp>
        <p:sp>
          <p:nvSpPr>
            <p:cNvPr id="50" name="Прямоугольник 49">
              <a:extLst>
                <a:ext uri="{FF2B5EF4-FFF2-40B4-BE49-F238E27FC236}">
                  <a16:creationId xmlns:a16="http://schemas.microsoft.com/office/drawing/2014/main" id="{2EA18C02-993B-4145-BD63-806458110BDC}"/>
                </a:ext>
              </a:extLst>
            </p:cNvPr>
            <p:cNvSpPr/>
            <p:nvPr/>
          </p:nvSpPr>
          <p:spPr>
            <a:xfrm>
              <a:off x="294402" y="3063024"/>
              <a:ext cx="10103005" cy="379141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chemeClr val="bg1">
                    <a:lumMod val="85000"/>
                  </a:schemeClr>
                </a:gs>
                <a:gs pos="61463">
                  <a:schemeClr val="bg1">
                    <a:lumMod val="85000"/>
                  </a:schemeClr>
                </a:gs>
                <a:gs pos="33746">
                  <a:schemeClr val="bg1"/>
                </a:gs>
                <a:gs pos="100000">
                  <a:srgbClr val="ED5338"/>
                </a:gs>
                <a:gs pos="100000">
                  <a:schemeClr val="bg1">
                    <a:lumMod val="95000"/>
                  </a:schemeClr>
                </a:gs>
              </a:gsLst>
              <a:lin ang="10800000" scaled="1"/>
              <a:tileRect/>
            </a:gradFill>
            <a:ln>
              <a:noFill/>
            </a:ln>
            <a:effectLst>
              <a:reflection blurRad="12700" stA="25000" endPos="36000" dist="508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1AA6BF50-66AA-40D1-B020-DA94359B45F7}"/>
                </a:ext>
              </a:extLst>
            </p:cNvPr>
            <p:cNvSpPr txBox="1"/>
            <p:nvPr/>
          </p:nvSpPr>
          <p:spPr>
            <a:xfrm>
              <a:off x="613317" y="3063024"/>
              <a:ext cx="258708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/>
                <a:t>Старт</a:t>
              </a: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040AE959-5B5E-479D-9F1F-92D083A1D507}"/>
                </a:ext>
              </a:extLst>
            </p:cNvPr>
            <p:cNvSpPr txBox="1"/>
            <p:nvPr/>
          </p:nvSpPr>
          <p:spPr>
            <a:xfrm>
              <a:off x="3577257" y="3050488"/>
              <a:ext cx="141620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/>
                <a:t>50 - 1 000</a:t>
              </a: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9296BEDD-9C65-47B4-85E3-5C82A824219E}"/>
                </a:ext>
              </a:extLst>
            </p:cNvPr>
            <p:cNvSpPr txBox="1"/>
            <p:nvPr/>
          </p:nvSpPr>
          <p:spPr>
            <a:xfrm>
              <a:off x="6861336" y="3030336"/>
              <a:ext cx="3520446" cy="889154"/>
            </a:xfrm>
            <a:prstGeom prst="rect">
              <a:avLst/>
            </a:prstGeom>
            <a:noFill/>
            <a:ln>
              <a:solidFill>
                <a:srgbClr val="ED5338"/>
              </a:solidFill>
            </a:ln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ru-RU" sz="1200" dirty="0"/>
                <a:t>МСП существует менее года, требуется бизнес-план, 30% собственных средств</a:t>
              </a:r>
            </a:p>
            <a:p>
              <a:pPr algn="ctr">
                <a:lnSpc>
                  <a:spcPct val="150000"/>
                </a:lnSpc>
              </a:pPr>
              <a:r>
                <a:rPr lang="ru-RU" sz="1200" dirty="0"/>
                <a:t>франчайзер имеет более 2 франшиз</a:t>
              </a: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1F359B4C-C515-421A-8C32-14E1A37EE1F4}"/>
                </a:ext>
              </a:extLst>
            </p:cNvPr>
            <p:cNvSpPr txBox="1"/>
            <p:nvPr/>
          </p:nvSpPr>
          <p:spPr>
            <a:xfrm>
              <a:off x="597695" y="3544307"/>
              <a:ext cx="258708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/>
                <a:t>Франшиза</a:t>
              </a: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EB6F385E-54DA-46F8-899F-65B48BE5AFC5}"/>
                </a:ext>
              </a:extLst>
            </p:cNvPr>
            <p:cNvSpPr txBox="1"/>
            <p:nvPr/>
          </p:nvSpPr>
          <p:spPr>
            <a:xfrm>
              <a:off x="3562802" y="3510805"/>
              <a:ext cx="141620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/>
                <a:t>50 - 2 000</a:t>
              </a: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FAFA7702-00DE-42F1-B59C-870753700DB3}"/>
                </a:ext>
              </a:extLst>
            </p:cNvPr>
            <p:cNvSpPr txBox="1"/>
            <p:nvPr/>
          </p:nvSpPr>
          <p:spPr>
            <a:xfrm>
              <a:off x="5382698" y="1645665"/>
              <a:ext cx="1416205" cy="2262158"/>
            </a:xfrm>
            <a:prstGeom prst="rect">
              <a:avLst/>
            </a:prstGeom>
            <a:noFill/>
            <a:ln>
              <a:solidFill>
                <a:srgbClr val="ED5338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endParaRPr lang="ru-RU" dirty="0"/>
            </a:p>
            <a:p>
              <a:pPr algn="ctr"/>
              <a:endParaRPr lang="ru-RU" dirty="0"/>
            </a:p>
            <a:p>
              <a:pPr algn="ctr">
                <a:spcAft>
                  <a:spcPts val="1200"/>
                </a:spcAft>
              </a:pPr>
              <a:endParaRPr lang="ru-RU" dirty="0"/>
            </a:p>
            <a:p>
              <a:pPr algn="ctr">
                <a:spcAft>
                  <a:spcPts val="600"/>
                </a:spcAft>
              </a:pPr>
              <a:r>
                <a:rPr lang="ru-RU" dirty="0"/>
                <a:t>4.5%</a:t>
              </a:r>
            </a:p>
            <a:p>
              <a:pPr algn="ctr"/>
              <a:endParaRPr lang="ru-RU" dirty="0"/>
            </a:p>
            <a:p>
              <a:pPr algn="ctr"/>
              <a:endParaRPr lang="ru-RU" dirty="0"/>
            </a:p>
            <a:p>
              <a:pPr algn="ctr"/>
              <a:endParaRPr lang="ru-RU" dirty="0"/>
            </a:p>
          </p:txBody>
        </p:sp>
        <p:grpSp>
          <p:nvGrpSpPr>
            <p:cNvPr id="73" name="Группа 72">
              <a:extLst>
                <a:ext uri="{FF2B5EF4-FFF2-40B4-BE49-F238E27FC236}">
                  <a16:creationId xmlns:a16="http://schemas.microsoft.com/office/drawing/2014/main" id="{31EC22C6-CAA3-4F08-BE1E-05C03188E7AE}"/>
                </a:ext>
              </a:extLst>
            </p:cNvPr>
            <p:cNvGrpSpPr/>
            <p:nvPr/>
          </p:nvGrpSpPr>
          <p:grpSpPr>
            <a:xfrm>
              <a:off x="294402" y="4923871"/>
              <a:ext cx="10103005" cy="390380"/>
              <a:chOff x="294402" y="1636910"/>
              <a:chExt cx="10103005" cy="390380"/>
            </a:xfrm>
          </p:grpSpPr>
          <p:sp>
            <p:nvSpPr>
              <p:cNvPr id="74" name="Прямоугольник 73">
                <a:extLst>
                  <a:ext uri="{FF2B5EF4-FFF2-40B4-BE49-F238E27FC236}">
                    <a16:creationId xmlns:a16="http://schemas.microsoft.com/office/drawing/2014/main" id="{8577FC46-ED2F-4DEF-9E84-044C443CAFC7}"/>
                  </a:ext>
                </a:extLst>
              </p:cNvPr>
              <p:cNvSpPr/>
              <p:nvPr/>
            </p:nvSpPr>
            <p:spPr>
              <a:xfrm>
                <a:off x="294402" y="1648149"/>
                <a:ext cx="10103005" cy="379141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94000">
                    <a:schemeClr val="bg1">
                      <a:lumMod val="85000"/>
                    </a:schemeClr>
                  </a:gs>
                  <a:gs pos="61463">
                    <a:schemeClr val="bg1">
                      <a:lumMod val="85000"/>
                    </a:schemeClr>
                  </a:gs>
                  <a:gs pos="33746">
                    <a:schemeClr val="bg1"/>
                  </a:gs>
                  <a:gs pos="100000">
                    <a:srgbClr val="ED5338"/>
                  </a:gs>
                  <a:gs pos="100000">
                    <a:schemeClr val="bg1">
                      <a:lumMod val="9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  <a:effectLst>
                <a:reflection blurRad="12700" stA="25000" endPos="36000" dist="5080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  <p:sp>
            <p:nvSpPr>
              <p:cNvPr id="75" name="TextBox 74">
                <a:extLst>
                  <a:ext uri="{FF2B5EF4-FFF2-40B4-BE49-F238E27FC236}">
                    <a16:creationId xmlns:a16="http://schemas.microsoft.com/office/drawing/2014/main" id="{C6A57B45-178D-4684-A0EC-4327727467F4}"/>
                  </a:ext>
                </a:extLst>
              </p:cNvPr>
              <p:cNvSpPr txBox="1"/>
              <p:nvPr/>
            </p:nvSpPr>
            <p:spPr>
              <a:xfrm>
                <a:off x="613317" y="1648149"/>
                <a:ext cx="284130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dirty="0"/>
                  <a:t>Моногород+Приоритет</a:t>
                </a:r>
              </a:p>
            </p:txBody>
          </p:sp>
          <p:sp>
            <p:nvSpPr>
              <p:cNvPr id="76" name="TextBox 75">
                <a:extLst>
                  <a:ext uri="{FF2B5EF4-FFF2-40B4-BE49-F238E27FC236}">
                    <a16:creationId xmlns:a16="http://schemas.microsoft.com/office/drawing/2014/main" id="{755D0F32-69A3-4CDD-A08C-51CAE60D2854}"/>
                  </a:ext>
                </a:extLst>
              </p:cNvPr>
              <p:cNvSpPr txBox="1"/>
              <p:nvPr/>
            </p:nvSpPr>
            <p:spPr>
              <a:xfrm>
                <a:off x="3551080" y="1636910"/>
                <a:ext cx="141620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dirty="0"/>
                  <a:t>50 - 5 000</a:t>
                </a:r>
              </a:p>
            </p:txBody>
          </p:sp>
          <p:sp>
            <p:nvSpPr>
              <p:cNvPr id="78" name="TextBox 77">
                <a:extLst>
                  <a:ext uri="{FF2B5EF4-FFF2-40B4-BE49-F238E27FC236}">
                    <a16:creationId xmlns:a16="http://schemas.microsoft.com/office/drawing/2014/main" id="{BFE5F412-F32F-4E8E-96B7-75A875497562}"/>
                  </a:ext>
                </a:extLst>
              </p:cNvPr>
              <p:cNvSpPr txBox="1"/>
              <p:nvPr/>
            </p:nvSpPr>
            <p:spPr>
              <a:xfrm>
                <a:off x="6768787" y="1703907"/>
                <a:ext cx="3520447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200" dirty="0"/>
                  <a:t>Приоритетная сфера в моногороде</a:t>
                </a:r>
              </a:p>
            </p:txBody>
          </p:sp>
        </p:grpSp>
        <p:grpSp>
          <p:nvGrpSpPr>
            <p:cNvPr id="79" name="Группа 78">
              <a:extLst>
                <a:ext uri="{FF2B5EF4-FFF2-40B4-BE49-F238E27FC236}">
                  <a16:creationId xmlns:a16="http://schemas.microsoft.com/office/drawing/2014/main" id="{7827BD11-6E8F-475A-A0C3-EB447702B6AF}"/>
                </a:ext>
              </a:extLst>
            </p:cNvPr>
            <p:cNvGrpSpPr/>
            <p:nvPr/>
          </p:nvGrpSpPr>
          <p:grpSpPr>
            <a:xfrm>
              <a:off x="278777" y="5402048"/>
              <a:ext cx="10103005" cy="493869"/>
              <a:chOff x="294402" y="1636930"/>
              <a:chExt cx="10103005" cy="493869"/>
            </a:xfrm>
          </p:grpSpPr>
          <p:sp>
            <p:nvSpPr>
              <p:cNvPr id="80" name="Прямоугольник 79">
                <a:extLst>
                  <a:ext uri="{FF2B5EF4-FFF2-40B4-BE49-F238E27FC236}">
                    <a16:creationId xmlns:a16="http://schemas.microsoft.com/office/drawing/2014/main" id="{1435AABE-73EF-4C3E-8B04-9FDBA0A318E6}"/>
                  </a:ext>
                </a:extLst>
              </p:cNvPr>
              <p:cNvSpPr/>
              <p:nvPr/>
            </p:nvSpPr>
            <p:spPr>
              <a:xfrm>
                <a:off x="294402" y="1648149"/>
                <a:ext cx="10103005" cy="379141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94000">
                    <a:schemeClr val="bg1">
                      <a:lumMod val="85000"/>
                    </a:schemeClr>
                  </a:gs>
                  <a:gs pos="61463">
                    <a:schemeClr val="bg1">
                      <a:lumMod val="85000"/>
                    </a:schemeClr>
                  </a:gs>
                  <a:gs pos="33746">
                    <a:schemeClr val="bg1"/>
                  </a:gs>
                  <a:gs pos="100000">
                    <a:srgbClr val="ED5338"/>
                  </a:gs>
                  <a:gs pos="100000">
                    <a:schemeClr val="bg1">
                      <a:lumMod val="9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  <a:effectLst>
                <a:reflection blurRad="12700" stA="25000" endPos="36000" dist="5080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  <p:sp>
            <p:nvSpPr>
              <p:cNvPr id="81" name="TextBox 80">
                <a:extLst>
                  <a:ext uri="{FF2B5EF4-FFF2-40B4-BE49-F238E27FC236}">
                    <a16:creationId xmlns:a16="http://schemas.microsoft.com/office/drawing/2014/main" id="{C292DA41-CE9E-4535-BDD4-DE2954072244}"/>
                  </a:ext>
                </a:extLst>
              </p:cNvPr>
              <p:cNvSpPr txBox="1"/>
              <p:nvPr/>
            </p:nvSpPr>
            <p:spPr>
              <a:xfrm>
                <a:off x="613317" y="1648149"/>
                <a:ext cx="258708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dirty="0"/>
                  <a:t>Тендер</a:t>
                </a:r>
              </a:p>
            </p:txBody>
          </p:sp>
          <p:sp>
            <p:nvSpPr>
              <p:cNvPr id="82" name="TextBox 81">
                <a:extLst>
                  <a:ext uri="{FF2B5EF4-FFF2-40B4-BE49-F238E27FC236}">
                    <a16:creationId xmlns:a16="http://schemas.microsoft.com/office/drawing/2014/main" id="{03012891-54A4-4BD6-B5C4-2A94193429AB}"/>
                  </a:ext>
                </a:extLst>
              </p:cNvPr>
              <p:cNvSpPr txBox="1"/>
              <p:nvPr/>
            </p:nvSpPr>
            <p:spPr>
              <a:xfrm>
                <a:off x="3578424" y="1636930"/>
                <a:ext cx="141620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dirty="0"/>
                  <a:t>50 - 3 000</a:t>
                </a:r>
              </a:p>
            </p:txBody>
          </p:sp>
          <p:sp>
            <p:nvSpPr>
              <p:cNvPr id="84" name="TextBox 83">
                <a:extLst>
                  <a:ext uri="{FF2B5EF4-FFF2-40B4-BE49-F238E27FC236}">
                    <a16:creationId xmlns:a16="http://schemas.microsoft.com/office/drawing/2014/main" id="{B3E887DE-07AB-4C57-B560-04789AB140C8}"/>
                  </a:ext>
                </a:extLst>
              </p:cNvPr>
              <p:cNvSpPr txBox="1"/>
              <p:nvPr/>
            </p:nvSpPr>
            <p:spPr>
              <a:xfrm>
                <a:off x="6784411" y="1669134"/>
                <a:ext cx="350482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200" dirty="0"/>
                  <a:t>На срок исполнения договора (223 и 44ФЗ), залог 70%</a:t>
                </a:r>
              </a:p>
            </p:txBody>
          </p:sp>
        </p:grpSp>
        <p:grpSp>
          <p:nvGrpSpPr>
            <p:cNvPr id="91" name="Группа 90">
              <a:extLst>
                <a:ext uri="{FF2B5EF4-FFF2-40B4-BE49-F238E27FC236}">
                  <a16:creationId xmlns:a16="http://schemas.microsoft.com/office/drawing/2014/main" id="{ED7526EF-F198-4806-98B2-F3CB015B8F83}"/>
                </a:ext>
              </a:extLst>
            </p:cNvPr>
            <p:cNvGrpSpPr/>
            <p:nvPr/>
          </p:nvGrpSpPr>
          <p:grpSpPr>
            <a:xfrm>
              <a:off x="294402" y="5847680"/>
              <a:ext cx="10103005" cy="461665"/>
              <a:chOff x="294402" y="1624490"/>
              <a:chExt cx="10103005" cy="461665"/>
            </a:xfrm>
          </p:grpSpPr>
          <p:sp>
            <p:nvSpPr>
              <p:cNvPr id="92" name="Прямоугольник 91">
                <a:extLst>
                  <a:ext uri="{FF2B5EF4-FFF2-40B4-BE49-F238E27FC236}">
                    <a16:creationId xmlns:a16="http://schemas.microsoft.com/office/drawing/2014/main" id="{627B05CF-7F0F-45B3-80F4-8A0DC3DCB85B}"/>
                  </a:ext>
                </a:extLst>
              </p:cNvPr>
              <p:cNvSpPr/>
              <p:nvPr/>
            </p:nvSpPr>
            <p:spPr>
              <a:xfrm>
                <a:off x="294402" y="1648149"/>
                <a:ext cx="10103005" cy="379141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94000">
                    <a:schemeClr val="bg1">
                      <a:lumMod val="85000"/>
                    </a:schemeClr>
                  </a:gs>
                  <a:gs pos="61463">
                    <a:schemeClr val="bg1">
                      <a:lumMod val="85000"/>
                    </a:schemeClr>
                  </a:gs>
                  <a:gs pos="33746">
                    <a:schemeClr val="bg1"/>
                  </a:gs>
                  <a:gs pos="100000">
                    <a:srgbClr val="ED5338"/>
                  </a:gs>
                  <a:gs pos="100000">
                    <a:schemeClr val="bg1">
                      <a:lumMod val="9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  <a:effectLst>
                <a:reflection blurRad="12700" stA="25000" endPos="36000" dist="5080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  <p:sp>
            <p:nvSpPr>
              <p:cNvPr id="93" name="TextBox 92">
                <a:extLst>
                  <a:ext uri="{FF2B5EF4-FFF2-40B4-BE49-F238E27FC236}">
                    <a16:creationId xmlns:a16="http://schemas.microsoft.com/office/drawing/2014/main" id="{C77BE633-CAB2-4CC4-9492-9AF53E652BBA}"/>
                  </a:ext>
                </a:extLst>
              </p:cNvPr>
              <p:cNvSpPr txBox="1"/>
              <p:nvPr/>
            </p:nvSpPr>
            <p:spPr>
              <a:xfrm>
                <a:off x="613317" y="1648149"/>
                <a:ext cx="258708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dirty="0"/>
                  <a:t>Соципотека</a:t>
                </a:r>
              </a:p>
            </p:txBody>
          </p:sp>
          <p:sp>
            <p:nvSpPr>
              <p:cNvPr id="94" name="TextBox 93">
                <a:extLst>
                  <a:ext uri="{FF2B5EF4-FFF2-40B4-BE49-F238E27FC236}">
                    <a16:creationId xmlns:a16="http://schemas.microsoft.com/office/drawing/2014/main" id="{A2CFBD52-D4B8-4039-A603-FBC91606E47E}"/>
                  </a:ext>
                </a:extLst>
              </p:cNvPr>
              <p:cNvSpPr txBox="1"/>
              <p:nvPr/>
            </p:nvSpPr>
            <p:spPr>
              <a:xfrm>
                <a:off x="3562783" y="1625423"/>
                <a:ext cx="141620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dirty="0"/>
                  <a:t>500 - 5 000</a:t>
                </a:r>
              </a:p>
            </p:txBody>
          </p:sp>
          <p:sp>
            <p:nvSpPr>
              <p:cNvPr id="96" name="TextBox 95">
                <a:extLst>
                  <a:ext uri="{FF2B5EF4-FFF2-40B4-BE49-F238E27FC236}">
                    <a16:creationId xmlns:a16="http://schemas.microsoft.com/office/drawing/2014/main" id="{4E97D3D0-66D0-4058-98FD-DDCFC7D68076}"/>
                  </a:ext>
                </a:extLst>
              </p:cNvPr>
              <p:cNvSpPr txBox="1"/>
              <p:nvPr/>
            </p:nvSpPr>
            <p:spPr>
              <a:xfrm>
                <a:off x="6837930" y="1624490"/>
                <a:ext cx="352044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200" dirty="0"/>
                  <a:t>20% собственное участие, залог приобретаемой коммерческой недвижимости</a:t>
                </a:r>
              </a:p>
            </p:txBody>
          </p:sp>
        </p:grpSp>
        <p:grpSp>
          <p:nvGrpSpPr>
            <p:cNvPr id="103" name="Группа 102">
              <a:extLst>
                <a:ext uri="{FF2B5EF4-FFF2-40B4-BE49-F238E27FC236}">
                  <a16:creationId xmlns:a16="http://schemas.microsoft.com/office/drawing/2014/main" id="{2BC5EF89-A3FE-47DA-B698-8D9D14374E4A}"/>
                </a:ext>
              </a:extLst>
            </p:cNvPr>
            <p:cNvGrpSpPr/>
            <p:nvPr/>
          </p:nvGrpSpPr>
          <p:grpSpPr>
            <a:xfrm>
              <a:off x="278777" y="4954244"/>
              <a:ext cx="10103005" cy="2246769"/>
              <a:chOff x="294402" y="256820"/>
              <a:chExt cx="10103005" cy="2246769"/>
            </a:xfrm>
          </p:grpSpPr>
          <p:sp>
            <p:nvSpPr>
              <p:cNvPr id="104" name="Прямоугольник 103">
                <a:extLst>
                  <a:ext uri="{FF2B5EF4-FFF2-40B4-BE49-F238E27FC236}">
                    <a16:creationId xmlns:a16="http://schemas.microsoft.com/office/drawing/2014/main" id="{EDD53104-D3FC-4963-8CE3-F853A6E41857}"/>
                  </a:ext>
                </a:extLst>
              </p:cNvPr>
              <p:cNvSpPr/>
              <p:nvPr/>
            </p:nvSpPr>
            <p:spPr>
              <a:xfrm>
                <a:off x="294402" y="1648149"/>
                <a:ext cx="10103005" cy="379141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94000">
                    <a:schemeClr val="bg1">
                      <a:lumMod val="85000"/>
                    </a:schemeClr>
                  </a:gs>
                  <a:gs pos="61463">
                    <a:schemeClr val="bg1">
                      <a:lumMod val="85000"/>
                    </a:schemeClr>
                  </a:gs>
                  <a:gs pos="33746">
                    <a:schemeClr val="bg1"/>
                  </a:gs>
                  <a:gs pos="100000">
                    <a:srgbClr val="ED5338"/>
                  </a:gs>
                  <a:gs pos="100000">
                    <a:schemeClr val="bg1">
                      <a:lumMod val="9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  <a:effectLst>
                <a:reflection blurRad="12700" stA="25000" endPos="36000" dist="5080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  <p:sp>
            <p:nvSpPr>
              <p:cNvPr id="105" name="TextBox 104">
                <a:extLst>
                  <a:ext uri="{FF2B5EF4-FFF2-40B4-BE49-F238E27FC236}">
                    <a16:creationId xmlns:a16="http://schemas.microsoft.com/office/drawing/2014/main" id="{1F4CFC20-18F6-4C03-B30B-39390DE77626}"/>
                  </a:ext>
                </a:extLst>
              </p:cNvPr>
              <p:cNvSpPr txBox="1"/>
              <p:nvPr/>
            </p:nvSpPr>
            <p:spPr>
              <a:xfrm>
                <a:off x="613317" y="1648149"/>
                <a:ext cx="285693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dirty="0"/>
                  <a:t>Моногород самозанятый</a:t>
                </a:r>
              </a:p>
            </p:txBody>
          </p:sp>
          <p:sp>
            <p:nvSpPr>
              <p:cNvPr id="106" name="TextBox 105">
                <a:extLst>
                  <a:ext uri="{FF2B5EF4-FFF2-40B4-BE49-F238E27FC236}">
                    <a16:creationId xmlns:a16="http://schemas.microsoft.com/office/drawing/2014/main" id="{4750D938-2F9E-4D7D-B753-BF4CCE1F1A8A}"/>
                  </a:ext>
                </a:extLst>
              </p:cNvPr>
              <p:cNvSpPr txBox="1"/>
              <p:nvPr/>
            </p:nvSpPr>
            <p:spPr>
              <a:xfrm>
                <a:off x="3562783" y="1625423"/>
                <a:ext cx="141620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dirty="0"/>
                  <a:t>50 - 500*</a:t>
                </a:r>
              </a:p>
            </p:txBody>
          </p:sp>
          <p:sp>
            <p:nvSpPr>
              <p:cNvPr id="108" name="TextBox 107">
                <a:extLst>
                  <a:ext uri="{FF2B5EF4-FFF2-40B4-BE49-F238E27FC236}">
                    <a16:creationId xmlns:a16="http://schemas.microsoft.com/office/drawing/2014/main" id="{525C8F95-6A0F-404E-8CAE-1327A00D2D74}"/>
                  </a:ext>
                </a:extLst>
              </p:cNvPr>
              <p:cNvSpPr txBox="1"/>
              <p:nvPr/>
            </p:nvSpPr>
            <p:spPr>
              <a:xfrm>
                <a:off x="6777728" y="1601982"/>
                <a:ext cx="3520449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200" dirty="0"/>
                  <a:t>Только для самозанятых в моногороде</a:t>
                </a:r>
              </a:p>
            </p:txBody>
          </p:sp>
          <p:sp>
            <p:nvSpPr>
              <p:cNvPr id="107" name="TextBox 106">
                <a:extLst>
                  <a:ext uri="{FF2B5EF4-FFF2-40B4-BE49-F238E27FC236}">
                    <a16:creationId xmlns:a16="http://schemas.microsoft.com/office/drawing/2014/main" id="{93B45EFD-C246-40E7-A83A-ADFC4E3A5536}"/>
                  </a:ext>
                </a:extLst>
              </p:cNvPr>
              <p:cNvSpPr txBox="1"/>
              <p:nvPr/>
            </p:nvSpPr>
            <p:spPr>
              <a:xfrm>
                <a:off x="5398323" y="256820"/>
                <a:ext cx="1416205" cy="2246769"/>
              </a:xfrm>
              <a:prstGeom prst="rect">
                <a:avLst/>
              </a:prstGeom>
              <a:noFill/>
              <a:ln>
                <a:solidFill>
                  <a:srgbClr val="ED5338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/>
                <a:endParaRPr lang="ru-RU" dirty="0"/>
              </a:p>
              <a:p>
                <a:pPr algn="ctr">
                  <a:spcBef>
                    <a:spcPts val="1200"/>
                  </a:spcBef>
                  <a:spcAft>
                    <a:spcPts val="3600"/>
                  </a:spcAft>
                </a:pPr>
                <a:r>
                  <a:rPr lang="ru-RU" dirty="0"/>
                  <a:t>2.</a:t>
                </a:r>
                <a:r>
                  <a:rPr lang="en-US" dirty="0"/>
                  <a:t>25</a:t>
                </a:r>
                <a:r>
                  <a:rPr lang="ru-RU" dirty="0"/>
                  <a:t>%</a:t>
                </a:r>
              </a:p>
              <a:p>
                <a:pPr algn="ctr">
                  <a:spcBef>
                    <a:spcPts val="1200"/>
                  </a:spcBef>
                  <a:spcAft>
                    <a:spcPts val="1200"/>
                  </a:spcAft>
                </a:pPr>
                <a:endParaRPr lang="ru-RU" dirty="0"/>
              </a:p>
            </p:txBody>
          </p:sp>
        </p:grp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29159B86-9CCA-4AFB-B4B4-23B45642A3F5}"/>
                </a:ext>
              </a:extLst>
            </p:cNvPr>
            <p:cNvSpPr txBox="1"/>
            <p:nvPr/>
          </p:nvSpPr>
          <p:spPr>
            <a:xfrm>
              <a:off x="613317" y="3978318"/>
              <a:ext cx="258708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/>
                <a:t>Приоритет</a:t>
              </a:r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E9B648DD-015C-4799-8A05-BBBA0B91F0E5}"/>
                </a:ext>
              </a:extLst>
            </p:cNvPr>
            <p:cNvSpPr txBox="1"/>
            <p:nvPr/>
          </p:nvSpPr>
          <p:spPr>
            <a:xfrm>
              <a:off x="3568404" y="3943540"/>
              <a:ext cx="141620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/>
                <a:t>50 - 5 000</a:t>
              </a: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277827A5-D83A-4203-B78F-885EA48F70BE}"/>
                </a:ext>
              </a:extLst>
            </p:cNvPr>
            <p:cNvSpPr txBox="1"/>
            <p:nvPr/>
          </p:nvSpPr>
          <p:spPr>
            <a:xfrm>
              <a:off x="6768789" y="4034076"/>
              <a:ext cx="352044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dirty="0"/>
                <a:t>Отнесение к приоритетным сферам, в т.ч. туризм, спорт, экология; женский бизнес</a:t>
              </a:r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F5104FF3-2951-414F-B34D-55A5B08B6548}"/>
                </a:ext>
              </a:extLst>
            </p:cNvPr>
            <p:cNvSpPr txBox="1"/>
            <p:nvPr/>
          </p:nvSpPr>
          <p:spPr>
            <a:xfrm>
              <a:off x="5387137" y="3979206"/>
              <a:ext cx="1416205" cy="856645"/>
            </a:xfrm>
            <a:prstGeom prst="rect">
              <a:avLst/>
            </a:prstGeom>
            <a:noFill/>
            <a:ln>
              <a:solidFill>
                <a:srgbClr val="ED5338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endParaRPr lang="ru-RU" dirty="0"/>
            </a:p>
            <a:p>
              <a:pPr algn="ctr">
                <a:spcAft>
                  <a:spcPts val="200"/>
                </a:spcAft>
              </a:pPr>
              <a:r>
                <a:rPr lang="ru-RU" dirty="0"/>
                <a:t>3.</a:t>
              </a:r>
              <a:r>
                <a:rPr lang="en-US" dirty="0"/>
                <a:t>8</a:t>
              </a:r>
              <a:r>
                <a:rPr lang="ru-RU" dirty="0"/>
                <a:t>%</a:t>
              </a:r>
            </a:p>
            <a:p>
              <a:pPr algn="ctr">
                <a:spcAft>
                  <a:spcPts val="0"/>
                </a:spcAft>
              </a:pPr>
              <a:endParaRPr lang="ru-RU" sz="1200" dirty="0"/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2725B0B0-EF9E-4FF1-93FC-3B075DC98D3D}"/>
              </a:ext>
            </a:extLst>
          </p:cNvPr>
          <p:cNvSpPr txBox="1"/>
          <p:nvPr/>
        </p:nvSpPr>
        <p:spPr>
          <a:xfrm>
            <a:off x="3446876" y="914352"/>
            <a:ext cx="1544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тыс.руб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3BAB20B8-D596-4070-8F6E-995ED3532CBC}"/>
              </a:ext>
            </a:extLst>
          </p:cNvPr>
          <p:cNvSpPr txBox="1"/>
          <p:nvPr/>
        </p:nvSpPr>
        <p:spPr>
          <a:xfrm>
            <a:off x="5265007" y="902501"/>
            <a:ext cx="1544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ставка</a:t>
            </a: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06CD2D60-71D6-4917-9EF6-11CD951AEBCE}"/>
              </a:ext>
            </a:extLst>
          </p:cNvPr>
          <p:cNvSpPr txBox="1"/>
          <p:nvPr/>
        </p:nvSpPr>
        <p:spPr>
          <a:xfrm>
            <a:off x="6798903" y="902501"/>
            <a:ext cx="35828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особенности</a:t>
            </a: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21DB78BA-4625-4506-A660-BA623E9B5E55}"/>
              </a:ext>
            </a:extLst>
          </p:cNvPr>
          <p:cNvSpPr txBox="1"/>
          <p:nvPr/>
        </p:nvSpPr>
        <p:spPr>
          <a:xfrm>
            <a:off x="278777" y="910318"/>
            <a:ext cx="32683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продукт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891ACFC3-7771-4207-96BF-AC296C8C7245}"/>
              </a:ext>
            </a:extLst>
          </p:cNvPr>
          <p:cNvSpPr txBox="1"/>
          <p:nvPr/>
        </p:nvSpPr>
        <p:spPr>
          <a:xfrm>
            <a:off x="720355" y="6851763"/>
            <a:ext cx="30576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Экспорт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6A5085A6-2FC1-4F83-AE8D-1160600AAD5E}"/>
              </a:ext>
            </a:extLst>
          </p:cNvPr>
          <p:cNvSpPr txBox="1"/>
          <p:nvPr/>
        </p:nvSpPr>
        <p:spPr>
          <a:xfrm>
            <a:off x="3706063" y="6798369"/>
            <a:ext cx="14162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50 - 3 000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5EC51AB6-6E98-444C-A2C1-BE206245AC1A}"/>
              </a:ext>
            </a:extLst>
          </p:cNvPr>
          <p:cNvSpPr txBox="1"/>
          <p:nvPr/>
        </p:nvSpPr>
        <p:spPr>
          <a:xfrm>
            <a:off x="7089413" y="6895779"/>
            <a:ext cx="352044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/>
              <a:t>На финансирование экспортных контрактов</a:t>
            </a:r>
          </a:p>
        </p:txBody>
      </p:sp>
    </p:spTree>
    <p:extLst>
      <p:ext uri="{BB962C8B-B14F-4D97-AF65-F5344CB8AC3E}">
        <p14:creationId xmlns:p14="http://schemas.microsoft.com/office/powerpoint/2010/main" val="40014914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Рисунок 14"/>
          <p:cNvPicPr>
            <a:picLocks noChangeAspect="1"/>
          </p:cNvPicPr>
          <p:nvPr/>
        </p:nvPicPr>
        <p:blipFill>
          <a:blip r:embed="rId3"/>
          <a:srcRect l="49445" t="-76" r="217" b="-2"/>
          <a:stretch>
            <a:fillRect/>
          </a:stretch>
        </p:blipFill>
        <p:spPr bwMode="auto">
          <a:xfrm rot="10800000">
            <a:off x="8970963" y="3543300"/>
            <a:ext cx="1720850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7" name="Прямая соединительная линия 16"/>
          <p:cNvCxnSpPr>
            <a:cxnSpLocks/>
          </p:cNvCxnSpPr>
          <p:nvPr/>
        </p:nvCxnSpPr>
        <p:spPr>
          <a:xfrm flipH="1">
            <a:off x="1059391" y="5347140"/>
            <a:ext cx="336485" cy="617621"/>
          </a:xfrm>
          <a:prstGeom prst="line">
            <a:avLst/>
          </a:prstGeom>
          <a:ln w="19050">
            <a:solidFill>
              <a:srgbClr val="E04E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>
            <a:cxnSpLocks/>
          </p:cNvCxnSpPr>
          <p:nvPr/>
        </p:nvCxnSpPr>
        <p:spPr>
          <a:xfrm>
            <a:off x="2548947" y="4772069"/>
            <a:ext cx="1138029" cy="411159"/>
          </a:xfrm>
          <a:prstGeom prst="line">
            <a:avLst/>
          </a:prstGeom>
          <a:ln w="19050">
            <a:solidFill>
              <a:srgbClr val="E04E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Овал 6"/>
          <p:cNvSpPr/>
          <p:nvPr/>
        </p:nvSpPr>
        <p:spPr>
          <a:xfrm>
            <a:off x="9093200" y="5656263"/>
            <a:ext cx="914400" cy="914400"/>
          </a:xfrm>
          <a:prstGeom prst="ellipse">
            <a:avLst/>
          </a:prstGeom>
          <a:noFill/>
          <a:ln w="171450">
            <a:solidFill>
              <a:srgbClr val="E04E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728663" y="852488"/>
            <a:ext cx="8139112" cy="5111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solidFill>
                  <a:srgbClr val="E04E39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Гарантийная поддержка</a:t>
            </a:r>
          </a:p>
        </p:txBody>
      </p:sp>
      <p:sp>
        <p:nvSpPr>
          <p:cNvPr id="8" name="Овал 7"/>
          <p:cNvSpPr/>
          <p:nvPr/>
        </p:nvSpPr>
        <p:spPr>
          <a:xfrm>
            <a:off x="1219424" y="4053534"/>
            <a:ext cx="1318216" cy="1318216"/>
          </a:xfrm>
          <a:prstGeom prst="ellipse">
            <a:avLst/>
          </a:prstGeom>
          <a:blipFill dpi="0" rotWithShape="1">
            <a:blip r:embed="rId4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 t="1238" b="1238"/>
            </a:stretch>
          </a:blipFill>
          <a:ln w="149225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9" name="Полилиния 8"/>
          <p:cNvSpPr/>
          <p:nvPr/>
        </p:nvSpPr>
        <p:spPr>
          <a:xfrm>
            <a:off x="127016" y="1363663"/>
            <a:ext cx="1863725" cy="1863725"/>
          </a:xfrm>
          <a:custGeom>
            <a:avLst/>
            <a:gdLst>
              <a:gd name="connsiteX0" fmla="*/ 0 w 1864631"/>
              <a:gd name="connsiteY0" fmla="*/ 932316 h 1864631"/>
              <a:gd name="connsiteX1" fmla="*/ 932316 w 1864631"/>
              <a:gd name="connsiteY1" fmla="*/ 0 h 1864631"/>
              <a:gd name="connsiteX2" fmla="*/ 1864632 w 1864631"/>
              <a:gd name="connsiteY2" fmla="*/ 932316 h 1864631"/>
              <a:gd name="connsiteX3" fmla="*/ 932316 w 1864631"/>
              <a:gd name="connsiteY3" fmla="*/ 1864632 h 1864631"/>
              <a:gd name="connsiteX4" fmla="*/ 0 w 1864631"/>
              <a:gd name="connsiteY4" fmla="*/ 932316 h 1864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4631" h="1864631">
                <a:moveTo>
                  <a:pt x="0" y="932316"/>
                </a:moveTo>
                <a:cubicBezTo>
                  <a:pt x="0" y="417412"/>
                  <a:pt x="417412" y="0"/>
                  <a:pt x="932316" y="0"/>
                </a:cubicBezTo>
                <a:cubicBezTo>
                  <a:pt x="1447220" y="0"/>
                  <a:pt x="1864632" y="417412"/>
                  <a:pt x="1864632" y="932316"/>
                </a:cubicBezTo>
                <a:cubicBezTo>
                  <a:pt x="1864632" y="1447220"/>
                  <a:pt x="1447220" y="1864632"/>
                  <a:pt x="932316" y="1864632"/>
                </a:cubicBezTo>
                <a:cubicBezTo>
                  <a:pt x="417412" y="1864632"/>
                  <a:pt x="0" y="1447220"/>
                  <a:pt x="0" y="932316"/>
                </a:cubicBezTo>
                <a:close/>
              </a:path>
            </a:pathLst>
          </a:custGeom>
          <a:solidFill>
            <a:srgbClr val="F2ECDE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81959" tIns="281959" rIns="281959" bIns="281959" spcCol="1270" anchor="ctr"/>
          <a:lstStyle/>
          <a:p>
            <a:pPr algn="ctr"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1400" b="1" dirty="0">
                <a:solidFill>
                  <a:srgbClr val="E04E39"/>
                </a:solidFill>
                <a:latin typeface="Arial Black" panose="020B0A04020102020204" pitchFamily="34" charset="0"/>
              </a:rPr>
              <a:t>ДО 70%</a:t>
            </a:r>
            <a:br>
              <a:rPr lang="en-US" sz="1400" b="1" dirty="0">
                <a:solidFill>
                  <a:srgbClr val="E04E39"/>
                </a:solidFill>
                <a:latin typeface="Arial Black" panose="020B0A04020102020204" pitchFamily="34" charset="0"/>
              </a:rPr>
            </a:br>
            <a:r>
              <a:rPr lang="ru-RU" sz="1400" b="1" dirty="0">
                <a:solidFill>
                  <a:srgbClr val="E04E39"/>
                </a:solidFill>
                <a:latin typeface="Arial Black" panose="020B0A04020102020204" pitchFamily="34" charset="0"/>
              </a:rPr>
              <a:t> ОТ</a:t>
            </a:r>
            <a:r>
              <a:rPr lang="en-US" sz="1400" b="1" dirty="0">
                <a:solidFill>
                  <a:srgbClr val="E04E39"/>
                </a:solidFill>
                <a:latin typeface="Arial Black" panose="020B0A04020102020204" pitchFamily="34" charset="0"/>
              </a:rPr>
              <a:t> </a:t>
            </a:r>
            <a:r>
              <a:rPr lang="ru-RU" sz="1400" b="1" dirty="0">
                <a:solidFill>
                  <a:srgbClr val="E04E39"/>
                </a:solidFill>
                <a:latin typeface="Arial Black" panose="020B0A04020102020204" pitchFamily="34" charset="0"/>
              </a:rPr>
              <a:t>СУММЫ КРЕДИТА</a:t>
            </a:r>
          </a:p>
        </p:txBody>
      </p:sp>
      <p:sp>
        <p:nvSpPr>
          <p:cNvPr id="10" name="Полилиния 9"/>
          <p:cNvSpPr/>
          <p:nvPr/>
        </p:nvSpPr>
        <p:spPr>
          <a:xfrm>
            <a:off x="2363923" y="1533730"/>
            <a:ext cx="1574800" cy="1574800"/>
          </a:xfrm>
          <a:custGeom>
            <a:avLst/>
            <a:gdLst>
              <a:gd name="connsiteX0" fmla="*/ 0 w 1575304"/>
              <a:gd name="connsiteY0" fmla="*/ 787652 h 1575304"/>
              <a:gd name="connsiteX1" fmla="*/ 787652 w 1575304"/>
              <a:gd name="connsiteY1" fmla="*/ 0 h 1575304"/>
              <a:gd name="connsiteX2" fmla="*/ 1575304 w 1575304"/>
              <a:gd name="connsiteY2" fmla="*/ 787652 h 1575304"/>
              <a:gd name="connsiteX3" fmla="*/ 787652 w 1575304"/>
              <a:gd name="connsiteY3" fmla="*/ 1575304 h 1575304"/>
              <a:gd name="connsiteX4" fmla="*/ 0 w 1575304"/>
              <a:gd name="connsiteY4" fmla="*/ 787652 h 1575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75304" h="1575304">
                <a:moveTo>
                  <a:pt x="0" y="787652"/>
                </a:moveTo>
                <a:cubicBezTo>
                  <a:pt x="0" y="352644"/>
                  <a:pt x="352644" y="0"/>
                  <a:pt x="787652" y="0"/>
                </a:cubicBezTo>
                <a:cubicBezTo>
                  <a:pt x="1222660" y="0"/>
                  <a:pt x="1575304" y="352644"/>
                  <a:pt x="1575304" y="787652"/>
                </a:cubicBezTo>
                <a:cubicBezTo>
                  <a:pt x="1575304" y="1222660"/>
                  <a:pt x="1222660" y="1575304"/>
                  <a:pt x="787652" y="1575304"/>
                </a:cubicBezTo>
                <a:cubicBezTo>
                  <a:pt x="352644" y="1575304"/>
                  <a:pt x="0" y="1222660"/>
                  <a:pt x="0" y="787652"/>
                </a:cubicBezTo>
                <a:close/>
              </a:path>
            </a:pathLst>
          </a:custGeom>
          <a:solidFill>
            <a:srgbClr val="F2ECDE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39588" tIns="239588" rIns="239588" bIns="239588" spcCol="1270" anchor="ctr"/>
          <a:lstStyle/>
          <a:p>
            <a:pPr algn="ctr"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1400" b="1" dirty="0">
                <a:solidFill>
                  <a:srgbClr val="E04E39"/>
                </a:solidFill>
                <a:latin typeface="Arial Black" panose="020B0A04020102020204" pitchFamily="34" charset="0"/>
              </a:rPr>
              <a:t>ДО </a:t>
            </a:r>
            <a:br>
              <a:rPr lang="en-US" sz="1400" b="1" dirty="0">
                <a:solidFill>
                  <a:srgbClr val="E04E39"/>
                </a:solidFill>
                <a:latin typeface="Arial Black" panose="020B0A04020102020204" pitchFamily="34" charset="0"/>
              </a:rPr>
            </a:br>
            <a:r>
              <a:rPr lang="ru-RU" sz="1400" b="1" dirty="0">
                <a:solidFill>
                  <a:srgbClr val="E04E39"/>
                </a:solidFill>
                <a:latin typeface="Arial Black" panose="020B0A04020102020204" pitchFamily="34" charset="0"/>
              </a:rPr>
              <a:t>25 МЛН</a:t>
            </a:r>
            <a:br>
              <a:rPr lang="en-US" sz="1400" b="1" dirty="0">
                <a:solidFill>
                  <a:srgbClr val="E04E39"/>
                </a:solidFill>
                <a:latin typeface="Arial Black" panose="020B0A04020102020204" pitchFamily="34" charset="0"/>
              </a:rPr>
            </a:br>
            <a:r>
              <a:rPr lang="ru-RU" sz="1400" b="1" dirty="0">
                <a:solidFill>
                  <a:srgbClr val="E04E39"/>
                </a:solidFill>
                <a:latin typeface="Arial Black" panose="020B0A04020102020204" pitchFamily="34" charset="0"/>
              </a:rPr>
              <a:t>РУБ.</a:t>
            </a:r>
          </a:p>
        </p:txBody>
      </p:sp>
      <p:sp>
        <p:nvSpPr>
          <p:cNvPr id="11" name="Полилиния 10"/>
          <p:cNvSpPr/>
          <p:nvPr/>
        </p:nvSpPr>
        <p:spPr>
          <a:xfrm>
            <a:off x="2106628" y="5853011"/>
            <a:ext cx="1662113" cy="1701800"/>
          </a:xfrm>
          <a:custGeom>
            <a:avLst/>
            <a:gdLst>
              <a:gd name="connsiteX0" fmla="*/ 0 w 1661892"/>
              <a:gd name="connsiteY0" fmla="*/ 850712 h 1701424"/>
              <a:gd name="connsiteX1" fmla="*/ 830946 w 1661892"/>
              <a:gd name="connsiteY1" fmla="*/ 0 h 1701424"/>
              <a:gd name="connsiteX2" fmla="*/ 1661892 w 1661892"/>
              <a:gd name="connsiteY2" fmla="*/ 850712 h 1701424"/>
              <a:gd name="connsiteX3" fmla="*/ 830946 w 1661892"/>
              <a:gd name="connsiteY3" fmla="*/ 1701424 h 1701424"/>
              <a:gd name="connsiteX4" fmla="*/ 0 w 1661892"/>
              <a:gd name="connsiteY4" fmla="*/ 850712 h 1701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61892" h="1701424">
                <a:moveTo>
                  <a:pt x="0" y="850712"/>
                </a:moveTo>
                <a:cubicBezTo>
                  <a:pt x="0" y="380877"/>
                  <a:pt x="372027" y="0"/>
                  <a:pt x="830946" y="0"/>
                </a:cubicBezTo>
                <a:cubicBezTo>
                  <a:pt x="1289865" y="0"/>
                  <a:pt x="1661892" y="380877"/>
                  <a:pt x="1661892" y="850712"/>
                </a:cubicBezTo>
                <a:cubicBezTo>
                  <a:pt x="1661892" y="1320547"/>
                  <a:pt x="1289865" y="1701424"/>
                  <a:pt x="830946" y="1701424"/>
                </a:cubicBezTo>
                <a:cubicBezTo>
                  <a:pt x="372027" y="1701424"/>
                  <a:pt x="0" y="1320547"/>
                  <a:pt x="0" y="850712"/>
                </a:cubicBezTo>
                <a:close/>
              </a:path>
            </a:pathLst>
          </a:custGeom>
          <a:solidFill>
            <a:srgbClr val="F2ECDE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52268" tIns="258058" rIns="252268" bIns="258058" spcCol="1270" anchor="ctr"/>
          <a:lstStyle/>
          <a:p>
            <a:pPr algn="ctr"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1400" b="1" dirty="0">
                <a:solidFill>
                  <a:srgbClr val="E04E39"/>
                </a:solidFill>
                <a:latin typeface="Arial Black" panose="020B0A04020102020204" pitchFamily="34" charset="0"/>
              </a:rPr>
              <a:t>0,75% ГОДОВЫХ*</a:t>
            </a:r>
          </a:p>
          <a:p>
            <a:pPr algn="ctr"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1100" b="1" dirty="0">
                <a:solidFill>
                  <a:srgbClr val="E04E39"/>
                </a:solidFill>
                <a:latin typeface="Arial Black" panose="020B0A04020102020204" pitchFamily="34" charset="0"/>
              </a:rPr>
              <a:t>для предприятий с/х, производства и обработки  </a:t>
            </a:r>
          </a:p>
        </p:txBody>
      </p:sp>
      <p:sp>
        <p:nvSpPr>
          <p:cNvPr id="12" name="Полилиния 11"/>
          <p:cNvSpPr/>
          <p:nvPr/>
        </p:nvSpPr>
        <p:spPr>
          <a:xfrm>
            <a:off x="5038725" y="5746750"/>
            <a:ext cx="2492375" cy="1701800"/>
          </a:xfrm>
          <a:custGeom>
            <a:avLst/>
            <a:gdLst>
              <a:gd name="connsiteX0" fmla="*/ 0 w 2492838"/>
              <a:gd name="connsiteY0" fmla="*/ 0 h 1701424"/>
              <a:gd name="connsiteX1" fmla="*/ 2492838 w 2492838"/>
              <a:gd name="connsiteY1" fmla="*/ 0 h 1701424"/>
              <a:gd name="connsiteX2" fmla="*/ 2492838 w 2492838"/>
              <a:gd name="connsiteY2" fmla="*/ 1701424 h 1701424"/>
              <a:gd name="connsiteX3" fmla="*/ 0 w 2492838"/>
              <a:gd name="connsiteY3" fmla="*/ 1701424 h 1701424"/>
              <a:gd name="connsiteX4" fmla="*/ 0 w 2492838"/>
              <a:gd name="connsiteY4" fmla="*/ 0 h 1701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92838" h="1701424">
                <a:moveTo>
                  <a:pt x="0" y="0"/>
                </a:moveTo>
                <a:lnTo>
                  <a:pt x="2492838" y="0"/>
                </a:lnTo>
                <a:lnTo>
                  <a:pt x="2492838" y="1701424"/>
                </a:lnTo>
                <a:lnTo>
                  <a:pt x="0" y="170142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2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2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0" tIns="0" rIns="0" bIns="0" spcCol="1270" anchor="ctr"/>
          <a:lstStyle/>
          <a:p>
            <a:pPr marL="114300" lvl="1" indent="-114300" defTabSz="622300">
              <a:lnSpc>
                <a:spcPct val="90000"/>
              </a:lnSpc>
              <a:spcAft>
                <a:spcPct val="15000"/>
              </a:spcAft>
              <a:buFontTx/>
              <a:buChar char="••"/>
              <a:defRPr/>
            </a:pPr>
            <a:endParaRPr lang="ru-RU" sz="1400" b="1" dirty="0">
              <a:solidFill>
                <a:srgbClr val="E04E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олилиния 12"/>
          <p:cNvSpPr/>
          <p:nvPr/>
        </p:nvSpPr>
        <p:spPr>
          <a:xfrm>
            <a:off x="3688705" y="2858195"/>
            <a:ext cx="1788184" cy="1701801"/>
          </a:xfrm>
          <a:custGeom>
            <a:avLst/>
            <a:gdLst>
              <a:gd name="connsiteX0" fmla="*/ 0 w 1805467"/>
              <a:gd name="connsiteY0" fmla="*/ 902734 h 1805467"/>
              <a:gd name="connsiteX1" fmla="*/ 902734 w 1805467"/>
              <a:gd name="connsiteY1" fmla="*/ 0 h 1805467"/>
              <a:gd name="connsiteX2" fmla="*/ 1805468 w 1805467"/>
              <a:gd name="connsiteY2" fmla="*/ 902734 h 1805467"/>
              <a:gd name="connsiteX3" fmla="*/ 902734 w 1805467"/>
              <a:gd name="connsiteY3" fmla="*/ 1805468 h 1805467"/>
              <a:gd name="connsiteX4" fmla="*/ 0 w 1805467"/>
              <a:gd name="connsiteY4" fmla="*/ 902734 h 1805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5467" h="1805467">
                <a:moveTo>
                  <a:pt x="0" y="902734"/>
                </a:moveTo>
                <a:cubicBezTo>
                  <a:pt x="0" y="404168"/>
                  <a:pt x="404168" y="0"/>
                  <a:pt x="902734" y="0"/>
                </a:cubicBezTo>
                <a:cubicBezTo>
                  <a:pt x="1401300" y="0"/>
                  <a:pt x="1805468" y="404168"/>
                  <a:pt x="1805468" y="902734"/>
                </a:cubicBezTo>
                <a:cubicBezTo>
                  <a:pt x="1805468" y="1401300"/>
                  <a:pt x="1401300" y="1805468"/>
                  <a:pt x="902734" y="1805468"/>
                </a:cubicBezTo>
                <a:cubicBezTo>
                  <a:pt x="404168" y="1805468"/>
                  <a:pt x="0" y="1401300"/>
                  <a:pt x="0" y="902734"/>
                </a:cubicBezTo>
                <a:close/>
              </a:path>
            </a:pathLst>
          </a:custGeom>
          <a:solidFill>
            <a:srgbClr val="F2ECDE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73295" tIns="273295" rIns="273295" bIns="273295" spcCol="1270" anchor="ctr"/>
          <a:lstStyle/>
          <a:p>
            <a:pPr algn="ctr"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1400" b="1" dirty="0">
                <a:solidFill>
                  <a:srgbClr val="E04E39"/>
                </a:solidFill>
                <a:latin typeface="Arial Black" panose="020B0A04020102020204" pitchFamily="34" charset="0"/>
              </a:rPr>
              <a:t>БОЛЕЕ 20 БАНКОВ</a:t>
            </a:r>
            <a:r>
              <a:rPr lang="en-US" sz="1400" b="1" dirty="0">
                <a:solidFill>
                  <a:srgbClr val="E04E39"/>
                </a:solidFill>
                <a:latin typeface="Arial Black" panose="020B0A04020102020204" pitchFamily="34" charset="0"/>
              </a:rPr>
              <a:t> </a:t>
            </a:r>
            <a:r>
              <a:rPr lang="ru-RU" sz="1400" b="1" dirty="0">
                <a:solidFill>
                  <a:srgbClr val="E04E39"/>
                </a:solidFill>
                <a:latin typeface="Arial Black" panose="020B0A04020102020204" pitchFamily="34" charset="0"/>
              </a:rPr>
              <a:t>-ПАРТНЕРОВ</a:t>
            </a:r>
          </a:p>
        </p:txBody>
      </p:sp>
      <p:sp>
        <p:nvSpPr>
          <p:cNvPr id="25616" name="Прямоугольник 1"/>
          <p:cNvSpPr>
            <a:spLocks noChangeArrowheads="1"/>
          </p:cNvSpPr>
          <p:nvPr/>
        </p:nvSpPr>
        <p:spPr bwMode="auto">
          <a:xfrm>
            <a:off x="6626225" y="3449864"/>
            <a:ext cx="344487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b="1" dirty="0">
                <a:solidFill>
                  <a:srgbClr val="562212"/>
                </a:solidFill>
              </a:rPr>
              <a:t>Если у заемщика не хватает собственного залогового имущества, привлекается поручитель в лице Фонда, который обязуется перед банком, в случае неисполнения обязательств заемщиком, выполнить их полностью или частично </a:t>
            </a:r>
          </a:p>
        </p:txBody>
      </p:sp>
      <p:sp>
        <p:nvSpPr>
          <p:cNvPr id="31" name="Овал 30"/>
          <p:cNvSpPr/>
          <p:nvPr/>
        </p:nvSpPr>
        <p:spPr>
          <a:xfrm>
            <a:off x="1063625" y="3952875"/>
            <a:ext cx="1411288" cy="1411288"/>
          </a:xfrm>
          <a:prstGeom prst="ellipse">
            <a:avLst/>
          </a:prstGeom>
          <a:noFill/>
          <a:ln w="196850">
            <a:solidFill>
              <a:srgbClr val="E04E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5952F0F-7363-4E19-8A1C-A62D04F615B9}"/>
              </a:ext>
            </a:extLst>
          </p:cNvPr>
          <p:cNvSpPr txBox="1"/>
          <p:nvPr/>
        </p:nvSpPr>
        <p:spPr>
          <a:xfrm>
            <a:off x="6626225" y="1363663"/>
            <a:ext cx="36988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400" b="1" dirty="0">
              <a:solidFill>
                <a:srgbClr val="E04E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Полилиния 9">
            <a:extLst>
              <a:ext uri="{FF2B5EF4-FFF2-40B4-BE49-F238E27FC236}">
                <a16:creationId xmlns:a16="http://schemas.microsoft.com/office/drawing/2014/main" id="{33996FA4-02BD-4D57-B29F-8EBDA4638763}"/>
              </a:ext>
            </a:extLst>
          </p:cNvPr>
          <p:cNvSpPr/>
          <p:nvPr/>
        </p:nvSpPr>
        <p:spPr>
          <a:xfrm>
            <a:off x="3657616" y="4685200"/>
            <a:ext cx="1662113" cy="1701800"/>
          </a:xfrm>
          <a:custGeom>
            <a:avLst/>
            <a:gdLst>
              <a:gd name="connsiteX0" fmla="*/ 0 w 1575304"/>
              <a:gd name="connsiteY0" fmla="*/ 787652 h 1575304"/>
              <a:gd name="connsiteX1" fmla="*/ 787652 w 1575304"/>
              <a:gd name="connsiteY1" fmla="*/ 0 h 1575304"/>
              <a:gd name="connsiteX2" fmla="*/ 1575304 w 1575304"/>
              <a:gd name="connsiteY2" fmla="*/ 787652 h 1575304"/>
              <a:gd name="connsiteX3" fmla="*/ 787652 w 1575304"/>
              <a:gd name="connsiteY3" fmla="*/ 1575304 h 1575304"/>
              <a:gd name="connsiteX4" fmla="*/ 0 w 1575304"/>
              <a:gd name="connsiteY4" fmla="*/ 787652 h 1575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75304" h="1575304">
                <a:moveTo>
                  <a:pt x="0" y="787652"/>
                </a:moveTo>
                <a:cubicBezTo>
                  <a:pt x="0" y="352644"/>
                  <a:pt x="352644" y="0"/>
                  <a:pt x="787652" y="0"/>
                </a:cubicBezTo>
                <a:cubicBezTo>
                  <a:pt x="1222660" y="0"/>
                  <a:pt x="1575304" y="352644"/>
                  <a:pt x="1575304" y="787652"/>
                </a:cubicBezTo>
                <a:cubicBezTo>
                  <a:pt x="1575304" y="1222660"/>
                  <a:pt x="1222660" y="1575304"/>
                  <a:pt x="787652" y="1575304"/>
                </a:cubicBezTo>
                <a:cubicBezTo>
                  <a:pt x="352644" y="1575304"/>
                  <a:pt x="0" y="1222660"/>
                  <a:pt x="0" y="787652"/>
                </a:cubicBezTo>
                <a:close/>
              </a:path>
            </a:pathLst>
          </a:custGeom>
          <a:solidFill>
            <a:srgbClr val="F2ECDE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39588" tIns="239588" rIns="239588" bIns="239588" spcCol="1270" anchor="ctr"/>
          <a:lstStyle/>
          <a:p>
            <a:pPr algn="ctr"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1400" b="1" dirty="0">
                <a:solidFill>
                  <a:srgbClr val="E04E39"/>
                </a:solidFill>
                <a:latin typeface="Arial Black" panose="020B0A04020102020204" pitchFamily="34" charset="0"/>
              </a:rPr>
              <a:t>1 % ГОДОВЫХ*</a:t>
            </a:r>
          </a:p>
        </p:txBody>
      </p:sp>
      <p:sp>
        <p:nvSpPr>
          <p:cNvPr id="25" name="Полилиния 9">
            <a:extLst>
              <a:ext uri="{FF2B5EF4-FFF2-40B4-BE49-F238E27FC236}">
                <a16:creationId xmlns:a16="http://schemas.microsoft.com/office/drawing/2014/main" id="{B45B7631-B8AB-4290-8784-CA7255BC019C}"/>
              </a:ext>
            </a:extLst>
          </p:cNvPr>
          <p:cNvSpPr/>
          <p:nvPr/>
        </p:nvSpPr>
        <p:spPr>
          <a:xfrm>
            <a:off x="112666" y="5816600"/>
            <a:ext cx="1760209" cy="1618519"/>
          </a:xfrm>
          <a:custGeom>
            <a:avLst/>
            <a:gdLst>
              <a:gd name="connsiteX0" fmla="*/ 0 w 1575304"/>
              <a:gd name="connsiteY0" fmla="*/ 787652 h 1575304"/>
              <a:gd name="connsiteX1" fmla="*/ 787652 w 1575304"/>
              <a:gd name="connsiteY1" fmla="*/ 0 h 1575304"/>
              <a:gd name="connsiteX2" fmla="*/ 1575304 w 1575304"/>
              <a:gd name="connsiteY2" fmla="*/ 787652 h 1575304"/>
              <a:gd name="connsiteX3" fmla="*/ 787652 w 1575304"/>
              <a:gd name="connsiteY3" fmla="*/ 1575304 h 1575304"/>
              <a:gd name="connsiteX4" fmla="*/ 0 w 1575304"/>
              <a:gd name="connsiteY4" fmla="*/ 787652 h 1575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75304" h="1575304">
                <a:moveTo>
                  <a:pt x="0" y="787652"/>
                </a:moveTo>
                <a:cubicBezTo>
                  <a:pt x="0" y="352644"/>
                  <a:pt x="352644" y="0"/>
                  <a:pt x="787652" y="0"/>
                </a:cubicBezTo>
                <a:cubicBezTo>
                  <a:pt x="1222660" y="0"/>
                  <a:pt x="1575304" y="352644"/>
                  <a:pt x="1575304" y="787652"/>
                </a:cubicBezTo>
                <a:cubicBezTo>
                  <a:pt x="1575304" y="1222660"/>
                  <a:pt x="1222660" y="1575304"/>
                  <a:pt x="787652" y="1575304"/>
                </a:cubicBezTo>
                <a:cubicBezTo>
                  <a:pt x="352644" y="1575304"/>
                  <a:pt x="0" y="1222660"/>
                  <a:pt x="0" y="787652"/>
                </a:cubicBezTo>
                <a:close/>
              </a:path>
            </a:pathLst>
          </a:custGeom>
          <a:solidFill>
            <a:srgbClr val="F2ECDE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39588" tIns="239588" rIns="239588" bIns="239588" spcCol="1270" anchor="ctr"/>
          <a:lstStyle/>
          <a:p>
            <a:pPr algn="ctr"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1400" b="1" dirty="0">
                <a:solidFill>
                  <a:srgbClr val="E04E39"/>
                </a:solidFill>
                <a:latin typeface="Arial Black" panose="020B0A04020102020204" pitchFamily="34" charset="0"/>
              </a:rPr>
              <a:t>0,5% </a:t>
            </a:r>
          </a:p>
          <a:p>
            <a:pPr algn="ctr"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1200" b="1" dirty="0">
                <a:solidFill>
                  <a:srgbClr val="E04E39"/>
                </a:solidFill>
                <a:latin typeface="Arial Black" panose="020B0A04020102020204" pitchFamily="34" charset="0"/>
              </a:rPr>
              <a:t>в период действия режима повышенной готовности</a:t>
            </a:r>
          </a:p>
        </p:txBody>
      </p:sp>
      <p:cxnSp>
        <p:nvCxnSpPr>
          <p:cNvPr id="27" name="Прямая соединительная линия 26">
            <a:extLst>
              <a:ext uri="{FF2B5EF4-FFF2-40B4-BE49-F238E27FC236}">
                <a16:creationId xmlns:a16="http://schemas.microsoft.com/office/drawing/2014/main" id="{2D1AD8AA-EC65-40BE-A37B-B56D7A6FDED7}"/>
              </a:ext>
            </a:extLst>
          </p:cNvPr>
          <p:cNvCxnSpPr>
            <a:cxnSpLocks/>
          </p:cNvCxnSpPr>
          <p:nvPr/>
        </p:nvCxnSpPr>
        <p:spPr>
          <a:xfrm>
            <a:off x="1933994" y="5269436"/>
            <a:ext cx="688442" cy="670715"/>
          </a:xfrm>
          <a:prstGeom prst="line">
            <a:avLst/>
          </a:prstGeom>
          <a:ln w="19050">
            <a:solidFill>
              <a:srgbClr val="E04E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>
            <a:extLst>
              <a:ext uri="{FF2B5EF4-FFF2-40B4-BE49-F238E27FC236}">
                <a16:creationId xmlns:a16="http://schemas.microsoft.com/office/drawing/2014/main" id="{439C1475-2897-42F7-803A-7F23CFCBC84C}"/>
              </a:ext>
            </a:extLst>
          </p:cNvPr>
          <p:cNvCxnSpPr>
            <a:cxnSpLocks/>
          </p:cNvCxnSpPr>
          <p:nvPr/>
        </p:nvCxnSpPr>
        <p:spPr>
          <a:xfrm flipV="1">
            <a:off x="2528159" y="3819997"/>
            <a:ext cx="1158817" cy="470811"/>
          </a:xfrm>
          <a:prstGeom prst="line">
            <a:avLst/>
          </a:prstGeom>
          <a:ln w="19050">
            <a:solidFill>
              <a:srgbClr val="E04E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>
            <a:extLst>
              <a:ext uri="{FF2B5EF4-FFF2-40B4-BE49-F238E27FC236}">
                <a16:creationId xmlns:a16="http://schemas.microsoft.com/office/drawing/2014/main" id="{6996B916-A1A5-4A61-BC68-BDD8104E24A9}"/>
              </a:ext>
            </a:extLst>
          </p:cNvPr>
          <p:cNvCxnSpPr>
            <a:cxnSpLocks/>
          </p:cNvCxnSpPr>
          <p:nvPr/>
        </p:nvCxnSpPr>
        <p:spPr>
          <a:xfrm flipV="1">
            <a:off x="2174153" y="3077558"/>
            <a:ext cx="585878" cy="903196"/>
          </a:xfrm>
          <a:prstGeom prst="line">
            <a:avLst/>
          </a:prstGeom>
          <a:ln w="19050">
            <a:solidFill>
              <a:srgbClr val="E04E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>
            <a:extLst>
              <a:ext uri="{FF2B5EF4-FFF2-40B4-BE49-F238E27FC236}">
                <a16:creationId xmlns:a16="http://schemas.microsoft.com/office/drawing/2014/main" id="{9708FAA6-17AD-44C4-9A01-BDFCBF3181AA}"/>
              </a:ext>
            </a:extLst>
          </p:cNvPr>
          <p:cNvCxnSpPr>
            <a:cxnSpLocks/>
          </p:cNvCxnSpPr>
          <p:nvPr/>
        </p:nvCxnSpPr>
        <p:spPr>
          <a:xfrm>
            <a:off x="1286797" y="3186455"/>
            <a:ext cx="253160" cy="845855"/>
          </a:xfrm>
          <a:prstGeom prst="line">
            <a:avLst/>
          </a:prstGeom>
          <a:ln w="19050">
            <a:solidFill>
              <a:srgbClr val="E04E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" name="Picture 2" descr="6536461595418298@myt2-dd3598211d70">
            <a:extLst>
              <a:ext uri="{FF2B5EF4-FFF2-40B4-BE49-F238E27FC236}">
                <a16:creationId xmlns:a16="http://schemas.microsoft.com/office/drawing/2014/main" id="{D4A35D50-7F86-498D-A8E6-D37F67D019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0011" y="111125"/>
            <a:ext cx="2915089" cy="958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3EC2499-3101-48CA-9BBD-345285018172}"/>
              </a:ext>
            </a:extLst>
          </p:cNvPr>
          <p:cNvSpPr/>
          <p:nvPr/>
        </p:nvSpPr>
        <p:spPr>
          <a:xfrm>
            <a:off x="3890978" y="6527519"/>
            <a:ext cx="5343525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400" dirty="0">
                <a:solidFill>
                  <a:srgbClr val="E04E39"/>
                </a:solidFill>
              </a:rPr>
              <a:t>*Стандартные условия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649" name="Группа 14"/>
          <p:cNvGrpSpPr>
            <a:grpSpLocks/>
          </p:cNvGrpSpPr>
          <p:nvPr/>
        </p:nvGrpSpPr>
        <p:grpSpPr bwMode="auto">
          <a:xfrm flipV="1">
            <a:off x="4370388" y="4645025"/>
            <a:ext cx="846137" cy="1149350"/>
            <a:chOff x="4289377" y="1851949"/>
            <a:chExt cx="1284790" cy="1132499"/>
          </a:xfrm>
        </p:grpSpPr>
        <p:cxnSp>
          <p:nvCxnSpPr>
            <p:cNvPr id="29" name="Прямая соединительная линия 28"/>
            <p:cNvCxnSpPr/>
            <p:nvPr/>
          </p:nvCxnSpPr>
          <p:spPr>
            <a:xfrm>
              <a:off x="4289377" y="1851949"/>
              <a:ext cx="511024" cy="0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Прямая соединительная линия 29"/>
            <p:cNvCxnSpPr/>
            <p:nvPr/>
          </p:nvCxnSpPr>
          <p:spPr>
            <a:xfrm>
              <a:off x="4800401" y="1851949"/>
              <a:ext cx="773766" cy="1132499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650" name="Группа 14"/>
          <p:cNvGrpSpPr>
            <a:grpSpLocks/>
          </p:cNvGrpSpPr>
          <p:nvPr/>
        </p:nvGrpSpPr>
        <p:grpSpPr bwMode="auto">
          <a:xfrm flipH="1" flipV="1">
            <a:off x="6081713" y="4651375"/>
            <a:ext cx="846137" cy="1150938"/>
            <a:chOff x="4289377" y="1851949"/>
            <a:chExt cx="1284790" cy="1132499"/>
          </a:xfrm>
        </p:grpSpPr>
        <p:cxnSp>
          <p:nvCxnSpPr>
            <p:cNvPr id="39" name="Прямая соединительная линия 38"/>
            <p:cNvCxnSpPr/>
            <p:nvPr/>
          </p:nvCxnSpPr>
          <p:spPr>
            <a:xfrm>
              <a:off x="4289377" y="1851949"/>
              <a:ext cx="511024" cy="0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Прямая соединительная линия 39"/>
            <p:cNvCxnSpPr/>
            <p:nvPr/>
          </p:nvCxnSpPr>
          <p:spPr>
            <a:xfrm>
              <a:off x="4800401" y="1851949"/>
              <a:ext cx="773766" cy="1132499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651" name="Группа 14"/>
          <p:cNvGrpSpPr>
            <a:grpSpLocks/>
          </p:cNvGrpSpPr>
          <p:nvPr/>
        </p:nvGrpSpPr>
        <p:grpSpPr bwMode="auto">
          <a:xfrm>
            <a:off x="4249738" y="2079625"/>
            <a:ext cx="1019175" cy="1838325"/>
            <a:chOff x="4289377" y="1851949"/>
            <a:chExt cx="1284790" cy="1132499"/>
          </a:xfrm>
        </p:grpSpPr>
        <p:cxnSp>
          <p:nvCxnSpPr>
            <p:cNvPr id="23" name="Прямая соединительная линия 22"/>
            <p:cNvCxnSpPr/>
            <p:nvPr/>
          </p:nvCxnSpPr>
          <p:spPr>
            <a:xfrm>
              <a:off x="4289377" y="1851949"/>
              <a:ext cx="510313" cy="0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Прямая соединительная линия 23"/>
            <p:cNvCxnSpPr/>
            <p:nvPr/>
          </p:nvCxnSpPr>
          <p:spPr>
            <a:xfrm>
              <a:off x="4799690" y="1851949"/>
              <a:ext cx="774477" cy="1132499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652" name="Группа 14"/>
          <p:cNvGrpSpPr>
            <a:grpSpLocks/>
          </p:cNvGrpSpPr>
          <p:nvPr/>
        </p:nvGrpSpPr>
        <p:grpSpPr bwMode="auto">
          <a:xfrm flipH="1">
            <a:off x="5981700" y="2087563"/>
            <a:ext cx="1017588" cy="1836737"/>
            <a:chOff x="4289377" y="1851949"/>
            <a:chExt cx="1284790" cy="1132499"/>
          </a:xfrm>
        </p:grpSpPr>
        <p:cxnSp>
          <p:nvCxnSpPr>
            <p:cNvPr id="26" name="Прямая соединительная линия 25"/>
            <p:cNvCxnSpPr/>
            <p:nvPr/>
          </p:nvCxnSpPr>
          <p:spPr>
            <a:xfrm>
              <a:off x="4289377" y="1851949"/>
              <a:ext cx="509105" cy="0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Прямая соединительная линия 26"/>
            <p:cNvCxnSpPr/>
            <p:nvPr/>
          </p:nvCxnSpPr>
          <p:spPr>
            <a:xfrm>
              <a:off x="4798482" y="1851949"/>
              <a:ext cx="775685" cy="1132499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TextBox 18"/>
          <p:cNvSpPr txBox="1"/>
          <p:nvPr/>
        </p:nvSpPr>
        <p:spPr>
          <a:xfrm>
            <a:off x="739775" y="808038"/>
            <a:ext cx="8424863" cy="514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solidFill>
                  <a:srgbClr val="E04E39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Федеральные меры поддержки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3314700" y="3803650"/>
            <a:ext cx="4354513" cy="1131888"/>
          </a:xfrm>
          <a:prstGeom prst="rect">
            <a:avLst/>
          </a:prstGeom>
          <a:solidFill>
            <a:srgbClr val="F2E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562212"/>
                </a:solidFill>
                <a:latin typeface="Arial Black" panose="020B0A04020102020204" pitchFamily="34" charset="0"/>
              </a:rPr>
              <a:t>Центр </a:t>
            </a:r>
            <a:br>
              <a:rPr lang="en-US" sz="2000" b="1" dirty="0">
                <a:solidFill>
                  <a:srgbClr val="562212"/>
                </a:solidFill>
                <a:latin typeface="Arial Black" panose="020B0A04020102020204" pitchFamily="34" charset="0"/>
              </a:rPr>
            </a:br>
            <a:r>
              <a:rPr lang="ru-RU" b="1" dirty="0">
                <a:solidFill>
                  <a:srgbClr val="562212"/>
                </a:solidFill>
                <a:latin typeface="Arial Black" panose="020B0A04020102020204" pitchFamily="34" charset="0"/>
              </a:rPr>
              <a:t>кредитно-инвестиционной</a:t>
            </a:r>
            <a:r>
              <a:rPr lang="ru-RU" sz="2000" b="1" dirty="0">
                <a:solidFill>
                  <a:srgbClr val="562212"/>
                </a:solidFill>
                <a:latin typeface="Arial Black" panose="020B0A04020102020204" pitchFamily="34" charset="0"/>
              </a:rPr>
              <a:t> поддержки</a:t>
            </a:r>
          </a:p>
        </p:txBody>
      </p:sp>
      <p:grpSp>
        <p:nvGrpSpPr>
          <p:cNvPr id="27655" name="Группа 4"/>
          <p:cNvGrpSpPr>
            <a:grpSpLocks/>
          </p:cNvGrpSpPr>
          <p:nvPr/>
        </p:nvGrpSpPr>
        <p:grpSpPr bwMode="auto">
          <a:xfrm>
            <a:off x="6796088" y="1622425"/>
            <a:ext cx="3786187" cy="2108200"/>
            <a:chOff x="6795655" y="1446163"/>
            <a:chExt cx="3651972" cy="1993227"/>
          </a:xfrm>
        </p:grpSpPr>
        <p:sp>
          <p:nvSpPr>
            <p:cNvPr id="36" name="Прямоугольник 35"/>
            <p:cNvSpPr/>
            <p:nvPr/>
          </p:nvSpPr>
          <p:spPr>
            <a:xfrm>
              <a:off x="7023807" y="1450666"/>
              <a:ext cx="3423820" cy="1151208"/>
            </a:xfrm>
            <a:prstGeom prst="rect">
              <a:avLst/>
            </a:prstGeom>
            <a:solidFill>
              <a:srgbClr val="F2EC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ru-RU" sz="1400" b="1" dirty="0">
                  <a:solidFill>
                    <a:srgbClr val="562212"/>
                  </a:solidFill>
                  <a:latin typeface="Arial Black" pitchFamily="34" charset="0"/>
                  <a:cs typeface="Arial" charset="0"/>
                </a:rPr>
                <a:t>Внедрение передовых технологий, создание новых продуктов и импортозамещение </a:t>
              </a:r>
              <a:br>
                <a:rPr lang="ru-RU" sz="1400" b="1" dirty="0">
                  <a:solidFill>
                    <a:srgbClr val="562212"/>
                  </a:solidFill>
                  <a:latin typeface="Arial Black" pitchFamily="34" charset="0"/>
                  <a:cs typeface="Arial" charset="0"/>
                </a:rPr>
              </a:br>
              <a:endParaRPr lang="ru-RU" sz="1400" b="1" dirty="0">
                <a:solidFill>
                  <a:srgbClr val="562212"/>
                </a:solidFill>
                <a:latin typeface="Arial Black" pitchFamily="34" charset="0"/>
                <a:cs typeface="Arial" charset="0"/>
              </a:endParaRPr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7042182" y="2670917"/>
              <a:ext cx="3402383" cy="768473"/>
            </a:xfrm>
            <a:prstGeom prst="rect">
              <a:avLst/>
            </a:prstGeom>
            <a:solidFill>
              <a:srgbClr val="F2EC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r>
                <a:rPr lang="ru-RU" sz="1400" b="1" dirty="0">
                  <a:solidFill>
                    <a:srgbClr val="562212"/>
                  </a:solidFill>
                  <a:latin typeface="Arial" charset="0"/>
                  <a:cs typeface="Arial" charset="0"/>
                </a:rPr>
                <a:t>Займ – от 5 млн руб. до 2 </a:t>
              </a:r>
              <a:r>
                <a:rPr lang="ru-RU" sz="1400" b="1" dirty="0" err="1">
                  <a:solidFill>
                    <a:srgbClr val="562212"/>
                  </a:solidFill>
                  <a:latin typeface="Arial" charset="0"/>
                  <a:cs typeface="Arial" charset="0"/>
                </a:rPr>
                <a:t>млрд.руб</a:t>
              </a:r>
              <a:r>
                <a:rPr lang="ru-RU" sz="1400" b="1" dirty="0">
                  <a:solidFill>
                    <a:srgbClr val="562212"/>
                  </a:solidFill>
                  <a:latin typeface="Arial" charset="0"/>
                  <a:cs typeface="Arial" charset="0"/>
                </a:rPr>
                <a:t>. Базовая ставка - 3%</a:t>
              </a:r>
            </a:p>
            <a:p>
              <a:r>
                <a:rPr lang="ru-RU" sz="1400" b="1" dirty="0">
                  <a:solidFill>
                    <a:srgbClr val="562212"/>
                  </a:solidFill>
                  <a:latin typeface="Arial" charset="0"/>
                  <a:cs typeface="Arial" charset="0"/>
                </a:rPr>
                <a:t>Минимальная ставка - 1%</a:t>
              </a:r>
            </a:p>
          </p:txBody>
        </p:sp>
        <p:sp>
          <p:nvSpPr>
            <p:cNvPr id="2" name="Прямоугольник 1"/>
            <p:cNvSpPr/>
            <p:nvPr/>
          </p:nvSpPr>
          <p:spPr>
            <a:xfrm>
              <a:off x="6795655" y="1446163"/>
              <a:ext cx="260308" cy="1993227"/>
            </a:xfrm>
            <a:prstGeom prst="rect">
              <a:avLst/>
            </a:prstGeom>
            <a:solidFill>
              <a:srgbClr val="E04E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grpSp>
        <p:nvGrpSpPr>
          <p:cNvPr id="27656" name="Группа 2"/>
          <p:cNvGrpSpPr>
            <a:grpSpLocks/>
          </p:cNvGrpSpPr>
          <p:nvPr/>
        </p:nvGrpSpPr>
        <p:grpSpPr bwMode="auto">
          <a:xfrm>
            <a:off x="6729413" y="5132388"/>
            <a:ext cx="3598862" cy="2038350"/>
            <a:chOff x="6625936" y="4998026"/>
            <a:chExt cx="3598719" cy="2037877"/>
          </a:xfrm>
        </p:grpSpPr>
        <p:sp>
          <p:nvSpPr>
            <p:cNvPr id="37" name="Прямоугольник 36"/>
            <p:cNvSpPr/>
            <p:nvPr/>
          </p:nvSpPr>
          <p:spPr>
            <a:xfrm>
              <a:off x="6898975" y="4998026"/>
              <a:ext cx="3325680" cy="1039571"/>
            </a:xfrm>
            <a:prstGeom prst="rect">
              <a:avLst/>
            </a:prstGeom>
            <a:solidFill>
              <a:srgbClr val="F2EC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ru-RU" sz="1400" b="1" dirty="0">
                  <a:solidFill>
                    <a:srgbClr val="562212"/>
                  </a:solidFill>
                  <a:latin typeface="Arial Black" pitchFamily="34" charset="0"/>
                  <a:cs typeface="Arial" charset="0"/>
                </a:rPr>
                <a:t>Финансирование инвестиционных проектов </a:t>
              </a:r>
              <a:br>
                <a:rPr lang="ru-RU" sz="1400" b="1" dirty="0">
                  <a:solidFill>
                    <a:srgbClr val="562212"/>
                  </a:solidFill>
                  <a:latin typeface="Arial Black" pitchFamily="34" charset="0"/>
                  <a:cs typeface="Arial" charset="0"/>
                </a:rPr>
              </a:br>
              <a:r>
                <a:rPr lang="ru-RU" sz="1400" b="1" dirty="0">
                  <a:solidFill>
                    <a:srgbClr val="562212"/>
                  </a:solidFill>
                  <a:latin typeface="Arial Black" pitchFamily="34" charset="0"/>
                  <a:cs typeface="Arial" charset="0"/>
                </a:rPr>
                <a:t>и пополнение оборотного капитала</a:t>
              </a:r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6892625" y="6110605"/>
              <a:ext cx="3332030" cy="925298"/>
            </a:xfrm>
            <a:prstGeom prst="rect">
              <a:avLst/>
            </a:prstGeom>
            <a:solidFill>
              <a:srgbClr val="F2EC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r>
                <a:rPr lang="ru-RU" sz="1400" b="1" dirty="0">
                  <a:solidFill>
                    <a:srgbClr val="562212"/>
                  </a:solidFill>
                  <a:latin typeface="Arial" charset="0"/>
                  <a:cs typeface="Arial" charset="0"/>
                </a:rPr>
                <a:t>Сумма гарантии - до 1 млрд руб.</a:t>
              </a:r>
            </a:p>
            <a:p>
              <a:r>
                <a:rPr lang="ru-RU" sz="1400" b="1" dirty="0">
                  <a:solidFill>
                    <a:srgbClr val="562212"/>
                  </a:solidFill>
                  <a:latin typeface="Arial" charset="0"/>
                  <a:cs typeface="Arial" charset="0"/>
                </a:rPr>
                <a:t>Сумма кредита - от 0,5 до 1000 млн руб.</a:t>
              </a:r>
            </a:p>
            <a:p>
              <a:r>
                <a:rPr lang="ru-RU" sz="1400" b="1" dirty="0">
                  <a:solidFill>
                    <a:srgbClr val="562212"/>
                  </a:solidFill>
                  <a:latin typeface="Arial" charset="0"/>
                  <a:cs typeface="Arial" charset="0"/>
                </a:rPr>
                <a:t>Базовая ставка - от 7,25%</a:t>
              </a:r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6625936" y="4998026"/>
              <a:ext cx="304788" cy="2037877"/>
            </a:xfrm>
            <a:prstGeom prst="rect">
              <a:avLst/>
            </a:prstGeom>
            <a:solidFill>
              <a:srgbClr val="E04E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grpSp>
        <p:nvGrpSpPr>
          <p:cNvPr id="27657" name="Группа 3"/>
          <p:cNvGrpSpPr>
            <a:grpSpLocks/>
          </p:cNvGrpSpPr>
          <p:nvPr/>
        </p:nvGrpSpPr>
        <p:grpSpPr bwMode="auto">
          <a:xfrm>
            <a:off x="677068" y="1720891"/>
            <a:ext cx="3775076" cy="1989137"/>
            <a:chOff x="846138" y="1450254"/>
            <a:chExt cx="3774629" cy="1989137"/>
          </a:xfrm>
        </p:grpSpPr>
        <p:sp>
          <p:nvSpPr>
            <p:cNvPr id="21" name="Прямоугольник 20"/>
            <p:cNvSpPr/>
            <p:nvPr/>
          </p:nvSpPr>
          <p:spPr>
            <a:xfrm>
              <a:off x="1085822" y="1450254"/>
              <a:ext cx="3534944" cy="939800"/>
            </a:xfrm>
            <a:prstGeom prst="rect">
              <a:avLst/>
            </a:prstGeom>
            <a:solidFill>
              <a:srgbClr val="F2EC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ru-RU" sz="1400" b="1" dirty="0">
                  <a:solidFill>
                    <a:srgbClr val="562212"/>
                  </a:solidFill>
                  <a:latin typeface="Arial Black" pitchFamily="34" charset="0"/>
                  <a:cs typeface="Arial" charset="0"/>
                </a:rPr>
                <a:t>Приобретение оборудования отечественного и иностранного производства</a:t>
              </a:r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1071537" y="2451966"/>
              <a:ext cx="3549230" cy="987425"/>
            </a:xfrm>
            <a:prstGeom prst="rect">
              <a:avLst/>
            </a:prstGeom>
            <a:solidFill>
              <a:srgbClr val="F2EC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ru-RU" sz="1400" b="1" dirty="0">
                  <a:solidFill>
                    <a:srgbClr val="562212"/>
                  </a:solidFill>
                  <a:latin typeface="Arial" charset="0"/>
                  <a:cs typeface="Arial" charset="0"/>
                </a:rPr>
                <a:t>Лизинг от 2,5 до 200 млн руб., 6%- 8%</a:t>
              </a:r>
            </a:p>
            <a:p>
              <a:pPr>
                <a:defRPr/>
              </a:pPr>
              <a:r>
                <a:rPr lang="ru-RU" sz="1400" b="1" dirty="0">
                  <a:solidFill>
                    <a:srgbClr val="562212"/>
                  </a:solidFill>
                  <a:latin typeface="Arial" charset="0"/>
                  <a:cs typeface="Arial" charset="0"/>
                </a:rPr>
                <a:t>Первый взнос - от 0% (при участии </a:t>
              </a:r>
              <a:br>
                <a:rPr lang="en-US" sz="1400" b="1" dirty="0">
                  <a:solidFill>
                    <a:srgbClr val="562212"/>
                  </a:solidFill>
                  <a:latin typeface="Arial" charset="0"/>
                  <a:cs typeface="Arial" charset="0"/>
                </a:rPr>
              </a:br>
              <a:r>
                <a:rPr lang="ru-RU" sz="1400" b="1" dirty="0">
                  <a:solidFill>
                    <a:srgbClr val="562212"/>
                  </a:solidFill>
                  <a:latin typeface="Arial" charset="0"/>
                  <a:cs typeface="Arial" charset="0"/>
                </a:rPr>
                <a:t>в программе</a:t>
              </a:r>
              <a:r>
                <a:rPr lang="en-US" sz="1400" b="1" dirty="0">
                  <a:solidFill>
                    <a:srgbClr val="562212"/>
                  </a:solidFill>
                  <a:latin typeface="Arial" charset="0"/>
                  <a:cs typeface="Arial" charset="0"/>
                </a:rPr>
                <a:t> </a:t>
              </a:r>
              <a:r>
                <a:rPr lang="ru-RU" sz="1400" b="1" dirty="0">
                  <a:solidFill>
                    <a:srgbClr val="562212"/>
                  </a:solidFill>
                  <a:latin typeface="Arial" charset="0"/>
                  <a:cs typeface="Arial" charset="0"/>
                </a:rPr>
                <a:t>«Выращивание»)</a:t>
              </a:r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846138" y="1451841"/>
              <a:ext cx="260319" cy="1987550"/>
            </a:xfrm>
            <a:prstGeom prst="rect">
              <a:avLst/>
            </a:prstGeom>
            <a:solidFill>
              <a:srgbClr val="E04E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grpSp>
        <p:nvGrpSpPr>
          <p:cNvPr id="27658" name="Группа 5"/>
          <p:cNvGrpSpPr>
            <a:grpSpLocks/>
          </p:cNvGrpSpPr>
          <p:nvPr/>
        </p:nvGrpSpPr>
        <p:grpSpPr bwMode="auto">
          <a:xfrm>
            <a:off x="846138" y="5108574"/>
            <a:ext cx="3673475" cy="1920875"/>
            <a:chOff x="846137" y="5004397"/>
            <a:chExt cx="3673908" cy="1900534"/>
          </a:xfrm>
        </p:grpSpPr>
        <p:sp>
          <p:nvSpPr>
            <p:cNvPr id="35" name="Прямоугольник 34"/>
            <p:cNvSpPr/>
            <p:nvPr/>
          </p:nvSpPr>
          <p:spPr>
            <a:xfrm>
              <a:off x="1090641" y="5004397"/>
              <a:ext cx="3418290" cy="1074905"/>
            </a:xfrm>
            <a:prstGeom prst="rect">
              <a:avLst/>
            </a:prstGeom>
            <a:solidFill>
              <a:srgbClr val="F2EC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ru-RU" sz="1400" b="1" dirty="0">
                  <a:solidFill>
                    <a:srgbClr val="562212"/>
                  </a:solidFill>
                  <a:latin typeface="Arial Black" pitchFamily="34" charset="0"/>
                  <a:cs typeface="Arial" charset="0"/>
                </a:rPr>
                <a:t>Поддержка инвестиционной деятельности в моногородах*</a:t>
              </a:r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1071589" y="6145988"/>
              <a:ext cx="3448456" cy="758943"/>
            </a:xfrm>
            <a:prstGeom prst="rect">
              <a:avLst/>
            </a:prstGeom>
            <a:solidFill>
              <a:srgbClr val="F2EC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ru-RU" sz="1400" b="1" dirty="0" err="1">
                  <a:solidFill>
                    <a:srgbClr val="562212"/>
                  </a:solidFill>
                  <a:latin typeface="Arial" charset="0"/>
                  <a:cs typeface="Arial" charset="0"/>
                </a:rPr>
                <a:t>Займ</a:t>
              </a:r>
              <a:r>
                <a:rPr lang="ru-RU" sz="1400" b="1" dirty="0">
                  <a:solidFill>
                    <a:srgbClr val="562212"/>
                  </a:solidFill>
                  <a:latin typeface="Arial" charset="0"/>
                  <a:cs typeface="Arial" charset="0"/>
                </a:rPr>
                <a:t> - от 10 до 1 000 млн руб.</a:t>
              </a:r>
            </a:p>
            <a:p>
              <a:pPr>
                <a:defRPr/>
              </a:pPr>
              <a:r>
                <a:rPr lang="ru-RU" sz="1400" b="1" dirty="0">
                  <a:solidFill>
                    <a:srgbClr val="562212"/>
                  </a:solidFill>
                  <a:latin typeface="Arial" charset="0"/>
                  <a:cs typeface="Arial" charset="0"/>
                </a:rPr>
                <a:t>Минимальная ставка: 0%                             </a:t>
              </a:r>
              <a:r>
                <a:rPr lang="en-US" sz="1400" b="1" dirty="0">
                  <a:solidFill>
                    <a:srgbClr val="562212"/>
                  </a:solidFill>
                  <a:latin typeface="Arial" charset="0"/>
                  <a:cs typeface="Arial" charset="0"/>
                </a:rPr>
                <a:t>(&lt;</a:t>
              </a:r>
              <a:r>
                <a:rPr lang="ru-RU" sz="1400" b="1" dirty="0">
                  <a:solidFill>
                    <a:srgbClr val="562212"/>
                  </a:solidFill>
                  <a:latin typeface="Arial" charset="0"/>
                  <a:cs typeface="Arial" charset="0"/>
                </a:rPr>
                <a:t>250 млн руб.</a:t>
              </a:r>
              <a:r>
                <a:rPr lang="en-US" sz="1400" b="1" dirty="0">
                  <a:solidFill>
                    <a:srgbClr val="562212"/>
                  </a:solidFill>
                  <a:latin typeface="Arial" charset="0"/>
                  <a:cs typeface="Arial" charset="0"/>
                </a:rPr>
                <a:t>)</a:t>
              </a:r>
            </a:p>
            <a:p>
              <a:pPr>
                <a:defRPr/>
              </a:pPr>
              <a:r>
                <a:rPr lang="ru-RU" sz="1400" b="1" dirty="0">
                  <a:solidFill>
                    <a:srgbClr val="562212"/>
                  </a:solidFill>
                  <a:latin typeface="Arial" charset="0"/>
                  <a:cs typeface="Arial" charset="0"/>
                </a:rPr>
                <a:t>Отсрочка платежей - до 3 лет</a:t>
              </a:r>
            </a:p>
          </p:txBody>
        </p:sp>
        <p:sp>
          <p:nvSpPr>
            <p:cNvPr id="17" name="Прямоугольник 16"/>
            <p:cNvSpPr/>
            <p:nvPr/>
          </p:nvSpPr>
          <p:spPr>
            <a:xfrm>
              <a:off x="846137" y="5004397"/>
              <a:ext cx="265143" cy="1898946"/>
            </a:xfrm>
            <a:prstGeom prst="rect">
              <a:avLst/>
            </a:prstGeom>
            <a:solidFill>
              <a:srgbClr val="E04E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03B6A368-0D69-4169-A75F-61215248D5DB}"/>
              </a:ext>
            </a:extLst>
          </p:cNvPr>
          <p:cNvSpPr/>
          <p:nvPr/>
        </p:nvSpPr>
        <p:spPr>
          <a:xfrm>
            <a:off x="848518" y="7141566"/>
            <a:ext cx="845665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* В настоящее время  проводится реорганизация Фонда поддержки моногородов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9">
            <a:extLst>
              <a:ext uri="{FF2B5EF4-FFF2-40B4-BE49-F238E27FC236}">
                <a16:creationId xmlns:a16="http://schemas.microsoft.com/office/drawing/2014/main" id="{7A0C5714-914B-4DCB-81A2-BD6054DE340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-76" r="218" b="-2"/>
          <a:stretch>
            <a:fillRect/>
          </a:stretch>
        </p:blipFill>
        <p:spPr bwMode="auto">
          <a:xfrm>
            <a:off x="9513150" y="1371965"/>
            <a:ext cx="1070149" cy="1073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19">
            <a:extLst>
              <a:ext uri="{FF2B5EF4-FFF2-40B4-BE49-F238E27FC236}">
                <a16:creationId xmlns:a16="http://schemas.microsoft.com/office/drawing/2014/main" id="{2549A4A0-04DD-4845-81BA-0DC365FC3A7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-76" r="218" b="-2"/>
          <a:stretch>
            <a:fillRect/>
          </a:stretch>
        </p:blipFill>
        <p:spPr bwMode="auto">
          <a:xfrm>
            <a:off x="2058318" y="6272598"/>
            <a:ext cx="992324" cy="1346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2554480" y="731991"/>
            <a:ext cx="1481321" cy="246071"/>
          </a:xfrm>
          <a:prstGeom prst="rect">
            <a:avLst/>
          </a:prstGeom>
        </p:spPr>
        <p:txBody>
          <a:bodyPr lIns="0" tIns="0" rIns="0" bIns="0"/>
          <a:lstStyle/>
          <a:p>
            <a:pPr algn="just" fontAlgn="auto">
              <a:lnSpc>
                <a:spcPts val="808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" sz="700" cap="small" dirty="0">
              <a:solidFill>
                <a:srgbClr val="522015"/>
              </a:solidFill>
              <a:latin typeface="Calibri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48368" y="428290"/>
            <a:ext cx="1254285" cy="766246"/>
          </a:xfrm>
          <a:prstGeom prst="rect">
            <a:avLst/>
          </a:prstGeom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" sz="900" b="1" dirty="0">
              <a:solidFill>
                <a:srgbClr val="522015"/>
              </a:solidFill>
              <a:latin typeface="Verdana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846376" y="361159"/>
            <a:ext cx="619020" cy="99909"/>
          </a:xfrm>
          <a:prstGeom prst="rect">
            <a:avLst/>
          </a:prstGeom>
          <a:solidFill>
            <a:srgbClr val="E04E39"/>
          </a:solidFill>
          <a:ln>
            <a:solidFill>
              <a:srgbClr val="E04E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011" tIns="39006" rIns="78011" bIns="39006" rtlCol="0" anchor="ctr"/>
          <a:lstStyle/>
          <a:p>
            <a:pPr algn="ctr"/>
            <a:endParaRPr lang="ru-RU"/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>
            <a:off x="488513" y="1283538"/>
            <a:ext cx="9714784" cy="0"/>
          </a:xfrm>
          <a:prstGeom prst="line">
            <a:avLst/>
          </a:prstGeom>
          <a:ln w="31750" cap="rnd">
            <a:solidFill>
              <a:srgbClr val="E04E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>
            <a:extLst/>
          </p:cNvPr>
          <p:cNvSpPr/>
          <p:nvPr/>
        </p:nvSpPr>
        <p:spPr>
          <a:xfrm>
            <a:off x="726517" y="879807"/>
            <a:ext cx="9965296" cy="58000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anchor="t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ru-RU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469"/>
              </a:spcBef>
              <a:spcAft>
                <a:spcPts val="0"/>
              </a:spcAft>
              <a:defRPr/>
            </a:pPr>
            <a:endParaRPr lang="ru-RU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71412" indent="-271412" fontAlgn="auto">
              <a:spcBef>
                <a:spcPts val="469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71412" indent="-271412" fontAlgn="auto">
              <a:spcBef>
                <a:spcPts val="469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71412" indent="-271412" fontAlgn="auto">
              <a:spcBef>
                <a:spcPts val="469"/>
              </a:spcBef>
              <a:spcAft>
                <a:spcPts val="0"/>
              </a:spcAft>
              <a:buAutoNum type="arabicPeriod"/>
              <a:defRPr/>
            </a:pPr>
            <a:endParaRPr lang="ru-RU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06011" y="821907"/>
            <a:ext cx="9427566" cy="461631"/>
          </a:xfrm>
          <a:prstGeom prst="rect">
            <a:avLst/>
          </a:prstGeom>
          <a:noFill/>
        </p:spPr>
        <p:txBody>
          <a:bodyPr wrap="square" lIns="91405" tIns="45703" rIns="91405" bIns="45703" rtlCol="0">
            <a:spAutoFit/>
          </a:bodyPr>
          <a:lstStyle/>
          <a:p>
            <a:pPr lvl="0">
              <a:lnSpc>
                <a:spcPct val="85000"/>
              </a:lnSpc>
              <a:defRPr/>
            </a:pPr>
            <a:r>
              <a:rPr lang="ru-RU" sz="2800" dirty="0">
                <a:solidFill>
                  <a:srgbClr val="E04E39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Субсидии для МСП в 2021 году</a:t>
            </a:r>
          </a:p>
        </p:txBody>
      </p:sp>
      <p:pic>
        <p:nvPicPr>
          <p:cNvPr id="11" name="Picture 2" descr="C:\Users\au_nekrasova\Desktop\вебинар 02.06.2020\Новый рисунок (12)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3"/>
          <a:stretch/>
        </p:blipFill>
        <p:spPr bwMode="auto">
          <a:xfrm>
            <a:off x="7043800" y="53982"/>
            <a:ext cx="1777823" cy="767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8646536"/>
              </p:ext>
            </p:extLst>
          </p:nvPr>
        </p:nvGraphicFramePr>
        <p:xfrm>
          <a:off x="602166" y="1712107"/>
          <a:ext cx="9675020" cy="50119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383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90199">
                  <a:extLst>
                    <a:ext uri="{9D8B030D-6E8A-4147-A177-3AD203B41FA5}">
                      <a16:colId xmlns:a16="http://schemas.microsoft.com/office/drawing/2014/main" val="1184762066"/>
                    </a:ext>
                  </a:extLst>
                </a:gridCol>
                <a:gridCol w="14496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967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1947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C00000"/>
                          </a:solidFill>
                          <a:effectLst/>
                          <a:latin typeface="Arial Narrow" panose="020B0606020202030204" pitchFamily="34" charset="0"/>
                        </a:rPr>
                        <a:t>Субсидии</a:t>
                      </a:r>
                      <a:endParaRPr lang="ru-RU" sz="2000" dirty="0">
                        <a:solidFill>
                          <a:srgbClr val="C00000"/>
                        </a:solidFill>
                        <a:effectLst/>
                        <a:latin typeface="Arial Narrow" panose="020B0606020202030204" pitchFamily="34" charset="0"/>
                        <a:ea typeface="Calibri"/>
                        <a:cs typeface="Times New Roman"/>
                      </a:endParaRPr>
                    </a:p>
                  </a:txBody>
                  <a:tcPr marL="48871" marR="48871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>
                          <a:solidFill>
                            <a:srgbClr val="C00000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Условия</a:t>
                      </a:r>
                    </a:p>
                    <a:p>
                      <a:endParaRPr lang="ru-RU" sz="2000" dirty="0"/>
                    </a:p>
                  </a:txBody>
                  <a:tcPr marL="48871" marR="48871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C00000"/>
                          </a:solidFill>
                          <a:effectLst/>
                          <a:latin typeface="Arial Narrow" panose="020B0606020202030204" pitchFamily="34" charset="0"/>
                        </a:rPr>
                        <a:t>Объем на 2021</a:t>
                      </a:r>
                      <a:endParaRPr lang="ru-RU" sz="2000" dirty="0">
                        <a:solidFill>
                          <a:srgbClr val="C00000"/>
                        </a:solidFill>
                        <a:effectLst/>
                        <a:latin typeface="Arial Narrow" panose="020B0606020202030204" pitchFamily="34" charset="0"/>
                        <a:ea typeface="Calibri"/>
                        <a:cs typeface="Times New Roman"/>
                      </a:endParaRPr>
                    </a:p>
                  </a:txBody>
                  <a:tcPr marL="48871" marR="48871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C00000"/>
                          </a:solidFill>
                          <a:effectLst/>
                          <a:latin typeface="Arial Narrow" panose="020B0606020202030204" pitchFamily="34" charset="0"/>
                        </a:rPr>
                        <a:t>Даты приема</a:t>
                      </a:r>
                      <a:endParaRPr lang="ru-RU" sz="2000" dirty="0">
                        <a:solidFill>
                          <a:srgbClr val="C00000"/>
                        </a:solidFill>
                        <a:effectLst/>
                        <a:latin typeface="Arial Narrow" panose="020B0606020202030204" pitchFamily="34" charset="0"/>
                        <a:ea typeface="Calibri"/>
                        <a:cs typeface="Times New Roman"/>
                      </a:endParaRPr>
                    </a:p>
                  </a:txBody>
                  <a:tcPr marL="48871" marR="48871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73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«Лизинг»</a:t>
                      </a:r>
                    </a:p>
                  </a:txBody>
                  <a:tcPr marL="48871" marR="48871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До </a:t>
                      </a: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95%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 от затрат прошлого и текущего годов,</a:t>
                      </a:r>
                      <a:b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</a:b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но не более </a:t>
                      </a: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1,5 млн руб.</a:t>
                      </a:r>
                    </a:p>
                  </a:txBody>
                  <a:tcPr marL="48871" marR="48871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50 млн</a:t>
                      </a:r>
                    </a:p>
                  </a:txBody>
                  <a:tcPr marL="48871" marR="48871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10 мая - 10 июня</a:t>
                      </a:r>
                    </a:p>
                  </a:txBody>
                  <a:tcPr marL="48871" marR="48871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55762"/>
                  </a:ext>
                </a:extLst>
              </a:tr>
              <a:tr h="5473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«Проценты по кредитам»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/>
                        <a:cs typeface="Times New Roman"/>
                      </a:endParaRPr>
                    </a:p>
                  </a:txBody>
                  <a:tcPr marL="48871" marR="48871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До </a:t>
                      </a: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75%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 от затрат прошлого и текущего годов, </a:t>
                      </a:r>
                      <a:b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</a:b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но не более </a:t>
                      </a: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2,5 млн руб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.</a:t>
                      </a:r>
                    </a:p>
                  </a:txBody>
                  <a:tcPr marL="48871" marR="48871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45 млн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/>
                        <a:cs typeface="Times New Roman"/>
                      </a:endParaRPr>
                    </a:p>
                  </a:txBody>
                  <a:tcPr marL="48871" marR="48871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1 марта – 9 апреля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/>
                        <a:cs typeface="Times New Roman"/>
                      </a:endParaRPr>
                    </a:p>
                  </a:txBody>
                  <a:tcPr marL="48871" marR="48871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05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«Выставки и ярмарки» </a:t>
                      </a:r>
                    </a:p>
                  </a:txBody>
                  <a:tcPr marL="48871" marR="48871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До </a:t>
                      </a: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90% 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от затрат прошлого и текущего годов</a:t>
                      </a:r>
                    </a:p>
                  </a:txBody>
                  <a:tcPr marL="48871" marR="48871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7 млн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/>
                        <a:cs typeface="Times New Roman"/>
                      </a:endParaRPr>
                    </a:p>
                  </a:txBody>
                  <a:tcPr marL="48871" marR="48871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19 июля – 13 августа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/>
                        <a:cs typeface="Times New Roman"/>
                      </a:endParaRPr>
                    </a:p>
                  </a:txBody>
                  <a:tcPr marL="48871" marR="48871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02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«Сертификаты» </a:t>
                      </a:r>
                    </a:p>
                  </a:txBody>
                  <a:tcPr marL="32923" marR="32923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Не более </a:t>
                      </a: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90%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 от затрат прошлого и текущего годов</a:t>
                      </a:r>
                    </a:p>
                  </a:txBody>
                  <a:tcPr marL="32923" marR="32923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5 млн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/>
                        <a:cs typeface="Times New Roman"/>
                      </a:endParaRPr>
                    </a:p>
                  </a:txBody>
                  <a:tcPr marL="32923" marR="32923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1 марта – 9 апреля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/>
                        <a:cs typeface="Times New Roman"/>
                      </a:endParaRPr>
                    </a:p>
                  </a:txBody>
                  <a:tcPr marL="32923" marR="32923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216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«Социальная направленность» </a:t>
                      </a:r>
                    </a:p>
                  </a:txBody>
                  <a:tcPr marL="32923" marR="32923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562212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До </a:t>
                      </a: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75% 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от затрат прошлого  и текущего годов, </a:t>
                      </a:r>
                      <a:br>
                        <a:rPr lang="ru-RU" sz="1400" b="1" dirty="0">
                          <a:solidFill>
                            <a:srgbClr val="562212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</a:b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но не более </a:t>
                      </a: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1 млн руб.</a:t>
                      </a:r>
                    </a:p>
                  </a:txBody>
                  <a:tcPr marL="32923" marR="32923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30 млн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/>
                        <a:cs typeface="Times New Roman"/>
                      </a:endParaRPr>
                    </a:p>
                  </a:txBody>
                  <a:tcPr marL="32923" marR="32923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12 апреля – 11 мая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/>
                        <a:cs typeface="Times New Roman"/>
                      </a:endParaRPr>
                    </a:p>
                  </a:txBody>
                  <a:tcPr marL="32923" marR="32923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4759980"/>
                  </a:ext>
                </a:extLst>
              </a:tr>
              <a:tr h="7236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«Приобретение оборудования для модернизации производства»</a:t>
                      </a:r>
                    </a:p>
                  </a:txBody>
                  <a:tcPr marL="32923" marR="32923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До </a:t>
                      </a: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50%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 от затрат по договорам позапрошлого, прошлого и текущего годов,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но не более </a:t>
                      </a: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5 млн руб.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/>
                        <a:cs typeface="Times New Roman"/>
                      </a:endParaRPr>
                    </a:p>
                  </a:txBody>
                  <a:tcPr marL="32923" marR="32923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72,7 млн</a:t>
                      </a:r>
                    </a:p>
                  </a:txBody>
                  <a:tcPr marL="32923" marR="32923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9 августа – 9 сентября</a:t>
                      </a:r>
                    </a:p>
                  </a:txBody>
                  <a:tcPr marL="32923" marR="32923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5892267"/>
                  </a:ext>
                </a:extLst>
              </a:tr>
              <a:tr h="7433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«Создание средств размещений»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в т.ч. гостевых комнат для размещения туристов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/>
                        <a:cs typeface="Times New Roman"/>
                      </a:endParaRPr>
                    </a:p>
                  </a:txBody>
                  <a:tcPr marL="32923" marR="32923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До </a:t>
                      </a: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80%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 от затрат прошлого и текущего годов, </a:t>
                      </a:r>
                      <a:b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</a:b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но не более  </a:t>
                      </a: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1,5 млн руб.</a:t>
                      </a:r>
                    </a:p>
                  </a:txBody>
                  <a:tcPr marL="32923" marR="32923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 млн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/>
                        <a:cs typeface="Times New Roman"/>
                      </a:endParaRPr>
                    </a:p>
                  </a:txBody>
                  <a:tcPr marL="32923" marR="32923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12 апреля – 11 мая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/>
                        <a:cs typeface="Times New Roman"/>
                      </a:endParaRPr>
                    </a:p>
                  </a:txBody>
                  <a:tcPr marL="32923" marR="32923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5598448"/>
                  </a:ext>
                </a:extLst>
              </a:tr>
              <a:tr h="5783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Народно-художественные </a:t>
                      </a:r>
                      <a:b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</a:b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промыслы и ремёсла</a:t>
                      </a:r>
                    </a:p>
                  </a:txBody>
                  <a:tcPr marL="32923" marR="32923" marT="0" marB="0">
                    <a:solidFill>
                      <a:srgbClr val="EDD8C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До </a:t>
                      </a: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90%</a:t>
                      </a:r>
                      <a:r>
                        <a:rPr lang="ru-RU" sz="1400" b="1" dirty="0">
                          <a:solidFill>
                            <a:srgbClr val="562212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от затрат прошлого и текущего годов, </a:t>
                      </a:r>
                      <a:b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</a:b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но не более </a:t>
                      </a: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500 тыс. руб</a:t>
                      </a:r>
                      <a:r>
                        <a:rPr lang="ru-RU" sz="1400" b="1" dirty="0">
                          <a:solidFill>
                            <a:srgbClr val="562212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. </a:t>
                      </a:r>
                      <a:endParaRPr lang="ru-RU" sz="1400" b="1" dirty="0">
                        <a:solidFill>
                          <a:srgbClr val="C00000"/>
                        </a:solidFill>
                        <a:effectLst/>
                        <a:latin typeface="Arial Narrow" panose="020B0606020202030204" pitchFamily="34" charset="0"/>
                        <a:ea typeface="Calibri"/>
                        <a:cs typeface="Times New Roman"/>
                      </a:endParaRPr>
                    </a:p>
                  </a:txBody>
                  <a:tcPr marL="32923" marR="32923" marT="0" marB="0">
                    <a:solidFill>
                      <a:srgbClr val="EDD8C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12 млн</a:t>
                      </a:r>
                    </a:p>
                  </a:txBody>
                  <a:tcPr marL="32923" marR="32923" marT="0" marB="0">
                    <a:solidFill>
                      <a:srgbClr val="EDD8C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ea typeface="Calibri"/>
                          <a:cs typeface="Times New Roman"/>
                        </a:rPr>
                        <a:t>5 мая – 11 июня</a:t>
                      </a:r>
                    </a:p>
                  </a:txBody>
                  <a:tcPr marL="32923" marR="32923" marT="0" marB="0">
                    <a:solidFill>
                      <a:srgbClr val="EDD8C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50854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831505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55638" y="6073274"/>
            <a:ext cx="4400550" cy="1273175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727075" y="738188"/>
            <a:ext cx="8139113" cy="8270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rgbClr val="E04E39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Консультационная и образовательная поддержка ЦПП</a:t>
            </a:r>
          </a:p>
        </p:txBody>
      </p:sp>
      <p:grpSp>
        <p:nvGrpSpPr>
          <p:cNvPr id="29700" name="Группа 2"/>
          <p:cNvGrpSpPr>
            <a:grpSpLocks/>
          </p:cNvGrpSpPr>
          <p:nvPr/>
        </p:nvGrpSpPr>
        <p:grpSpPr bwMode="auto">
          <a:xfrm>
            <a:off x="625475" y="1975645"/>
            <a:ext cx="4430713" cy="3542839"/>
            <a:chOff x="846137" y="2132309"/>
            <a:chExt cx="6718445" cy="3081660"/>
          </a:xfrm>
        </p:grpSpPr>
        <p:sp>
          <p:nvSpPr>
            <p:cNvPr id="29708" name="Прямоугольник 6"/>
            <p:cNvSpPr>
              <a:spLocks noChangeArrowheads="1"/>
            </p:cNvSpPr>
            <p:nvPr/>
          </p:nvSpPr>
          <p:spPr bwMode="auto">
            <a:xfrm>
              <a:off x="846138" y="2132309"/>
              <a:ext cx="6718444" cy="648000"/>
            </a:xfrm>
            <a:prstGeom prst="rect">
              <a:avLst/>
            </a:prstGeom>
            <a:solidFill>
              <a:srgbClr val="F5F1EA"/>
            </a:solidFill>
            <a:ln w="9525">
              <a:noFill/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 marL="358775"/>
              <a:r>
                <a:rPr lang="ru-RU" sz="1600" b="1">
                  <a:solidFill>
                    <a:srgbClr val="654B43"/>
                  </a:solidFill>
                </a:rPr>
                <a:t>Консультационная поддержка </a:t>
              </a:r>
              <a:br>
                <a:rPr lang="en-US" sz="1600" b="1">
                  <a:solidFill>
                    <a:srgbClr val="654B43"/>
                  </a:solidFill>
                </a:rPr>
              </a:br>
              <a:r>
                <a:rPr lang="ru-RU" sz="1600" b="1">
                  <a:solidFill>
                    <a:srgbClr val="654B43"/>
                  </a:solidFill>
                </a:rPr>
                <a:t>в Центре «Мой бизнес»</a:t>
              </a:r>
            </a:p>
          </p:txBody>
        </p:sp>
        <p:sp>
          <p:nvSpPr>
            <p:cNvPr id="29709" name="Прямоугольник 8"/>
            <p:cNvSpPr>
              <a:spLocks noChangeArrowheads="1"/>
            </p:cNvSpPr>
            <p:nvPr/>
          </p:nvSpPr>
          <p:spPr bwMode="auto">
            <a:xfrm>
              <a:off x="858838" y="2995238"/>
              <a:ext cx="6684409" cy="576000"/>
            </a:xfrm>
            <a:prstGeom prst="rect">
              <a:avLst/>
            </a:prstGeom>
            <a:solidFill>
              <a:srgbClr val="F5F1EA"/>
            </a:solidFill>
            <a:ln w="9525">
              <a:noFill/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 marL="358775"/>
              <a:r>
                <a:rPr lang="ru-RU" sz="1600" b="1">
                  <a:solidFill>
                    <a:srgbClr val="562212"/>
                  </a:solidFill>
                </a:rPr>
                <a:t>Консультации профильных экспертов</a:t>
              </a:r>
            </a:p>
          </p:txBody>
        </p:sp>
        <p:sp>
          <p:nvSpPr>
            <p:cNvPr id="29710" name="Прямоугольник 9"/>
            <p:cNvSpPr>
              <a:spLocks noChangeArrowheads="1"/>
            </p:cNvSpPr>
            <p:nvPr/>
          </p:nvSpPr>
          <p:spPr bwMode="auto">
            <a:xfrm>
              <a:off x="860425" y="3816603"/>
              <a:ext cx="6660517" cy="576000"/>
            </a:xfrm>
            <a:prstGeom prst="rect">
              <a:avLst/>
            </a:prstGeom>
            <a:solidFill>
              <a:srgbClr val="F5F1EA"/>
            </a:solidFill>
            <a:ln w="9525">
              <a:noFill/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 marL="358775"/>
              <a:r>
                <a:rPr lang="ru-RU" sz="1600" b="1" dirty="0">
                  <a:solidFill>
                    <a:srgbClr val="562212"/>
                  </a:solidFill>
                </a:rPr>
                <a:t>Консультации в муниципальных </a:t>
              </a:r>
              <a:br>
                <a:rPr lang="ru-RU" sz="1600" b="1" dirty="0">
                  <a:solidFill>
                    <a:srgbClr val="562212"/>
                  </a:solidFill>
                </a:rPr>
              </a:br>
              <a:r>
                <a:rPr lang="ru-RU" sz="1600" b="1" dirty="0">
                  <a:solidFill>
                    <a:srgbClr val="562212"/>
                  </a:solidFill>
                </a:rPr>
                <a:t>организациях поддержки</a:t>
              </a:r>
            </a:p>
          </p:txBody>
        </p:sp>
        <p:sp>
          <p:nvSpPr>
            <p:cNvPr id="29711" name="Прямоугольник 6"/>
            <p:cNvSpPr>
              <a:spLocks noChangeArrowheads="1"/>
            </p:cNvSpPr>
            <p:nvPr/>
          </p:nvSpPr>
          <p:spPr bwMode="auto">
            <a:xfrm>
              <a:off x="846137" y="4637969"/>
              <a:ext cx="6672463" cy="576000"/>
            </a:xfrm>
            <a:prstGeom prst="rect">
              <a:avLst/>
            </a:prstGeom>
            <a:solidFill>
              <a:srgbClr val="F5F1EA"/>
            </a:solidFill>
            <a:ln w="9525">
              <a:noFill/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 marL="358775"/>
              <a:r>
                <a:rPr lang="ru-RU" sz="1600" b="1" dirty="0">
                  <a:solidFill>
                    <a:srgbClr val="562212"/>
                  </a:solidFill>
                </a:rPr>
                <a:t>Консультации на портале </a:t>
              </a:r>
              <a:r>
                <a:rPr lang="en-US" sz="1600" b="1" dirty="0">
                  <a:solidFill>
                    <a:srgbClr val="562212"/>
                  </a:solidFill>
                </a:rPr>
                <a:t>www.813.ru</a:t>
              </a:r>
              <a:endParaRPr lang="ru-RU" sz="1600" b="1" dirty="0">
                <a:solidFill>
                  <a:srgbClr val="562212"/>
                </a:solidFill>
              </a:endParaRPr>
            </a:p>
          </p:txBody>
        </p:sp>
      </p:grpSp>
      <p:sp>
        <p:nvSpPr>
          <p:cNvPr id="29701" name="Прямоугольник 2"/>
          <p:cNvSpPr>
            <a:spLocks noChangeArrowheads="1"/>
          </p:cNvSpPr>
          <p:nvPr/>
        </p:nvSpPr>
        <p:spPr bwMode="auto">
          <a:xfrm>
            <a:off x="-125412" y="6287390"/>
            <a:ext cx="576103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Arial Black" pitchFamily="34" charset="0"/>
              </a:rPr>
              <a:t>Центр «Мой бизнес»                                                       </a:t>
            </a:r>
            <a:r>
              <a:rPr lang="ru-RU" dirty="0">
                <a:solidFill>
                  <a:schemeClr val="bg1"/>
                </a:solidFill>
                <a:latin typeface="Arial Black" pitchFamily="34" charset="0"/>
              </a:rPr>
              <a:t>более 3807 услуг </a:t>
            </a:r>
            <a:br>
              <a:rPr lang="en-US" dirty="0">
                <a:solidFill>
                  <a:schemeClr val="bg1"/>
                </a:solidFill>
                <a:latin typeface="Arial Black" pitchFamily="34" charset="0"/>
              </a:rPr>
            </a:br>
            <a:r>
              <a:rPr lang="ru-RU" dirty="0">
                <a:solidFill>
                  <a:schemeClr val="bg1"/>
                </a:solidFill>
                <a:latin typeface="Arial Black" pitchFamily="34" charset="0"/>
              </a:rPr>
              <a:t>в 2020 году</a:t>
            </a:r>
          </a:p>
        </p:txBody>
      </p:sp>
      <p:sp>
        <p:nvSpPr>
          <p:cNvPr id="29702" name="Прямоугольник 6"/>
          <p:cNvSpPr>
            <a:spLocks noChangeArrowheads="1"/>
          </p:cNvSpPr>
          <p:nvPr/>
        </p:nvSpPr>
        <p:spPr bwMode="auto">
          <a:xfrm>
            <a:off x="5457725" y="1547511"/>
            <a:ext cx="5072063" cy="647700"/>
          </a:xfrm>
          <a:prstGeom prst="rect">
            <a:avLst/>
          </a:prstGeom>
          <a:solidFill>
            <a:srgbClr val="F5F1EA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ru-RU" sz="1600" b="1" dirty="0">
                <a:solidFill>
                  <a:srgbClr val="562212"/>
                </a:solidFill>
              </a:rPr>
              <a:t>Обучающие программы для начинающих предпринимателей</a:t>
            </a:r>
            <a:endParaRPr lang="ru-RU" sz="1600" dirty="0">
              <a:solidFill>
                <a:srgbClr val="562212"/>
              </a:solidFill>
            </a:endParaRPr>
          </a:p>
        </p:txBody>
      </p:sp>
      <p:sp>
        <p:nvSpPr>
          <p:cNvPr id="19" name="Прямоугольник 1"/>
          <p:cNvSpPr>
            <a:spLocks noChangeArrowheads="1"/>
          </p:cNvSpPr>
          <p:nvPr/>
        </p:nvSpPr>
        <p:spPr bwMode="auto">
          <a:xfrm>
            <a:off x="5345113" y="2362200"/>
            <a:ext cx="526573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ru-RU" sz="1500" b="1" dirty="0">
                <a:solidFill>
                  <a:srgbClr val="654B43"/>
                </a:solidFill>
              </a:rPr>
              <a:t>Тренинг «Азбука предпринимателя»             Корпорации МСП</a:t>
            </a:r>
          </a:p>
          <a:p>
            <a:pPr marL="285750" indent="-285750">
              <a:buFont typeface="Arial" charset="0"/>
              <a:buChar char="•"/>
            </a:pPr>
            <a:r>
              <a:rPr lang="ru-RU" sz="1500" b="1" dirty="0">
                <a:solidFill>
                  <a:srgbClr val="654B43"/>
                </a:solidFill>
              </a:rPr>
              <a:t>«Мама-предприниматель» Корпорации МСП</a:t>
            </a:r>
          </a:p>
          <a:p>
            <a:pPr marL="285750" indent="-285750">
              <a:buFont typeface="Arial" charset="0"/>
              <a:buChar char="•"/>
            </a:pPr>
            <a:r>
              <a:rPr lang="ru-RU" sz="1500" b="1" dirty="0">
                <a:solidFill>
                  <a:srgbClr val="654B43"/>
                </a:solidFill>
              </a:rPr>
              <a:t>Программа «Стань предпринимателем»</a:t>
            </a:r>
          </a:p>
          <a:p>
            <a:pPr marL="285750" indent="-285750"/>
            <a:endParaRPr lang="ru-RU" sz="1200" b="1" dirty="0">
              <a:solidFill>
                <a:srgbClr val="654B43"/>
              </a:solidFill>
            </a:endParaRPr>
          </a:p>
        </p:txBody>
      </p:sp>
      <p:sp>
        <p:nvSpPr>
          <p:cNvPr id="29704" name="Прямоугольник 6"/>
          <p:cNvSpPr>
            <a:spLocks noChangeArrowheads="1"/>
          </p:cNvSpPr>
          <p:nvPr/>
        </p:nvSpPr>
        <p:spPr bwMode="auto">
          <a:xfrm>
            <a:off x="5441950" y="3582988"/>
            <a:ext cx="5072063" cy="647700"/>
          </a:xfrm>
          <a:prstGeom prst="rect">
            <a:avLst/>
          </a:prstGeom>
          <a:solidFill>
            <a:srgbClr val="F5F1EA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ru-RU" sz="1600" b="1" dirty="0">
                <a:solidFill>
                  <a:srgbClr val="562212"/>
                </a:solidFill>
              </a:rPr>
              <a:t>Обучающие программы для действующих предпринимателей</a:t>
            </a:r>
            <a:endParaRPr lang="ru-RU" sz="1600" dirty="0">
              <a:solidFill>
                <a:srgbClr val="562212"/>
              </a:solidFill>
            </a:endParaRPr>
          </a:p>
        </p:txBody>
      </p:sp>
      <p:sp>
        <p:nvSpPr>
          <p:cNvPr id="22" name="Прямоугольник 1"/>
          <p:cNvSpPr>
            <a:spLocks noChangeArrowheads="1"/>
          </p:cNvSpPr>
          <p:nvPr/>
        </p:nvSpPr>
        <p:spPr bwMode="auto">
          <a:xfrm>
            <a:off x="5360887" y="4443731"/>
            <a:ext cx="5265738" cy="1246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ru-RU" sz="1500" b="1" dirty="0">
                <a:solidFill>
                  <a:srgbClr val="654B43"/>
                </a:solidFill>
              </a:rPr>
              <a:t>Программа бизнес-акселерации</a:t>
            </a:r>
          </a:p>
          <a:p>
            <a:pPr marL="285750" indent="-285750">
              <a:buFont typeface="Arial" charset="0"/>
              <a:buChar char="•"/>
            </a:pPr>
            <a:r>
              <a:rPr lang="ru-RU" sz="1500" b="1" dirty="0">
                <a:solidFill>
                  <a:srgbClr val="654B43"/>
                </a:solidFill>
              </a:rPr>
              <a:t>Программа бизнес-акселерации для предприятий по производству изделий НХП и ремесел</a:t>
            </a:r>
          </a:p>
          <a:p>
            <a:pPr marL="285750" indent="-285750">
              <a:buFont typeface="Arial" charset="0"/>
              <a:buChar char="•"/>
            </a:pPr>
            <a:r>
              <a:rPr lang="ru-RU" sz="1500" b="1" dirty="0">
                <a:solidFill>
                  <a:srgbClr val="654B43"/>
                </a:solidFill>
              </a:rPr>
              <a:t>Повышение цифровых компетенций</a:t>
            </a:r>
          </a:p>
          <a:p>
            <a:pPr marL="285750" indent="-285750">
              <a:buFont typeface="Arial" charset="0"/>
              <a:buChar char="•"/>
            </a:pPr>
            <a:r>
              <a:rPr lang="ru-RU" sz="1500" b="1" dirty="0">
                <a:solidFill>
                  <a:srgbClr val="654B43"/>
                </a:solidFill>
              </a:rPr>
              <a:t>Семинары, тренинги, мастер-классы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5345113" y="6073274"/>
            <a:ext cx="5088619" cy="1274705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9707" name="Прямоугольник 2"/>
          <p:cNvSpPr>
            <a:spLocks noChangeArrowheads="1"/>
          </p:cNvSpPr>
          <p:nvPr/>
        </p:nvSpPr>
        <p:spPr bwMode="auto">
          <a:xfrm>
            <a:off x="5776008" y="6294608"/>
            <a:ext cx="4657725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latin typeface="Arial Black" pitchFamily="34" charset="0"/>
              </a:rPr>
              <a:t>Обучены основам ведения бизнеса и новым компетенциям</a:t>
            </a:r>
          </a:p>
          <a:p>
            <a:pPr algn="ctr"/>
            <a:r>
              <a:rPr lang="ru-RU" dirty="0">
                <a:solidFill>
                  <a:schemeClr val="bg1"/>
                </a:solidFill>
                <a:latin typeface="Arial Black" pitchFamily="34" charset="0"/>
              </a:rPr>
              <a:t>в 2020 году – более 7000 чел.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4208921" y="6046508"/>
            <a:ext cx="5613470" cy="1253520"/>
          </a:xfrm>
          <a:prstGeom prst="rect">
            <a:avLst/>
          </a:prstGeom>
          <a:solidFill>
            <a:srgbClr val="EDD8C2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120" tIns="53560" rIns="107120" bIns="53560" rtlCol="0" anchor="ctr"/>
          <a:lstStyle/>
          <a:p>
            <a:pPr algn="ctr"/>
            <a:endParaRPr lang="ru-RU" sz="1900"/>
          </a:p>
        </p:txBody>
      </p:sp>
      <p:sp>
        <p:nvSpPr>
          <p:cNvPr id="4" name="TextBox 3"/>
          <p:cNvSpPr txBox="1"/>
          <p:nvPr/>
        </p:nvSpPr>
        <p:spPr>
          <a:xfrm>
            <a:off x="775207" y="880208"/>
            <a:ext cx="9627103" cy="5109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solidFill>
                  <a:srgbClr val="E04E39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Повышение цифровых компетенций</a:t>
            </a:r>
          </a:p>
        </p:txBody>
      </p:sp>
      <p:sp>
        <p:nvSpPr>
          <p:cNvPr id="5" name="Пятиугольник 4"/>
          <p:cNvSpPr/>
          <p:nvPr/>
        </p:nvSpPr>
        <p:spPr>
          <a:xfrm>
            <a:off x="775207" y="2269597"/>
            <a:ext cx="4360784" cy="1593244"/>
          </a:xfrm>
          <a:prstGeom prst="homePlate">
            <a:avLst/>
          </a:prstGeom>
          <a:solidFill>
            <a:srgbClr val="F5F1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0647" tIns="55323" rIns="110647" bIns="55323" rtlCol="0" anchor="ctr"/>
          <a:lstStyle/>
          <a:p>
            <a:pPr algn="ctr"/>
            <a:r>
              <a:rPr 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Оказание услуг по созданию ключей, изготовлению </a:t>
            </a:r>
            <a:br>
              <a:rPr 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выдаче сертификата ключа проверки электронной подписи субъектам МСП </a:t>
            </a:r>
          </a:p>
        </p:txBody>
      </p:sp>
      <p:sp>
        <p:nvSpPr>
          <p:cNvPr id="6" name="Пятиугольник 5"/>
          <p:cNvSpPr/>
          <p:nvPr/>
        </p:nvSpPr>
        <p:spPr>
          <a:xfrm>
            <a:off x="775207" y="4378029"/>
            <a:ext cx="4360784" cy="1506940"/>
          </a:xfrm>
          <a:prstGeom prst="homePlate">
            <a:avLst/>
          </a:prstGeom>
          <a:solidFill>
            <a:srgbClr val="F5F1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0647" tIns="55323" rIns="110647" bIns="55323" rtlCol="0" anchor="ctr"/>
          <a:lstStyle/>
          <a:p>
            <a:pPr algn="ctr"/>
            <a:r>
              <a:rPr 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Проведение обучения </a:t>
            </a:r>
            <a:br>
              <a:rPr 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компетенциям цифровой экономики по программам  повышения квалификации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993887" y="2621503"/>
            <a:ext cx="3873076" cy="889432"/>
          </a:xfrm>
          <a:prstGeom prst="rect">
            <a:avLst/>
          </a:prstGeom>
        </p:spPr>
        <p:txBody>
          <a:bodyPr wrap="square" lIns="88351" tIns="44175" rIns="88351" bIns="44175">
            <a:spAutoFit/>
          </a:bodyPr>
          <a:lstStyle/>
          <a:p>
            <a:pPr defTabSz="1007753">
              <a:spcBef>
                <a:spcPts val="580"/>
              </a:spcBef>
            </a:pPr>
            <a:r>
              <a:rPr lang="ru-RU" sz="2800" b="1" dirty="0">
                <a:solidFill>
                  <a:srgbClr val="E04E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4 480</a:t>
            </a:r>
            <a:r>
              <a:rPr lang="ru-RU" sz="2200" b="1" dirty="0">
                <a:solidFill>
                  <a:srgbClr val="E04E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субъектам МСП предоставлены ЭЦП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5910951" y="1755554"/>
            <a:ext cx="3487447" cy="396989"/>
          </a:xfrm>
          <a:prstGeom prst="rect">
            <a:avLst/>
          </a:prstGeom>
        </p:spPr>
        <p:txBody>
          <a:bodyPr wrap="square" lIns="88351" tIns="44175" rIns="88351" bIns="44175">
            <a:spAutoFit/>
          </a:bodyPr>
          <a:lstStyle/>
          <a:p>
            <a:pPr algn="ctr" defTabSz="1007753">
              <a:spcBef>
                <a:spcPts val="580"/>
              </a:spcBef>
            </a:pPr>
            <a:r>
              <a:rPr lang="ru-RU" sz="20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Результаты поддержки</a:t>
            </a: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>
            <a:off x="5816249" y="2810663"/>
            <a:ext cx="0" cy="511112"/>
          </a:xfrm>
          <a:prstGeom prst="line">
            <a:avLst/>
          </a:prstGeom>
          <a:ln w="22225">
            <a:solidFill>
              <a:srgbClr val="E04E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5827135" y="4630714"/>
            <a:ext cx="0" cy="511112"/>
          </a:xfrm>
          <a:prstGeom prst="line">
            <a:avLst/>
          </a:prstGeom>
          <a:ln w="22225">
            <a:solidFill>
              <a:srgbClr val="E04E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Рисунок 14"/>
          <p:cNvPicPr>
            <a:picLocks noChangeAspect="1"/>
          </p:cNvPicPr>
          <p:nvPr/>
        </p:nvPicPr>
        <p:blipFill>
          <a:blip r:embed="rId2"/>
          <a:srcRect l="49445" t="-76" r="217" b="-2"/>
          <a:stretch>
            <a:fillRect/>
          </a:stretch>
        </p:blipFill>
        <p:spPr bwMode="auto">
          <a:xfrm rot="-5400000">
            <a:off x="1253446" y="5397274"/>
            <a:ext cx="1608137" cy="319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Овал 18"/>
          <p:cNvSpPr/>
          <p:nvPr/>
        </p:nvSpPr>
        <p:spPr>
          <a:xfrm>
            <a:off x="5820391" y="-609440"/>
            <a:ext cx="1271030" cy="1271030"/>
          </a:xfrm>
          <a:prstGeom prst="ellipse">
            <a:avLst/>
          </a:prstGeom>
          <a:noFill/>
          <a:ln w="301625">
            <a:solidFill>
              <a:srgbClr val="C59368">
                <a:alpha val="18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07943"/>
            <a:endParaRPr lang="ru-RU" sz="1984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993887" y="4530498"/>
            <a:ext cx="3844742" cy="889432"/>
          </a:xfrm>
          <a:prstGeom prst="rect">
            <a:avLst/>
          </a:prstGeom>
        </p:spPr>
        <p:txBody>
          <a:bodyPr wrap="square" lIns="88351" tIns="44175" rIns="88351" bIns="44175">
            <a:spAutoFit/>
          </a:bodyPr>
          <a:lstStyle/>
          <a:p>
            <a:pPr defTabSz="1007753">
              <a:spcBef>
                <a:spcPts val="580"/>
              </a:spcBef>
            </a:pPr>
            <a:r>
              <a:rPr lang="ru-RU" sz="2800" b="1" dirty="0">
                <a:solidFill>
                  <a:srgbClr val="E04E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5 500 </a:t>
            </a:r>
            <a:r>
              <a:rPr lang="ru-RU" sz="24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сотрудников обучены 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4382814" y="6189005"/>
            <a:ext cx="5265684" cy="968527"/>
          </a:xfrm>
          <a:prstGeom prst="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0641" tIns="30321" rIns="60641" bIns="30321" anchor="ctr"/>
          <a:lstStyle/>
          <a:p>
            <a:pPr algn="ctr">
              <a:defRPr/>
            </a:pPr>
            <a:r>
              <a:rPr lang="ru-RU" sz="24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Регистрация </a:t>
            </a:r>
            <a:r>
              <a:rPr lang="ru-RU" sz="2400" b="1" dirty="0">
                <a:solidFill>
                  <a:srgbClr val="ED53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цифрабизнес47</a:t>
            </a:r>
            <a:r>
              <a:rPr lang="en-US" sz="2400" b="1" dirty="0">
                <a:solidFill>
                  <a:srgbClr val="ED53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2400" b="1" dirty="0" err="1">
                <a:solidFill>
                  <a:srgbClr val="ED53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рф</a:t>
            </a:r>
            <a:endParaRPr lang="ru-RU" sz="2400" b="1" dirty="0">
              <a:solidFill>
                <a:srgbClr val="ED533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35991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/>
          <a:srcRect l="24354" t="-206" r="11384" b="3154"/>
          <a:stretch/>
        </p:blipFill>
        <p:spPr>
          <a:xfrm>
            <a:off x="6611205" y="3493760"/>
            <a:ext cx="3740150" cy="3765745"/>
          </a:xfrm>
          <a:prstGeom prst="ellipse">
            <a:avLst/>
          </a:prstGeom>
          <a:ln w="203200">
            <a:solidFill>
              <a:srgbClr val="F2ECDE"/>
            </a:solidFill>
          </a:ln>
        </p:spPr>
      </p:pic>
      <p:pic>
        <p:nvPicPr>
          <p:cNvPr id="31747" name="Рисунок 14"/>
          <p:cNvPicPr>
            <a:picLocks noChangeAspect="1"/>
          </p:cNvPicPr>
          <p:nvPr/>
        </p:nvPicPr>
        <p:blipFill>
          <a:blip r:embed="rId4"/>
          <a:srcRect t="-76" r="218" b="43707"/>
          <a:stretch>
            <a:fillRect/>
          </a:stretch>
        </p:blipFill>
        <p:spPr bwMode="auto">
          <a:xfrm>
            <a:off x="3161621" y="6276943"/>
            <a:ext cx="2322512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TextBox 24"/>
          <p:cNvSpPr txBox="1"/>
          <p:nvPr/>
        </p:nvSpPr>
        <p:spPr>
          <a:xfrm>
            <a:off x="856876" y="585648"/>
            <a:ext cx="6770558" cy="5143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solidFill>
                  <a:srgbClr val="E04E39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Комплексные услуги ЦПП</a:t>
            </a:r>
          </a:p>
        </p:txBody>
      </p:sp>
      <p:sp>
        <p:nvSpPr>
          <p:cNvPr id="7" name="Овал 6"/>
          <p:cNvSpPr/>
          <p:nvPr/>
        </p:nvSpPr>
        <p:spPr>
          <a:xfrm>
            <a:off x="5641977" y="3954539"/>
            <a:ext cx="1006250" cy="1069995"/>
          </a:xfrm>
          <a:prstGeom prst="ellipse">
            <a:avLst/>
          </a:prstGeom>
          <a:noFill/>
          <a:ln w="180975">
            <a:solidFill>
              <a:srgbClr val="E04E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95019A98-47C1-4A36-969F-E7DF46D434D1}"/>
              </a:ext>
            </a:extLst>
          </p:cNvPr>
          <p:cNvSpPr/>
          <p:nvPr/>
        </p:nvSpPr>
        <p:spPr bwMode="auto">
          <a:xfrm>
            <a:off x="5629610" y="5432612"/>
            <a:ext cx="260350" cy="1699707"/>
          </a:xfrm>
          <a:prstGeom prst="rect">
            <a:avLst/>
          </a:prstGeom>
          <a:solidFill>
            <a:srgbClr val="E04E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60DA313-2B37-456B-B5C7-3FFB1BC15B57}"/>
              </a:ext>
            </a:extLst>
          </p:cNvPr>
          <p:cNvSpPr txBox="1"/>
          <p:nvPr/>
        </p:nvSpPr>
        <p:spPr>
          <a:xfrm>
            <a:off x="125078" y="2041299"/>
            <a:ext cx="535905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Комплексная услуга по продвижению продукции через участие в закупках                      на электронных площадках                                      и образовательная поддержка </a:t>
            </a:r>
            <a:endParaRPr lang="ru-RU" sz="1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2DF194D-0B73-4C2A-BC10-FD1A4E82AF1D}"/>
              </a:ext>
            </a:extLst>
          </p:cNvPr>
          <p:cNvSpPr txBox="1"/>
          <p:nvPr/>
        </p:nvSpPr>
        <p:spPr>
          <a:xfrm>
            <a:off x="125078" y="3683198"/>
            <a:ext cx="620803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Комплексная услуга по маркетинговому сопровождению бизнеса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Комплексная услуга по обучению                            финансовому планированию бизнеса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Комплексная услуга по продвижению                      продукции на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маркетплейсах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/>
          <a:srcRect l="24354" t="-206" r="11384" b="3154"/>
          <a:stretch/>
        </p:blipFill>
        <p:spPr>
          <a:xfrm>
            <a:off x="8112813" y="1158152"/>
            <a:ext cx="2432433" cy="2261985"/>
          </a:xfrm>
          <a:prstGeom prst="ellipse">
            <a:avLst/>
          </a:prstGeom>
          <a:ln w="203200">
            <a:solidFill>
              <a:srgbClr val="F2ECDE"/>
            </a:solidFill>
          </a:ln>
        </p:spPr>
      </p:pic>
      <p:pic>
        <p:nvPicPr>
          <p:cNvPr id="31746" name="Рисунок 20"/>
          <p:cNvPicPr>
            <a:picLocks noChangeAspect="1"/>
          </p:cNvPicPr>
          <p:nvPr/>
        </p:nvPicPr>
        <p:blipFill>
          <a:blip r:embed="rId4">
            <a:lum bright="6000" contrast="-8000"/>
          </a:blip>
          <a:srcRect t="48148" r="25089"/>
          <a:stretch>
            <a:fillRect/>
          </a:stretch>
        </p:blipFill>
        <p:spPr bwMode="auto">
          <a:xfrm rot="16200000" flipH="1">
            <a:off x="551767" y="3813306"/>
            <a:ext cx="3514776" cy="2432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Рисунок 14"/>
          <p:cNvPicPr>
            <a:picLocks noChangeAspect="1"/>
          </p:cNvPicPr>
          <p:nvPr/>
        </p:nvPicPr>
        <p:blipFill>
          <a:blip r:embed="rId5"/>
          <a:srcRect t="-76" r="218" b="43707"/>
          <a:stretch>
            <a:fillRect/>
          </a:stretch>
        </p:blipFill>
        <p:spPr bwMode="auto">
          <a:xfrm>
            <a:off x="4855253" y="5743718"/>
            <a:ext cx="1847688" cy="1043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TextBox 24"/>
          <p:cNvSpPr txBox="1"/>
          <p:nvPr/>
        </p:nvSpPr>
        <p:spPr>
          <a:xfrm>
            <a:off x="249130" y="1158153"/>
            <a:ext cx="7493216" cy="4281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85000"/>
              </a:lnSpc>
              <a:defRPr/>
            </a:pPr>
            <a:r>
              <a:rPr lang="ru-RU" sz="2546" dirty="0">
                <a:solidFill>
                  <a:srgbClr val="E04E39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Социальное предпринимательство</a:t>
            </a:r>
          </a:p>
        </p:txBody>
      </p:sp>
      <p:sp>
        <p:nvSpPr>
          <p:cNvPr id="7" name="Овал 6"/>
          <p:cNvSpPr/>
          <p:nvPr/>
        </p:nvSpPr>
        <p:spPr>
          <a:xfrm>
            <a:off x="6795137" y="5014999"/>
            <a:ext cx="947208" cy="947208"/>
          </a:xfrm>
          <a:prstGeom prst="ellipse">
            <a:avLst/>
          </a:prstGeom>
          <a:noFill/>
          <a:ln w="180975">
            <a:solidFill>
              <a:srgbClr val="E04E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432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8F72E240-A7BD-47AC-9728-BC2B5E3BF46D}"/>
              </a:ext>
            </a:extLst>
          </p:cNvPr>
          <p:cNvSpPr txBox="1">
            <a:spLocks/>
          </p:cNvSpPr>
          <p:nvPr/>
        </p:nvSpPr>
        <p:spPr>
          <a:xfrm>
            <a:off x="0" y="1540253"/>
            <a:ext cx="8263100" cy="1280790"/>
          </a:xfrm>
          <a:prstGeom prst="rect">
            <a:avLst/>
          </a:prstGeom>
        </p:spPr>
        <p:txBody>
          <a:bodyPr vert="horz" lIns="80189" tIns="40094" rIns="80189" bIns="40094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00723" indent="-300723" defTabSz="400964">
              <a:lnSpc>
                <a:spcPct val="85000"/>
              </a:lnSpc>
              <a:spcBef>
                <a:spcPts val="0"/>
              </a:spcBef>
              <a:defRPr/>
            </a:pPr>
            <a:r>
              <a:rPr lang="ru-RU" sz="3157" dirty="0">
                <a:solidFill>
                  <a:srgbClr val="E04E39"/>
                </a:solidFill>
                <a:latin typeface="Arial Black" panose="020B0A04020102020204" pitchFamily="34" charset="0"/>
                <a:cs typeface="+mn-cs"/>
              </a:rPr>
              <a:t>  ФЕДЕРАЛЬНЫЕ</a:t>
            </a:r>
            <a:br>
              <a:rPr lang="ru-RU" sz="3157" dirty="0">
                <a:solidFill>
                  <a:srgbClr val="E04E39"/>
                </a:solidFill>
                <a:latin typeface="Arial Black" panose="020B0A04020102020204" pitchFamily="34" charset="0"/>
                <a:cs typeface="+mn-cs"/>
              </a:rPr>
            </a:br>
            <a:r>
              <a:rPr lang="ru-RU" sz="2456" dirty="0">
                <a:solidFill>
                  <a:srgbClr val="562212"/>
                </a:solidFill>
                <a:latin typeface="Arial Black" panose="020B0A04020102020204" pitchFamily="34" charset="0"/>
                <a:cs typeface="+mn-cs"/>
              </a:rPr>
              <a:t>МЕРЫ ПОДДЕРЖКИ:</a:t>
            </a:r>
            <a:endParaRPr lang="ru-RU" sz="2456" dirty="0">
              <a:solidFill>
                <a:srgbClr val="E04E39"/>
              </a:solidFill>
              <a:latin typeface="Arial Black" panose="020B0A04020102020204" pitchFamily="34" charset="0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B73859D-C1B7-4E27-8731-92D71F439822}"/>
              </a:ext>
            </a:extLst>
          </p:cNvPr>
          <p:cNvSpPr txBox="1"/>
          <p:nvPr/>
        </p:nvSpPr>
        <p:spPr>
          <a:xfrm>
            <a:off x="370468" y="2821043"/>
            <a:ext cx="10577479" cy="33669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0603" indent="-250603"/>
            <a:r>
              <a:rPr lang="ru-RU" dirty="0">
                <a:solidFill>
                  <a:srgbClr val="E04E39"/>
                </a:solidFill>
                <a:latin typeface="Arial Black" panose="020B0A04020102020204" pitchFamily="34" charset="0"/>
              </a:rPr>
              <a:t>С 01 января 2020 года </a:t>
            </a:r>
            <a:r>
              <a:rPr lang="ru-RU" dirty="0">
                <a:latin typeface="Arial Black" panose="020B0A04020102020204" pitchFamily="34" charset="0"/>
              </a:rPr>
              <a:t>— формирование перечня социальных предприятий</a:t>
            </a:r>
          </a:p>
          <a:p>
            <a:pPr marL="250603" indent="-250603"/>
            <a:endParaRPr lang="ru-RU" dirty="0">
              <a:latin typeface="Arial Black" panose="020B0A04020102020204" pitchFamily="34" charset="0"/>
            </a:endParaRPr>
          </a:p>
          <a:p>
            <a:pPr marL="250603" indent="-250603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Важн</a:t>
            </a:r>
            <a:r>
              <a:rPr lang="ru-RU" sz="1754" b="1" dirty="0">
                <a:latin typeface="Arial" panose="020B0604020202020204" pitchFamily="34" charset="0"/>
                <a:cs typeface="Arial" panose="020B0604020202020204" pitchFamily="34" charset="0"/>
              </a:rPr>
              <a:t>ый шаг к формированию адресных отраслевых мер поддержки для социальных предпринимателей.</a:t>
            </a:r>
          </a:p>
          <a:p>
            <a:pPr marL="250603" indent="-250603"/>
            <a:endParaRPr lang="ru-RU" sz="1754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50603" indent="-250603"/>
            <a:r>
              <a:rPr lang="ru-RU" sz="1754" b="1" dirty="0">
                <a:latin typeface="Arial" panose="020B0604020202020204" pitchFamily="34" charset="0"/>
                <a:cs typeface="Arial" panose="020B0604020202020204" pitchFamily="34" charset="0"/>
              </a:rPr>
              <a:t>    Перечень обновляется ежегодно. </a:t>
            </a:r>
          </a:p>
          <a:p>
            <a:pPr marL="250603" indent="-250603"/>
            <a:r>
              <a:rPr lang="ru-RU" sz="1754" b="1" dirty="0">
                <a:latin typeface="Arial" panose="020B0604020202020204" pitchFamily="34" charset="0"/>
                <a:cs typeface="Arial" panose="020B0604020202020204" pitchFamily="34" charset="0"/>
              </a:rPr>
              <a:t>    Консультация по подготовке документов - ЦИСС</a:t>
            </a:r>
          </a:p>
          <a:p>
            <a:pPr marL="250603" indent="-250603"/>
            <a:endParaRPr lang="ru-RU" sz="1754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50603" indent="-250603"/>
            <a:r>
              <a:rPr lang="ru-RU" sz="1754" b="1" dirty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dirty="0">
                <a:solidFill>
                  <a:srgbClr val="E04E39"/>
                </a:solidFill>
                <a:latin typeface="Arial Black" panose="020B0A04020102020204" pitchFamily="34" charset="0"/>
              </a:rPr>
              <a:t>2021 году </a:t>
            </a:r>
            <a:r>
              <a:rPr lang="ru-RU" sz="1754" b="1" dirty="0">
                <a:latin typeface="Arial" panose="020B0604020202020204" pitchFamily="34" charset="0"/>
                <a:cs typeface="Arial" panose="020B0604020202020204" pitchFamily="34" charset="0"/>
              </a:rPr>
              <a:t>для социальных предприятий – новая федеральная мера поддержки –                           гранты от 100 до 500 </a:t>
            </a:r>
            <a:r>
              <a:rPr lang="ru-RU" sz="1754" b="1" dirty="0" err="1">
                <a:latin typeface="Arial" panose="020B0604020202020204" pitchFamily="34" charset="0"/>
                <a:cs typeface="Arial" panose="020B0604020202020204" pitchFamily="34" charset="0"/>
              </a:rPr>
              <a:t>тыс.рублей</a:t>
            </a:r>
            <a:endParaRPr lang="ru-RU" sz="1754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50603" indent="-250603"/>
            <a:endParaRPr lang="ru-RU" sz="1754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00723" indent="-300723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03811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4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/>
          <a:srcRect l="24354" t="-206" r="11384" b="3154"/>
          <a:stretch/>
        </p:blipFill>
        <p:spPr>
          <a:xfrm>
            <a:off x="8112813" y="1158152"/>
            <a:ext cx="2432433" cy="2261985"/>
          </a:xfrm>
          <a:prstGeom prst="ellipse">
            <a:avLst/>
          </a:prstGeom>
          <a:ln w="203200">
            <a:solidFill>
              <a:srgbClr val="F2ECDE"/>
            </a:solidFill>
          </a:ln>
        </p:spPr>
      </p:pic>
      <p:pic>
        <p:nvPicPr>
          <p:cNvPr id="31746" name="Рисунок 20"/>
          <p:cNvPicPr>
            <a:picLocks noChangeAspect="1"/>
          </p:cNvPicPr>
          <p:nvPr/>
        </p:nvPicPr>
        <p:blipFill>
          <a:blip r:embed="rId4">
            <a:lum bright="6000" contrast="-8000"/>
          </a:blip>
          <a:srcRect t="48148" r="25089"/>
          <a:stretch>
            <a:fillRect/>
          </a:stretch>
        </p:blipFill>
        <p:spPr bwMode="auto">
          <a:xfrm rot="16200000" flipH="1">
            <a:off x="551767" y="3813306"/>
            <a:ext cx="3514776" cy="2432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Рисунок 14"/>
          <p:cNvPicPr>
            <a:picLocks noChangeAspect="1"/>
          </p:cNvPicPr>
          <p:nvPr/>
        </p:nvPicPr>
        <p:blipFill>
          <a:blip r:embed="rId5"/>
          <a:srcRect t="-76" r="218" b="43707"/>
          <a:stretch>
            <a:fillRect/>
          </a:stretch>
        </p:blipFill>
        <p:spPr bwMode="auto">
          <a:xfrm>
            <a:off x="4855253" y="5743718"/>
            <a:ext cx="1847688" cy="1043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TextBox 24"/>
          <p:cNvSpPr txBox="1"/>
          <p:nvPr/>
        </p:nvSpPr>
        <p:spPr>
          <a:xfrm>
            <a:off x="370468" y="644490"/>
            <a:ext cx="7493216" cy="4281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85000"/>
              </a:lnSpc>
              <a:defRPr/>
            </a:pPr>
            <a:r>
              <a:rPr lang="ru-RU" sz="2546" dirty="0">
                <a:solidFill>
                  <a:srgbClr val="E04E39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Социальное предпринимательство</a:t>
            </a:r>
          </a:p>
        </p:txBody>
      </p:sp>
      <p:sp>
        <p:nvSpPr>
          <p:cNvPr id="7" name="Овал 6"/>
          <p:cNvSpPr/>
          <p:nvPr/>
        </p:nvSpPr>
        <p:spPr>
          <a:xfrm>
            <a:off x="6795137" y="5014999"/>
            <a:ext cx="947208" cy="947208"/>
          </a:xfrm>
          <a:prstGeom prst="ellipse">
            <a:avLst/>
          </a:prstGeom>
          <a:noFill/>
          <a:ln w="180975">
            <a:solidFill>
              <a:srgbClr val="E04E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432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8F72E240-A7BD-47AC-9728-BC2B5E3BF46D}"/>
              </a:ext>
            </a:extLst>
          </p:cNvPr>
          <p:cNvSpPr txBox="1">
            <a:spLocks/>
          </p:cNvSpPr>
          <p:nvPr/>
        </p:nvSpPr>
        <p:spPr>
          <a:xfrm>
            <a:off x="146567" y="1008354"/>
            <a:ext cx="8263100" cy="1280790"/>
          </a:xfrm>
          <a:prstGeom prst="rect">
            <a:avLst/>
          </a:prstGeom>
        </p:spPr>
        <p:txBody>
          <a:bodyPr vert="horz" lIns="80189" tIns="40094" rIns="80189" bIns="40094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00723" indent="-300723" defTabSz="400964">
              <a:lnSpc>
                <a:spcPct val="85000"/>
              </a:lnSpc>
              <a:spcBef>
                <a:spcPts val="0"/>
              </a:spcBef>
              <a:defRPr/>
            </a:pPr>
            <a:r>
              <a:rPr lang="ru-RU" sz="3157" dirty="0">
                <a:solidFill>
                  <a:srgbClr val="E04E39"/>
                </a:solidFill>
                <a:latin typeface="Arial Black" panose="020B0A04020102020204" pitchFamily="34" charset="0"/>
                <a:cs typeface="+mn-cs"/>
              </a:rPr>
              <a:t>  ФЕДЕРАЛЬНЫЕ</a:t>
            </a:r>
            <a:br>
              <a:rPr lang="ru-RU" sz="3157" dirty="0">
                <a:solidFill>
                  <a:srgbClr val="E04E39"/>
                </a:solidFill>
                <a:latin typeface="Arial Black" panose="020B0A04020102020204" pitchFamily="34" charset="0"/>
                <a:cs typeface="+mn-cs"/>
              </a:rPr>
            </a:br>
            <a:r>
              <a:rPr lang="ru-RU" sz="2456" dirty="0">
                <a:solidFill>
                  <a:srgbClr val="562212"/>
                </a:solidFill>
                <a:latin typeface="Arial Black" panose="020B0A04020102020204" pitchFamily="34" charset="0"/>
                <a:cs typeface="+mn-cs"/>
              </a:rPr>
              <a:t>МЕРЫ ПОДДЕРЖКИ: ГРАНТ </a:t>
            </a:r>
            <a:br>
              <a:rPr lang="ru-RU" sz="2456" dirty="0">
                <a:solidFill>
                  <a:srgbClr val="562212"/>
                </a:solidFill>
                <a:latin typeface="Arial Black" panose="020B0A04020102020204" pitchFamily="34" charset="0"/>
                <a:cs typeface="+mn-cs"/>
              </a:rPr>
            </a:br>
            <a:r>
              <a:rPr lang="ru-RU" sz="2456" dirty="0">
                <a:solidFill>
                  <a:srgbClr val="562212"/>
                </a:solidFill>
                <a:latin typeface="Arial Black" panose="020B0A04020102020204" pitchFamily="34" charset="0"/>
                <a:cs typeface="+mn-cs"/>
              </a:rPr>
              <a:t>для социальных предприятий</a:t>
            </a:r>
            <a:endParaRPr lang="ru-RU" sz="2456" dirty="0">
              <a:solidFill>
                <a:srgbClr val="E04E39"/>
              </a:solidFill>
              <a:latin typeface="Arial Black" panose="020B0A04020102020204" pitchFamily="34" charset="0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B73859D-C1B7-4E27-8731-92D71F439822}"/>
              </a:ext>
            </a:extLst>
          </p:cNvPr>
          <p:cNvSpPr txBox="1"/>
          <p:nvPr/>
        </p:nvSpPr>
        <p:spPr>
          <a:xfrm>
            <a:off x="370468" y="2438942"/>
            <a:ext cx="10577479" cy="4517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0603" indent="-250603"/>
            <a:r>
              <a:rPr lang="ru-RU" dirty="0">
                <a:solidFill>
                  <a:srgbClr val="E04E39"/>
                </a:solidFill>
                <a:latin typeface="Arial Black" panose="020B0A04020102020204" pitchFamily="34" charset="0"/>
              </a:rPr>
              <a:t>   Для того, чтобы принять участие в конкурсе </a:t>
            </a:r>
            <a:br>
              <a:rPr lang="ru-RU" dirty="0">
                <a:solidFill>
                  <a:srgbClr val="E04E39"/>
                </a:solidFill>
                <a:latin typeface="Arial Black" panose="020B0A04020102020204" pitchFamily="34" charset="0"/>
              </a:rPr>
            </a:br>
            <a:r>
              <a:rPr lang="ru-RU" dirty="0">
                <a:solidFill>
                  <a:srgbClr val="E04E39"/>
                </a:solidFill>
                <a:latin typeface="Arial Black" panose="020B0A04020102020204" pitchFamily="34" charset="0"/>
              </a:rPr>
              <a:t>на грант необходимо:</a:t>
            </a:r>
            <a:endParaRPr lang="ru-RU" dirty="0">
              <a:latin typeface="Arial Black" panose="020B0A04020102020204" pitchFamily="34" charset="0"/>
            </a:endParaRPr>
          </a:p>
          <a:p>
            <a:pPr marL="250603" indent="-250603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50603" indent="-250603"/>
            <a:r>
              <a:rPr lang="ru-RU" dirty="0">
                <a:solidFill>
                  <a:srgbClr val="E04E39"/>
                </a:solidFill>
                <a:latin typeface="Arial Black" panose="020B0A04020102020204" pitchFamily="34" charset="0"/>
              </a:rPr>
              <a:t>ШАГ 1: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подать заявление на включение в перечень социальных предприятий </a:t>
            </a:r>
          </a:p>
          <a:p>
            <a:pPr marL="250603" indent="-250603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ru-RU" dirty="0">
                <a:solidFill>
                  <a:srgbClr val="E04E39"/>
                </a:solidFill>
                <a:latin typeface="Arial Black" panose="020B0A04020102020204" pitchFamily="34" charset="0"/>
              </a:rPr>
              <a:t>до 1 мая 2021 года</a:t>
            </a:r>
          </a:p>
          <a:p>
            <a:pPr marL="250603" indent="-250603"/>
            <a:r>
              <a:rPr lang="ru-RU" sz="1754" b="1" dirty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</a:p>
          <a:p>
            <a:r>
              <a:rPr lang="ru-RU" dirty="0">
                <a:solidFill>
                  <a:srgbClr val="E04E39"/>
                </a:solidFill>
                <a:latin typeface="Arial Black" panose="020B0A04020102020204" pitchFamily="34" charset="0"/>
              </a:rPr>
              <a:t>ШАГ 2: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пройти специальную программу «упаковки» проекта – </a:t>
            </a:r>
            <a:r>
              <a:rPr lang="ru-RU" dirty="0">
                <a:solidFill>
                  <a:srgbClr val="E04E39"/>
                </a:solidFill>
                <a:latin typeface="Arial Black" panose="020B0A04020102020204" pitchFamily="34" charset="0"/>
              </a:rPr>
              <a:t>май-июнь 2021 года</a:t>
            </a: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dirty="0">
                <a:solidFill>
                  <a:srgbClr val="E04E39"/>
                </a:solidFill>
                <a:latin typeface="Arial Black" panose="020B0A04020102020204" pitchFamily="34" charset="0"/>
              </a:rPr>
              <a:t>ШАГ 3: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защитить свой проект на конкурсной комиссии – </a:t>
            </a:r>
            <a:r>
              <a:rPr lang="ru-RU" dirty="0">
                <a:solidFill>
                  <a:srgbClr val="E04E39"/>
                </a:solidFill>
                <a:latin typeface="Arial Black" panose="020B0A04020102020204" pitchFamily="34" charset="0"/>
              </a:rPr>
              <a:t>июль-сентябрь 2021 года</a:t>
            </a:r>
          </a:p>
          <a:p>
            <a:endParaRPr lang="ru-RU" dirty="0">
              <a:solidFill>
                <a:srgbClr val="E04E39"/>
              </a:solidFill>
              <a:latin typeface="Arial Black" panose="020B0A04020102020204" pitchFamily="34" charset="0"/>
            </a:endParaRPr>
          </a:p>
          <a:p>
            <a:r>
              <a:rPr lang="ru-RU" dirty="0">
                <a:solidFill>
                  <a:srgbClr val="E04E39"/>
                </a:solidFill>
                <a:latin typeface="Arial Black" panose="020B0A04020102020204" pitchFamily="34" charset="0"/>
              </a:rPr>
              <a:t>ШАГ 4: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получить и потратить грант на заявленные цели проекта</a:t>
            </a:r>
          </a:p>
          <a:p>
            <a:endParaRPr lang="ru-RU" dirty="0">
              <a:solidFill>
                <a:srgbClr val="E04E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dirty="0">
                <a:solidFill>
                  <a:srgbClr val="E04E39"/>
                </a:solidFill>
                <a:latin typeface="Arial Black" panose="020B0A04020102020204" pitchFamily="34" charset="0"/>
              </a:rPr>
              <a:t>ШАГ 5: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предоставить отчет о том, на что был потрачен грант и собственные средства в рамках софинансирования</a:t>
            </a:r>
          </a:p>
          <a:p>
            <a:endParaRPr lang="ru-RU" dirty="0">
              <a:solidFill>
                <a:srgbClr val="E04E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dirty="0">
                <a:solidFill>
                  <a:srgbClr val="E04E39"/>
                </a:solidFill>
                <a:latin typeface="Arial Black" panose="020B0A04020102020204" pitchFamily="34" charset="0"/>
              </a:rPr>
              <a:t>ШАГ 6: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 течение 3 лет последующих лет подтверждать статус «социального предприятия»</a:t>
            </a:r>
          </a:p>
        </p:txBody>
      </p:sp>
    </p:spTree>
    <p:extLst>
      <p:ext uri="{BB962C8B-B14F-4D97-AF65-F5344CB8AC3E}">
        <p14:creationId xmlns:p14="http://schemas.microsoft.com/office/powerpoint/2010/main" val="1845331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4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4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/>
          <a:srcRect l="24354" t="-206" r="11384" b="3154"/>
          <a:stretch/>
        </p:blipFill>
        <p:spPr>
          <a:xfrm>
            <a:off x="8010250" y="1008510"/>
            <a:ext cx="2432433" cy="2261985"/>
          </a:xfrm>
          <a:prstGeom prst="ellipse">
            <a:avLst/>
          </a:prstGeom>
          <a:ln w="203200">
            <a:solidFill>
              <a:srgbClr val="F2ECDE"/>
            </a:solidFill>
          </a:ln>
        </p:spPr>
      </p:pic>
      <p:pic>
        <p:nvPicPr>
          <p:cNvPr id="31746" name="Рисунок 20"/>
          <p:cNvPicPr>
            <a:picLocks noChangeAspect="1"/>
          </p:cNvPicPr>
          <p:nvPr/>
        </p:nvPicPr>
        <p:blipFill>
          <a:blip r:embed="rId4">
            <a:lum bright="6000" contrast="-8000"/>
          </a:blip>
          <a:srcRect t="48148" r="25089"/>
          <a:stretch>
            <a:fillRect/>
          </a:stretch>
        </p:blipFill>
        <p:spPr bwMode="auto">
          <a:xfrm rot="16200000" flipH="1">
            <a:off x="551767" y="3813306"/>
            <a:ext cx="3514776" cy="2432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Рисунок 14"/>
          <p:cNvPicPr>
            <a:picLocks noChangeAspect="1"/>
          </p:cNvPicPr>
          <p:nvPr/>
        </p:nvPicPr>
        <p:blipFill>
          <a:blip r:embed="rId5"/>
          <a:srcRect t="-76" r="218" b="43707"/>
          <a:stretch>
            <a:fillRect/>
          </a:stretch>
        </p:blipFill>
        <p:spPr bwMode="auto">
          <a:xfrm>
            <a:off x="4855253" y="5743718"/>
            <a:ext cx="1847688" cy="1043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TextBox 24"/>
          <p:cNvSpPr txBox="1"/>
          <p:nvPr/>
        </p:nvSpPr>
        <p:spPr>
          <a:xfrm>
            <a:off x="249130" y="1158153"/>
            <a:ext cx="7493216" cy="4281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85000"/>
              </a:lnSpc>
              <a:defRPr/>
            </a:pPr>
            <a:r>
              <a:rPr lang="ru-RU" sz="2546" dirty="0">
                <a:solidFill>
                  <a:srgbClr val="E04E39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Социальное предпринимательство</a:t>
            </a:r>
          </a:p>
        </p:txBody>
      </p:sp>
      <p:sp>
        <p:nvSpPr>
          <p:cNvPr id="7" name="Овал 6"/>
          <p:cNvSpPr/>
          <p:nvPr/>
        </p:nvSpPr>
        <p:spPr>
          <a:xfrm>
            <a:off x="6795137" y="5014999"/>
            <a:ext cx="947208" cy="947208"/>
          </a:xfrm>
          <a:prstGeom prst="ellipse">
            <a:avLst/>
          </a:prstGeom>
          <a:noFill/>
          <a:ln w="180975">
            <a:solidFill>
              <a:srgbClr val="E04E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432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8F72E240-A7BD-47AC-9728-BC2B5E3BF46D}"/>
              </a:ext>
            </a:extLst>
          </p:cNvPr>
          <p:cNvSpPr txBox="1">
            <a:spLocks/>
          </p:cNvSpPr>
          <p:nvPr/>
        </p:nvSpPr>
        <p:spPr>
          <a:xfrm>
            <a:off x="0" y="1540253"/>
            <a:ext cx="8263100" cy="1280790"/>
          </a:xfrm>
          <a:prstGeom prst="rect">
            <a:avLst/>
          </a:prstGeom>
        </p:spPr>
        <p:txBody>
          <a:bodyPr vert="horz" lIns="80189" tIns="40094" rIns="80189" bIns="40094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00723" indent="-300723" defTabSz="400964">
              <a:lnSpc>
                <a:spcPct val="85000"/>
              </a:lnSpc>
              <a:spcBef>
                <a:spcPts val="0"/>
              </a:spcBef>
              <a:defRPr/>
            </a:pPr>
            <a:r>
              <a:rPr lang="ru-RU" sz="3157" dirty="0">
                <a:solidFill>
                  <a:srgbClr val="E04E39"/>
                </a:solidFill>
                <a:latin typeface="Arial Black" panose="020B0A04020102020204" pitchFamily="34" charset="0"/>
                <a:cs typeface="+mn-cs"/>
              </a:rPr>
              <a:t>  ФЕДЕРАЛЬНЫЕ</a:t>
            </a:r>
            <a:br>
              <a:rPr lang="ru-RU" sz="3157" dirty="0">
                <a:solidFill>
                  <a:srgbClr val="E04E39"/>
                </a:solidFill>
                <a:latin typeface="Arial Black" panose="020B0A04020102020204" pitchFamily="34" charset="0"/>
                <a:cs typeface="+mn-cs"/>
              </a:rPr>
            </a:br>
            <a:r>
              <a:rPr lang="ru-RU" sz="2456" dirty="0">
                <a:solidFill>
                  <a:srgbClr val="562212"/>
                </a:solidFill>
                <a:latin typeface="Arial Black" panose="020B0A04020102020204" pitchFamily="34" charset="0"/>
                <a:cs typeface="+mn-cs"/>
              </a:rPr>
              <a:t>МЕРЫ ПОДДЕРЖКИ</a:t>
            </a:r>
            <a:endParaRPr lang="ru-RU" sz="2456" dirty="0">
              <a:solidFill>
                <a:srgbClr val="E04E39"/>
              </a:solidFill>
              <a:latin typeface="Arial Black" panose="020B0A04020102020204" pitchFamily="34" charset="0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B73859D-C1B7-4E27-8731-92D71F439822}"/>
              </a:ext>
            </a:extLst>
          </p:cNvPr>
          <p:cNvSpPr txBox="1"/>
          <p:nvPr/>
        </p:nvSpPr>
        <p:spPr>
          <a:xfrm>
            <a:off x="370468" y="2821044"/>
            <a:ext cx="10577479" cy="5005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0603" indent="-250603"/>
            <a:r>
              <a:rPr lang="ru-RU" sz="2456" dirty="0">
                <a:solidFill>
                  <a:srgbClr val="E04E39"/>
                </a:solidFill>
                <a:latin typeface="Arial Black" panose="020B0A04020102020204" pitchFamily="34" charset="0"/>
              </a:rPr>
              <a:t>Льготные кредиты для предпринимателей </a:t>
            </a:r>
          </a:p>
          <a:p>
            <a:pPr marL="250603" indent="-250603"/>
            <a:r>
              <a:rPr lang="ru-RU" sz="2456" dirty="0">
                <a:solidFill>
                  <a:srgbClr val="E04E39"/>
                </a:solidFill>
                <a:latin typeface="Arial Black" panose="020B0A04020102020204" pitchFamily="34" charset="0"/>
              </a:rPr>
              <a:t>в отраслях:</a:t>
            </a:r>
          </a:p>
          <a:p>
            <a:pPr marL="250603" indent="-250603"/>
            <a:endParaRPr lang="ru-RU" sz="2456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50603" indent="-250603"/>
            <a:r>
              <a:rPr lang="ru-RU" sz="2456" b="1" dirty="0">
                <a:latin typeface="Arial" panose="020B0604020202020204" pitchFamily="34" charset="0"/>
                <a:cs typeface="Arial" panose="020B0604020202020204" pitchFamily="34" charset="0"/>
              </a:rPr>
              <a:t>Образование</a:t>
            </a:r>
          </a:p>
          <a:p>
            <a:pPr marL="250603" indent="-250603"/>
            <a:r>
              <a:rPr lang="ru-RU" sz="2456" b="1" dirty="0">
                <a:latin typeface="Arial" panose="020B0604020202020204" pitchFamily="34" charset="0"/>
                <a:cs typeface="Arial" panose="020B0604020202020204" pitchFamily="34" charset="0"/>
              </a:rPr>
              <a:t>Здравоохранение</a:t>
            </a:r>
          </a:p>
          <a:p>
            <a:pPr marL="250603" indent="-250603"/>
            <a:r>
              <a:rPr lang="ru-RU" sz="2456" b="1" dirty="0">
                <a:latin typeface="Arial" panose="020B0604020202020204" pitchFamily="34" charset="0"/>
                <a:cs typeface="Arial" panose="020B0604020202020204" pitchFamily="34" charset="0"/>
              </a:rPr>
              <a:t>Культура</a:t>
            </a:r>
          </a:p>
          <a:p>
            <a:pPr marL="250603" indent="-250603"/>
            <a:r>
              <a:rPr lang="ru-RU" sz="2456" b="1" dirty="0">
                <a:latin typeface="Arial" panose="020B0604020202020204" pitchFamily="34" charset="0"/>
                <a:cs typeface="Arial" panose="020B0604020202020204" pitchFamily="34" charset="0"/>
              </a:rPr>
              <a:t>Спорт</a:t>
            </a:r>
          </a:p>
          <a:p>
            <a:pPr marL="250603" indent="-250603"/>
            <a:r>
              <a:rPr lang="ru-RU" sz="2456" b="1" dirty="0">
                <a:latin typeface="Arial" panose="020B0604020202020204" pitchFamily="34" charset="0"/>
                <a:cs typeface="Arial" panose="020B0604020202020204" pitchFamily="34" charset="0"/>
              </a:rPr>
              <a:t>Туризм</a:t>
            </a:r>
          </a:p>
          <a:p>
            <a:pPr marL="250603" indent="-250603"/>
            <a:endParaRPr lang="ru-RU" sz="2456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50603" indent="-250603"/>
            <a:endParaRPr lang="ru-RU" sz="2456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50603" indent="-250603"/>
            <a:endParaRPr lang="ru-RU" sz="2456" dirty="0">
              <a:latin typeface="Arial Black" panose="020B0A04020102020204" pitchFamily="34" charset="0"/>
            </a:endParaRPr>
          </a:p>
          <a:p>
            <a:pPr marL="250603" indent="-250603"/>
            <a:r>
              <a:rPr lang="ru-RU" sz="2456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ru-RU" sz="2806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00723" indent="-300723">
              <a:buAutoNum type="arabicPeriod"/>
            </a:pPr>
            <a:endParaRPr lang="ru-RU" sz="2456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7138874-69F5-45F7-BB64-F42458120C87}"/>
              </a:ext>
            </a:extLst>
          </p:cNvPr>
          <p:cNvSpPr txBox="1"/>
          <p:nvPr/>
        </p:nvSpPr>
        <p:spPr>
          <a:xfrm>
            <a:off x="4696503" y="3946763"/>
            <a:ext cx="30036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0603" indent="-250603"/>
            <a:endParaRPr lang="ru-RU" dirty="0"/>
          </a:p>
          <a:p>
            <a:endParaRPr lang="ru-RU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3606381-71BB-43C6-9C39-BA80DCC17233}"/>
              </a:ext>
            </a:extLst>
          </p:cNvPr>
          <p:cNvSpPr txBox="1"/>
          <p:nvPr/>
        </p:nvSpPr>
        <p:spPr>
          <a:xfrm>
            <a:off x="3109827" y="2894131"/>
            <a:ext cx="2658302" cy="1954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6314" b="1" dirty="0">
                <a:solidFill>
                  <a:srgbClr val="E04E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7,25%</a:t>
            </a:r>
            <a:r>
              <a:rPr lang="ru-RU" sz="12103" b="1" dirty="0">
                <a:solidFill>
                  <a:srgbClr val="E04E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12103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E0B3CCB-E0CA-4165-BB7D-B48EDBB441B1}"/>
              </a:ext>
            </a:extLst>
          </p:cNvPr>
          <p:cNvSpPr txBox="1"/>
          <p:nvPr/>
        </p:nvSpPr>
        <p:spPr>
          <a:xfrm>
            <a:off x="2394018" y="6258072"/>
            <a:ext cx="3003643" cy="6392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0603" indent="-250603"/>
            <a:r>
              <a:rPr lang="ru-RU" sz="1754" b="1" dirty="0">
                <a:latin typeface="Arial" panose="020B0604020202020204" pitchFamily="34" charset="0"/>
                <a:cs typeface="Arial" panose="020B0604020202020204" pitchFamily="34" charset="0"/>
              </a:rPr>
              <a:t>на срок до 10 лет</a:t>
            </a:r>
            <a:endParaRPr lang="ru-RU" dirty="0"/>
          </a:p>
          <a:p>
            <a:endParaRPr lang="ru-RU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9E595CA-CE16-4F0B-A9ED-267FE5C4028E}"/>
              </a:ext>
            </a:extLst>
          </p:cNvPr>
          <p:cNvSpPr txBox="1"/>
          <p:nvPr/>
        </p:nvSpPr>
        <p:spPr>
          <a:xfrm>
            <a:off x="5008544" y="6364198"/>
            <a:ext cx="5434139" cy="10634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666"/>
              </a:lnSpc>
            </a:pPr>
            <a:r>
              <a:rPr lang="ru-RU" sz="5262" b="1" dirty="0">
                <a:solidFill>
                  <a:srgbClr val="E04E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500 тыс. </a:t>
            </a:r>
            <a:r>
              <a:rPr lang="ru-RU" sz="5262" b="1" dirty="0" err="1">
                <a:solidFill>
                  <a:srgbClr val="E04E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руб</a:t>
            </a:r>
            <a:r>
              <a:rPr lang="ru-RU" sz="5262" b="1" dirty="0">
                <a:solidFill>
                  <a:srgbClr val="E04E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</a:t>
            </a:r>
          </a:p>
          <a:p>
            <a:pPr>
              <a:lnSpc>
                <a:spcPts val="1666"/>
              </a:lnSpc>
            </a:pPr>
            <a:endParaRPr lang="ru-RU" sz="5262" b="1" dirty="0">
              <a:solidFill>
                <a:srgbClr val="E04E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1666"/>
              </a:lnSpc>
            </a:pPr>
            <a:endParaRPr lang="ru-RU" sz="5262" b="1" dirty="0">
              <a:solidFill>
                <a:srgbClr val="E04E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1666"/>
              </a:lnSpc>
            </a:pPr>
            <a:r>
              <a:rPr lang="ru-RU" sz="5262" b="1" dirty="0">
                <a:solidFill>
                  <a:srgbClr val="E04E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 млрд руб.</a:t>
            </a:r>
            <a:endParaRPr lang="ru-RU" sz="43499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2D25B63-C481-4C76-AF22-79F2682037A2}"/>
              </a:ext>
            </a:extLst>
          </p:cNvPr>
          <p:cNvSpPr txBox="1"/>
          <p:nvPr/>
        </p:nvSpPr>
        <p:spPr>
          <a:xfrm>
            <a:off x="6773030" y="3047685"/>
            <a:ext cx="1847688" cy="16444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0086" b="1" dirty="0">
                <a:solidFill>
                  <a:srgbClr val="E04E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12103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9537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grpId="0" nodeType="click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7" presetClass="entr" presetSubtype="0" fill="hold" grpId="0" nodeType="click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7" presetClass="entr" presetSubtype="0" fill="hold" grpId="0" nodeType="click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7" presetClass="entr" presetSubtype="0" fill="hold" grpId="0" nodeType="click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400"/>
                            </p:stCondLst>
                            <p:childTnLst>
                              <p:par>
                                <p:cTn id="5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400"/>
                            </p:stCondLst>
                            <p:childTnLst>
                              <p:par>
                                <p:cTn id="62" presetID="42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9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9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9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400"/>
                            </p:stCondLst>
                            <p:childTnLst>
                              <p:par>
                                <p:cTn id="7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9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9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9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9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9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9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uiExpand="1" build="p"/>
      <p:bldP spid="10" grpId="0"/>
      <p:bldP spid="11" grpId="0"/>
      <p:bldP spid="12" grpId="0"/>
      <p:bldP spid="13" grpId="0"/>
      <p:bldP spid="1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Арка 19"/>
          <p:cNvSpPr/>
          <p:nvPr/>
        </p:nvSpPr>
        <p:spPr>
          <a:xfrm rot="15164692">
            <a:off x="-2850356" y="683419"/>
            <a:ext cx="5794375" cy="5795963"/>
          </a:xfrm>
          <a:prstGeom prst="blockArc">
            <a:avLst>
              <a:gd name="adj1" fmla="val 956724"/>
              <a:gd name="adj2" fmla="val 11921681"/>
              <a:gd name="adj3" fmla="val 18078"/>
            </a:avLst>
          </a:prstGeom>
          <a:solidFill>
            <a:srgbClr val="F2E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>
              <a:solidFill>
                <a:schemeClr val="tx1"/>
              </a:solidFill>
            </a:endParaRPr>
          </a:p>
        </p:txBody>
      </p:sp>
      <p:grpSp>
        <p:nvGrpSpPr>
          <p:cNvPr id="25" name="Группа 24"/>
          <p:cNvGrpSpPr/>
          <p:nvPr/>
        </p:nvGrpSpPr>
        <p:grpSpPr>
          <a:xfrm rot="10800000">
            <a:off x="3029643" y="5860820"/>
            <a:ext cx="2106477" cy="1464001"/>
            <a:chOff x="2418080" y="4704080"/>
            <a:chExt cx="2032000" cy="1412239"/>
          </a:xfrm>
          <a:solidFill>
            <a:srgbClr val="EDD8C2">
              <a:alpha val="19000"/>
            </a:srgbClr>
          </a:solidFill>
        </p:grpSpPr>
        <p:sp>
          <p:nvSpPr>
            <p:cNvPr id="26" name="Прямоугольник 25"/>
            <p:cNvSpPr/>
            <p:nvPr/>
          </p:nvSpPr>
          <p:spPr>
            <a:xfrm rot="2700000">
              <a:off x="367792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7" name="Прямоугольник 26"/>
            <p:cNvSpPr/>
            <p:nvPr/>
          </p:nvSpPr>
          <p:spPr>
            <a:xfrm rot="2700000">
              <a:off x="3048000" y="5344159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32" name="Прямоугольник 31"/>
            <p:cNvSpPr/>
            <p:nvPr/>
          </p:nvSpPr>
          <p:spPr>
            <a:xfrm rot="2700000">
              <a:off x="241808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sp>
        <p:nvSpPr>
          <p:cNvPr id="11" name="Прямоугольник 10"/>
          <p:cNvSpPr/>
          <p:nvPr/>
        </p:nvSpPr>
        <p:spPr>
          <a:xfrm>
            <a:off x="420688" y="2173288"/>
            <a:ext cx="3095625" cy="46037"/>
          </a:xfrm>
          <a:prstGeom prst="rect">
            <a:avLst/>
          </a:prstGeom>
          <a:solidFill>
            <a:srgbClr val="E04E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>
              <a:solidFill>
                <a:srgbClr val="E04E39"/>
              </a:solidFill>
            </a:endParaRPr>
          </a:p>
        </p:txBody>
      </p:sp>
      <p:sp>
        <p:nvSpPr>
          <p:cNvPr id="19460" name="TextBox 16"/>
          <p:cNvSpPr txBox="1">
            <a:spLocks noChangeArrowheads="1"/>
          </p:cNvSpPr>
          <p:nvPr/>
        </p:nvSpPr>
        <p:spPr bwMode="auto">
          <a:xfrm>
            <a:off x="420689" y="133351"/>
            <a:ext cx="9937750" cy="38900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br>
              <a:rPr lang="ru-RU" sz="4000" dirty="0">
                <a:solidFill>
                  <a:srgbClr val="E04E39"/>
                </a:solidFill>
                <a:latin typeface="Arial Black" pitchFamily="34" charset="0"/>
                <a:ea typeface="Roboto Black"/>
                <a:cs typeface="Roboto Black"/>
              </a:rPr>
            </a:br>
            <a:r>
              <a:rPr lang="ru-RU" sz="3200" dirty="0">
                <a:solidFill>
                  <a:srgbClr val="E04E39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Информационно-маркетинговая поддержка </a:t>
            </a:r>
          </a:p>
          <a:p>
            <a:pPr algn="ctr"/>
            <a:endParaRPr lang="ru-RU" sz="3200" b="1" dirty="0">
              <a:solidFill>
                <a:srgbClr val="E04E39"/>
              </a:solidFill>
              <a:latin typeface="Arial Black" pitchFamily="34" charset="0"/>
              <a:ea typeface="Roboto Black"/>
              <a:cs typeface="Roboto Black"/>
            </a:endParaRPr>
          </a:p>
          <a:p>
            <a:endParaRPr lang="ru-RU" sz="5400" b="1" dirty="0">
              <a:solidFill>
                <a:srgbClr val="E04E39"/>
              </a:solidFill>
              <a:latin typeface="Arial Black" pitchFamily="34" charset="0"/>
              <a:ea typeface="Roboto Black"/>
              <a:cs typeface="Roboto Black"/>
            </a:endParaRPr>
          </a:p>
          <a:p>
            <a:endParaRPr lang="ru-RU" sz="5400" b="1" dirty="0">
              <a:solidFill>
                <a:srgbClr val="E04E39"/>
              </a:solidFill>
              <a:latin typeface="Arial Black" pitchFamily="34" charset="0"/>
              <a:ea typeface="Roboto Black"/>
              <a:cs typeface="Roboto Black"/>
            </a:endParaRPr>
          </a:p>
        </p:txBody>
      </p:sp>
      <p:sp>
        <p:nvSpPr>
          <p:cNvPr id="19461" name="Прямоугольник 1"/>
          <p:cNvSpPr>
            <a:spLocks noChangeArrowheads="1"/>
          </p:cNvSpPr>
          <p:nvPr/>
        </p:nvSpPr>
        <p:spPr bwMode="auto">
          <a:xfrm>
            <a:off x="9507538" y="5640388"/>
            <a:ext cx="1857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endParaRPr lang="ru-RU" b="1">
              <a:solidFill>
                <a:srgbClr val="654B43"/>
              </a:solidFill>
              <a:latin typeface="Arial Black" pitchFamily="34" charset="0"/>
              <a:ea typeface="Roboto Black"/>
              <a:cs typeface="Roboto Black"/>
            </a:endParaRPr>
          </a:p>
        </p:txBody>
      </p:sp>
      <p:sp>
        <p:nvSpPr>
          <p:cNvPr id="19462" name="Прямоугольник 3"/>
          <p:cNvSpPr>
            <a:spLocks noChangeArrowheads="1"/>
          </p:cNvSpPr>
          <p:nvPr/>
        </p:nvSpPr>
        <p:spPr bwMode="auto">
          <a:xfrm>
            <a:off x="381471" y="2243465"/>
            <a:ext cx="6518376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buClr>
                <a:srgbClr val="562212"/>
              </a:buClr>
              <a:buFont typeface="Wingdings" pitchFamily="2" charset="2"/>
              <a:buChar char="Ø"/>
            </a:pPr>
            <a:r>
              <a:rPr lang="ru-RU" sz="2000" dirty="0"/>
              <a:t>сайт Правительства ЛО - 52 публикации</a:t>
            </a:r>
          </a:p>
          <a:p>
            <a:pPr marL="285750" indent="-285750">
              <a:buClr>
                <a:srgbClr val="562212"/>
              </a:buClr>
              <a:buFont typeface="Wingdings" pitchFamily="2" charset="2"/>
              <a:buChar char="Ø"/>
            </a:pPr>
            <a:r>
              <a:rPr lang="ru-RU" sz="2000" dirty="0"/>
              <a:t>портал 813.ru – 539 публикаций </a:t>
            </a:r>
          </a:p>
          <a:p>
            <a:pPr marL="285750" indent="-285750">
              <a:buClr>
                <a:srgbClr val="562212"/>
              </a:buClr>
              <a:buFont typeface="Wingdings" pitchFamily="2" charset="2"/>
              <a:buChar char="Ø"/>
            </a:pPr>
            <a:r>
              <a:rPr lang="ru-RU" sz="2000" dirty="0"/>
              <a:t>социальные сети Фонда – 1689 постов</a:t>
            </a:r>
          </a:p>
          <a:p>
            <a:pPr marL="285750" indent="-285750">
              <a:buClr>
                <a:srgbClr val="562212"/>
              </a:buClr>
              <a:buFont typeface="Wingdings" pitchFamily="2" charset="2"/>
              <a:buChar char="Ø"/>
            </a:pPr>
            <a:r>
              <a:rPr lang="ru-RU" sz="2000" dirty="0"/>
              <a:t>ЛенТВ24 - 39 выпусков</a:t>
            </a:r>
          </a:p>
          <a:p>
            <a:pPr marL="285750" indent="-285750">
              <a:buClr>
                <a:srgbClr val="562212"/>
              </a:buClr>
              <a:buFont typeface="Wingdings" pitchFamily="2" charset="2"/>
              <a:buChar char="Ø"/>
            </a:pPr>
            <a:r>
              <a:rPr lang="ru-RU" sz="2000" dirty="0"/>
              <a:t>Радио Питер ФМ – 51 выпусков</a:t>
            </a:r>
          </a:p>
          <a:p>
            <a:pPr marL="285750" indent="-285750">
              <a:buClr>
                <a:srgbClr val="562212"/>
              </a:buClr>
              <a:buFont typeface="Wingdings" pitchFamily="2" charset="2"/>
              <a:buChar char="Ø"/>
            </a:pPr>
            <a:r>
              <a:rPr lang="ru-RU" sz="2000" dirty="0"/>
              <a:t>газета «Комсомольская правда»  -                           8 публикаций + радио выпусков</a:t>
            </a:r>
          </a:p>
          <a:p>
            <a:pPr marL="285750" indent="-285750">
              <a:buClr>
                <a:srgbClr val="562212"/>
              </a:buClr>
              <a:buFont typeface="Wingdings" pitchFamily="2" charset="2"/>
              <a:buChar char="Ø"/>
            </a:pPr>
            <a:r>
              <a:rPr lang="ru-RU" sz="2000" dirty="0"/>
              <a:t>газета «Деловой Петербург» - 7 публикаций</a:t>
            </a:r>
          </a:p>
          <a:p>
            <a:pPr marL="285750" indent="-285750">
              <a:buClr>
                <a:srgbClr val="562212"/>
              </a:buClr>
              <a:buFont typeface="Wingdings" pitchFamily="2" charset="2"/>
              <a:buChar char="Ø"/>
            </a:pPr>
            <a:r>
              <a:rPr lang="ru-RU" sz="2000" dirty="0"/>
              <a:t>IVBG.RU – Новости Ленобласти – 31 публикация</a:t>
            </a:r>
          </a:p>
        </p:txBody>
      </p:sp>
      <p:sp>
        <p:nvSpPr>
          <p:cNvPr id="19463" name="AutoShape 2" descr="https://xn--90aifddrld7a.xn--p1ai/local/templates/moibiznes/img/header/logo.svg"/>
          <p:cNvSpPr>
            <a:spLocks noChangeAspect="1" noChangeArrowheads="1"/>
          </p:cNvSpPr>
          <p:nvPr/>
        </p:nvSpPr>
        <p:spPr bwMode="auto">
          <a:xfrm>
            <a:off x="5580063" y="36528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9464" name="Прямоугольник 7"/>
          <p:cNvSpPr>
            <a:spLocks noChangeArrowheads="1"/>
          </p:cNvSpPr>
          <p:nvPr/>
        </p:nvSpPr>
        <p:spPr bwMode="auto">
          <a:xfrm>
            <a:off x="333375" y="1808163"/>
            <a:ext cx="62944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 dirty="0">
                <a:solidFill>
                  <a:srgbClr val="562212"/>
                </a:solidFill>
                <a:latin typeface="Arial Narrow" pitchFamily="34" charset="0"/>
              </a:rPr>
              <a:t>На региональном уровне в 2020 году 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269875" y="5594350"/>
            <a:ext cx="3095625" cy="46038"/>
          </a:xfrm>
          <a:prstGeom prst="rect">
            <a:avLst/>
          </a:prstGeom>
          <a:solidFill>
            <a:srgbClr val="E04E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>
              <a:solidFill>
                <a:srgbClr val="E04E39"/>
              </a:solidFill>
            </a:endParaRPr>
          </a:p>
        </p:txBody>
      </p:sp>
      <p:sp>
        <p:nvSpPr>
          <p:cNvPr id="19468" name="Прямоугольник 29"/>
          <p:cNvSpPr>
            <a:spLocks noChangeArrowheads="1"/>
          </p:cNvSpPr>
          <p:nvPr/>
        </p:nvSpPr>
        <p:spPr bwMode="auto">
          <a:xfrm>
            <a:off x="203845" y="5806971"/>
            <a:ext cx="5819775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Clr>
                <a:srgbClr val="562212"/>
              </a:buClr>
              <a:buFont typeface="Wingdings" pitchFamily="2" charset="2"/>
              <a:buChar char="Ø"/>
            </a:pPr>
            <a:r>
              <a:rPr lang="ru-RU" sz="2000" dirty="0"/>
              <a:t>сайты администраций МО </a:t>
            </a:r>
          </a:p>
          <a:p>
            <a:pPr marL="285750" indent="-285750">
              <a:buClr>
                <a:srgbClr val="562212"/>
              </a:buClr>
              <a:buFont typeface="Wingdings" pitchFamily="2" charset="2"/>
              <a:buChar char="Ø"/>
            </a:pPr>
            <a:r>
              <a:rPr lang="ru-RU" sz="2000" dirty="0"/>
              <a:t>сайты и социальные сети муниципальных организаций поддержки</a:t>
            </a:r>
          </a:p>
          <a:p>
            <a:pPr marL="285750" indent="-285750">
              <a:buClr>
                <a:srgbClr val="562212"/>
              </a:buClr>
              <a:buFont typeface="Wingdings" pitchFamily="2" charset="2"/>
              <a:buChar char="Ø"/>
            </a:pPr>
            <a:r>
              <a:rPr lang="ru-RU" sz="2000" dirty="0"/>
              <a:t>аккаунты городских сообществ  </a:t>
            </a:r>
          </a:p>
          <a:p>
            <a:pPr marL="285750" indent="-285750">
              <a:buClr>
                <a:srgbClr val="562212"/>
              </a:buClr>
              <a:buFont typeface="Wingdings" pitchFamily="2" charset="2"/>
              <a:buChar char="Ø"/>
            </a:pPr>
            <a:r>
              <a:rPr lang="ru-RU" sz="2000" dirty="0"/>
              <a:t>районные и городские СМИ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C12C9F7-1970-4A71-BCB2-03F05A77D87D}"/>
              </a:ext>
            </a:extLst>
          </p:cNvPr>
          <p:cNvSpPr/>
          <p:nvPr/>
        </p:nvSpPr>
        <p:spPr>
          <a:xfrm>
            <a:off x="570155" y="494852"/>
            <a:ext cx="656217" cy="103636"/>
          </a:xfrm>
          <a:prstGeom prst="rect">
            <a:avLst/>
          </a:prstGeom>
          <a:solidFill>
            <a:srgbClr val="E04E3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  <a:highlight>
                <a:srgbClr val="FF0000"/>
              </a:highlight>
            </a:endParaRPr>
          </a:p>
        </p:txBody>
      </p:sp>
      <p:grpSp>
        <p:nvGrpSpPr>
          <p:cNvPr id="19" name="Группа 21">
            <a:extLst>
              <a:ext uri="{FF2B5EF4-FFF2-40B4-BE49-F238E27FC236}">
                <a16:creationId xmlns:a16="http://schemas.microsoft.com/office/drawing/2014/main" id="{26FDBB41-A306-4A0E-B191-ECF82EC1CD08}"/>
              </a:ext>
            </a:extLst>
          </p:cNvPr>
          <p:cNvGrpSpPr>
            <a:grpSpLocks/>
          </p:cNvGrpSpPr>
          <p:nvPr/>
        </p:nvGrpSpPr>
        <p:grpSpPr bwMode="auto">
          <a:xfrm>
            <a:off x="6664293" y="2279238"/>
            <a:ext cx="3872490" cy="2038713"/>
            <a:chOff x="894262" y="1615892"/>
            <a:chExt cx="5012033" cy="1051818"/>
          </a:xfrm>
        </p:grpSpPr>
        <p:grpSp>
          <p:nvGrpSpPr>
            <p:cNvPr id="21" name="Группа 8">
              <a:extLst>
                <a:ext uri="{FF2B5EF4-FFF2-40B4-BE49-F238E27FC236}">
                  <a16:creationId xmlns:a16="http://schemas.microsoft.com/office/drawing/2014/main" id="{6C67E4BD-E407-419F-A55A-A94BCCCF84D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94262" y="1615892"/>
              <a:ext cx="5012033" cy="1051818"/>
              <a:chOff x="953609" y="3341053"/>
              <a:chExt cx="5012033" cy="773349"/>
            </a:xfrm>
          </p:grpSpPr>
          <p:sp>
            <p:nvSpPr>
              <p:cNvPr id="23" name="Прямоугольник 22">
                <a:extLst>
                  <a:ext uri="{FF2B5EF4-FFF2-40B4-BE49-F238E27FC236}">
                    <a16:creationId xmlns:a16="http://schemas.microsoft.com/office/drawing/2014/main" id="{330DF8E7-6153-49A9-9AB1-4EC5D3632720}"/>
                  </a:ext>
                </a:extLst>
              </p:cNvPr>
              <p:cNvSpPr/>
              <p:nvPr/>
            </p:nvSpPr>
            <p:spPr>
              <a:xfrm>
                <a:off x="995940" y="3341053"/>
                <a:ext cx="4969702" cy="772018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 dirty="0">
                  <a:solidFill>
                    <a:schemeClr val="tx1"/>
                  </a:solidFill>
                </a:endParaRP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 dirty="0">
                  <a:solidFill>
                    <a:schemeClr val="tx1"/>
                  </a:solidFill>
                </a:endParaRP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b="1" dirty="0">
                    <a:solidFill>
                      <a:schemeClr val="tx1"/>
                    </a:solidFill>
                  </a:rPr>
                  <a:t>ВСЕГО ВИЗИТОВ – </a:t>
                </a:r>
                <a:r>
                  <a:rPr lang="ru-RU" b="1" dirty="0">
                    <a:solidFill>
                      <a:srgbClr val="C00000"/>
                    </a:solidFill>
                  </a:rPr>
                  <a:t>137 077 </a:t>
                </a:r>
                <a:r>
                  <a:rPr lang="ru-RU" b="1" dirty="0">
                    <a:solidFill>
                      <a:schemeClr val="tx1"/>
                    </a:solidFill>
                  </a:rPr>
                  <a:t>чел.</a:t>
                </a: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b="1" dirty="0">
                    <a:solidFill>
                      <a:schemeClr val="tx1"/>
                    </a:solidFill>
                  </a:rPr>
                  <a:t>СРЕДНЯЯ ПОСЕЩАЕМОСТЬ </a:t>
                </a: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b="1" dirty="0">
                    <a:solidFill>
                      <a:schemeClr val="tx1"/>
                    </a:solidFill>
                  </a:rPr>
                  <a:t>В МЕСЯЦ – </a:t>
                </a:r>
                <a:r>
                  <a:rPr lang="ru-RU" b="1" dirty="0">
                    <a:solidFill>
                      <a:srgbClr val="C00000"/>
                    </a:solidFill>
                  </a:rPr>
                  <a:t>12 400 </a:t>
                </a:r>
                <a:r>
                  <a:rPr lang="ru-RU" b="1" dirty="0">
                    <a:solidFill>
                      <a:schemeClr val="tx1"/>
                    </a:solidFill>
                  </a:rPr>
                  <a:t>чел.</a:t>
                </a:r>
              </a:p>
            </p:txBody>
          </p:sp>
          <p:sp>
            <p:nvSpPr>
              <p:cNvPr id="24" name="Прямоугольник 23">
                <a:extLst>
                  <a:ext uri="{FF2B5EF4-FFF2-40B4-BE49-F238E27FC236}">
                    <a16:creationId xmlns:a16="http://schemas.microsoft.com/office/drawing/2014/main" id="{347B4BA6-B205-4EAD-BB53-42A844F9DEC5}"/>
                  </a:ext>
                </a:extLst>
              </p:cNvPr>
              <p:cNvSpPr/>
              <p:nvPr/>
            </p:nvSpPr>
            <p:spPr>
              <a:xfrm>
                <a:off x="953609" y="3341053"/>
                <a:ext cx="419686" cy="773349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2" name="Прямоугольник 50">
              <a:extLst>
                <a:ext uri="{FF2B5EF4-FFF2-40B4-BE49-F238E27FC236}">
                  <a16:creationId xmlns:a16="http://schemas.microsoft.com/office/drawing/2014/main" id="{9F3F73C7-AF8B-4344-AD98-1C892CB837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56279" y="1638868"/>
              <a:ext cx="4533325" cy="5583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>
                <a:spcAft>
                  <a:spcPts val="525"/>
                </a:spcAft>
              </a:pPr>
              <a:endParaRPr lang="ru-RU" b="1" dirty="0">
                <a:solidFill>
                  <a:srgbClr val="562212"/>
                </a:solidFill>
              </a:endParaRPr>
            </a:p>
          </p:txBody>
        </p:sp>
      </p:grp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0127EFB-83CD-46C1-9698-80EB49ABD9FB}"/>
              </a:ext>
            </a:extLst>
          </p:cNvPr>
          <p:cNvSpPr/>
          <p:nvPr/>
        </p:nvSpPr>
        <p:spPr>
          <a:xfrm>
            <a:off x="7247631" y="2401293"/>
            <a:ext cx="26915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ПОРТАЛ </a:t>
            </a:r>
            <a:r>
              <a:rPr lang="en-US" b="1" dirty="0">
                <a:solidFill>
                  <a:srgbClr val="C00000"/>
                </a:solidFill>
              </a:rPr>
              <a:t>WWW.813.RU</a:t>
            </a:r>
            <a:endParaRPr lang="ru-RU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C4CD3635-A829-4ED2-B862-DD96EC56F9BF}"/>
              </a:ext>
            </a:extLst>
          </p:cNvPr>
          <p:cNvSpPr/>
          <p:nvPr/>
        </p:nvSpPr>
        <p:spPr>
          <a:xfrm>
            <a:off x="7242589" y="2488484"/>
            <a:ext cx="26461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0070C0"/>
              </a:solidFill>
            </a:endParaRPr>
          </a:p>
          <a:p>
            <a:r>
              <a:rPr lang="ru-RU" dirty="0"/>
              <a:t>январь – декабрь </a:t>
            </a:r>
            <a:r>
              <a:rPr lang="en-US" dirty="0"/>
              <a:t>2020</a:t>
            </a:r>
            <a:endParaRPr lang="ru-RU" dirty="0"/>
          </a:p>
        </p:txBody>
      </p:sp>
      <p:pic>
        <p:nvPicPr>
          <p:cNvPr id="28" name="Рисунок 14">
            <a:extLst>
              <a:ext uri="{FF2B5EF4-FFF2-40B4-BE49-F238E27FC236}">
                <a16:creationId xmlns:a16="http://schemas.microsoft.com/office/drawing/2014/main" id="{FBB91D21-6DEA-4795-9180-1CFC05A6F44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-76" r="218" b="43707"/>
          <a:stretch>
            <a:fillRect/>
          </a:stretch>
        </p:blipFill>
        <p:spPr bwMode="auto">
          <a:xfrm rot="16200000">
            <a:off x="9672223" y="1161370"/>
            <a:ext cx="1333129" cy="752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6" name="Группа 21">
            <a:extLst>
              <a:ext uri="{FF2B5EF4-FFF2-40B4-BE49-F238E27FC236}">
                <a16:creationId xmlns:a16="http://schemas.microsoft.com/office/drawing/2014/main" id="{EAA9DEFE-2835-4CBE-AE45-B0D0C3118AC0}"/>
              </a:ext>
            </a:extLst>
          </p:cNvPr>
          <p:cNvGrpSpPr>
            <a:grpSpLocks/>
          </p:cNvGrpSpPr>
          <p:nvPr/>
        </p:nvGrpSpPr>
        <p:grpSpPr bwMode="auto">
          <a:xfrm>
            <a:off x="6674658" y="4558983"/>
            <a:ext cx="3908970" cy="2656918"/>
            <a:chOff x="894262" y="1615892"/>
            <a:chExt cx="5012033" cy="1051818"/>
          </a:xfrm>
        </p:grpSpPr>
        <p:grpSp>
          <p:nvGrpSpPr>
            <p:cNvPr id="37" name="Группа 8">
              <a:extLst>
                <a:ext uri="{FF2B5EF4-FFF2-40B4-BE49-F238E27FC236}">
                  <a16:creationId xmlns:a16="http://schemas.microsoft.com/office/drawing/2014/main" id="{1D334072-58DD-4637-AAB4-DCB076E9D4E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94262" y="1615892"/>
              <a:ext cx="5012033" cy="1051818"/>
              <a:chOff x="953609" y="3341053"/>
              <a:chExt cx="5012033" cy="773349"/>
            </a:xfrm>
          </p:grpSpPr>
          <p:sp>
            <p:nvSpPr>
              <p:cNvPr id="39" name="Прямоугольник 38">
                <a:extLst>
                  <a:ext uri="{FF2B5EF4-FFF2-40B4-BE49-F238E27FC236}">
                    <a16:creationId xmlns:a16="http://schemas.microsoft.com/office/drawing/2014/main" id="{CBB062BC-37AC-4EE9-96DB-87D6A851CA02}"/>
                  </a:ext>
                </a:extLst>
              </p:cNvPr>
              <p:cNvSpPr/>
              <p:nvPr/>
            </p:nvSpPr>
            <p:spPr>
              <a:xfrm>
                <a:off x="995940" y="3341053"/>
                <a:ext cx="4969702" cy="772018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 dirty="0">
                  <a:solidFill>
                    <a:schemeClr val="tx1"/>
                  </a:solidFill>
                </a:endParaRP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40" name="Прямоугольник 39">
                <a:extLst>
                  <a:ext uri="{FF2B5EF4-FFF2-40B4-BE49-F238E27FC236}">
                    <a16:creationId xmlns:a16="http://schemas.microsoft.com/office/drawing/2014/main" id="{0FF36F09-8A81-4B37-BEA4-D5AB5AFE8E94}"/>
                  </a:ext>
                </a:extLst>
              </p:cNvPr>
              <p:cNvSpPr/>
              <p:nvPr/>
            </p:nvSpPr>
            <p:spPr>
              <a:xfrm>
                <a:off x="953609" y="3341053"/>
                <a:ext cx="419686" cy="773349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8" name="Прямоугольник 50">
              <a:extLst>
                <a:ext uri="{FF2B5EF4-FFF2-40B4-BE49-F238E27FC236}">
                  <a16:creationId xmlns:a16="http://schemas.microsoft.com/office/drawing/2014/main" id="{05C7900F-3C97-481E-9740-6990A91C74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56279" y="1638868"/>
              <a:ext cx="4533325" cy="5583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>
                <a:spcAft>
                  <a:spcPts val="525"/>
                </a:spcAft>
              </a:pPr>
              <a:endParaRPr lang="ru-RU" b="1" dirty="0">
                <a:solidFill>
                  <a:srgbClr val="562212"/>
                </a:solidFill>
              </a:endParaRPr>
            </a:p>
          </p:txBody>
        </p:sp>
      </p:grp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91E538EE-EB23-42FE-8CCF-265BF5A05A52}"/>
              </a:ext>
            </a:extLst>
          </p:cNvPr>
          <p:cNvSpPr/>
          <p:nvPr/>
        </p:nvSpPr>
        <p:spPr>
          <a:xfrm>
            <a:off x="7128198" y="4578687"/>
            <a:ext cx="3395689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600" b="1" dirty="0"/>
              <a:t>Сентябрь – декабрь 2020 </a:t>
            </a:r>
            <a:br>
              <a:rPr lang="ru-RU" sz="1600" dirty="0">
                <a:solidFill>
                  <a:srgbClr val="0070C0"/>
                </a:solidFill>
              </a:rPr>
            </a:br>
            <a:r>
              <a:rPr lang="ru-RU" sz="1600" b="1" dirty="0"/>
              <a:t>Количество</a:t>
            </a:r>
            <a:r>
              <a:rPr lang="en-US" sz="1600" b="1" dirty="0"/>
              <a:t> </a:t>
            </a:r>
            <a:r>
              <a:rPr lang="ru-RU" sz="1600" b="1" dirty="0"/>
              <a:t>подписчиков</a:t>
            </a:r>
          </a:p>
          <a:p>
            <a:pPr>
              <a:defRPr/>
            </a:pPr>
            <a:endParaRPr lang="ru-RU" sz="1600" b="1" dirty="0"/>
          </a:p>
          <a:p>
            <a:pPr>
              <a:defRPr/>
            </a:pPr>
            <a:r>
              <a:rPr lang="en-US" sz="1600" b="1" dirty="0"/>
              <a:t>Instagram</a:t>
            </a:r>
            <a:r>
              <a:rPr lang="ru-RU" sz="1600" b="1" dirty="0"/>
              <a:t> 1640 </a:t>
            </a:r>
            <a:r>
              <a:rPr lang="ru-RU" sz="1600" b="1" dirty="0">
                <a:sym typeface="Symbol" panose="05050102010706020507" pitchFamily="18" charset="2"/>
              </a:rPr>
              <a:t></a:t>
            </a:r>
            <a:r>
              <a:rPr lang="ru-RU" sz="1600" b="1" dirty="0"/>
              <a:t> </a:t>
            </a:r>
            <a:r>
              <a:rPr lang="ru-RU" sz="1600" b="1" dirty="0">
                <a:solidFill>
                  <a:srgbClr val="C00000"/>
                </a:solidFill>
              </a:rPr>
              <a:t>3392</a:t>
            </a:r>
          </a:p>
          <a:p>
            <a:pPr>
              <a:defRPr/>
            </a:pPr>
            <a:r>
              <a:rPr lang="en-US" sz="1600" b="1" dirty="0"/>
              <a:t>Facebook</a:t>
            </a:r>
            <a:r>
              <a:rPr lang="ru-RU" sz="1600" b="1" dirty="0"/>
              <a:t>  931 </a:t>
            </a:r>
            <a:r>
              <a:rPr lang="ru-RU" sz="1600" b="1" dirty="0">
                <a:sym typeface="Symbol" panose="05050102010706020507" pitchFamily="18" charset="2"/>
              </a:rPr>
              <a:t> </a:t>
            </a:r>
            <a:r>
              <a:rPr lang="ru-RU" sz="1600" b="1" dirty="0">
                <a:solidFill>
                  <a:srgbClr val="C00000"/>
                </a:solidFill>
              </a:rPr>
              <a:t>1675</a:t>
            </a:r>
          </a:p>
          <a:p>
            <a:pPr>
              <a:defRPr/>
            </a:pPr>
            <a:r>
              <a:rPr lang="ru-RU" sz="1600" b="1" dirty="0" err="1"/>
              <a:t>Вконтакте</a:t>
            </a:r>
            <a:r>
              <a:rPr lang="ru-RU" sz="1600" b="1" dirty="0"/>
              <a:t> 2597 </a:t>
            </a:r>
            <a:r>
              <a:rPr lang="ru-RU" sz="1600" b="1" dirty="0">
                <a:sym typeface="Symbol" panose="05050102010706020507" pitchFamily="18" charset="2"/>
              </a:rPr>
              <a:t></a:t>
            </a:r>
            <a:r>
              <a:rPr lang="ru-RU" sz="1600" b="1" dirty="0"/>
              <a:t> </a:t>
            </a:r>
            <a:r>
              <a:rPr lang="ru-RU" sz="1600" b="1" dirty="0">
                <a:solidFill>
                  <a:srgbClr val="C00000"/>
                </a:solidFill>
              </a:rPr>
              <a:t>5354</a:t>
            </a:r>
            <a:br>
              <a:rPr lang="ru-RU" sz="1600" b="1" dirty="0"/>
            </a:br>
            <a:r>
              <a:rPr lang="ru-RU" sz="1600" b="1" dirty="0" err="1"/>
              <a:t>Telegram</a:t>
            </a:r>
            <a:r>
              <a:rPr lang="ru-RU" sz="1600" b="1" dirty="0"/>
              <a:t>-канал                  «Мойбизнес47»  0</a:t>
            </a:r>
            <a:r>
              <a:rPr lang="ru-RU" sz="1600" b="1" dirty="0">
                <a:sym typeface="Symbol" panose="05050102010706020507" pitchFamily="18" charset="2"/>
              </a:rPr>
              <a:t>  </a:t>
            </a:r>
            <a:r>
              <a:rPr lang="ru-RU" sz="1600" b="1" dirty="0">
                <a:solidFill>
                  <a:srgbClr val="C00000"/>
                </a:solidFill>
              </a:rPr>
              <a:t>730</a:t>
            </a:r>
          </a:p>
          <a:p>
            <a:pPr>
              <a:defRPr/>
            </a:pPr>
            <a:r>
              <a:rPr lang="ru-RU" sz="1600" b="1" dirty="0"/>
              <a:t>Совокупный охват в 2020 году</a:t>
            </a:r>
          </a:p>
          <a:p>
            <a:pPr>
              <a:defRPr/>
            </a:pPr>
            <a:r>
              <a:rPr lang="ru-RU" sz="1600" dirty="0"/>
              <a:t>       </a:t>
            </a:r>
            <a:r>
              <a:rPr lang="ru-RU" sz="2000" b="1" dirty="0">
                <a:solidFill>
                  <a:srgbClr val="C00000"/>
                </a:solidFill>
              </a:rPr>
              <a:t>1,3 млн чел</a:t>
            </a:r>
            <a:r>
              <a:rPr lang="ru-RU" sz="1600" b="1" dirty="0">
                <a:solidFill>
                  <a:srgbClr val="C0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973547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Группа 21">
            <a:extLst>
              <a:ext uri="{FF2B5EF4-FFF2-40B4-BE49-F238E27FC236}">
                <a16:creationId xmlns:a16="http://schemas.microsoft.com/office/drawing/2014/main" id="{739753E1-17D4-4008-A4A8-9504C1088ACF}"/>
              </a:ext>
            </a:extLst>
          </p:cNvPr>
          <p:cNvGrpSpPr>
            <a:grpSpLocks/>
          </p:cNvGrpSpPr>
          <p:nvPr/>
        </p:nvGrpSpPr>
        <p:grpSpPr bwMode="auto">
          <a:xfrm>
            <a:off x="555415" y="1302469"/>
            <a:ext cx="9401384" cy="6011652"/>
            <a:chOff x="894262" y="1615892"/>
            <a:chExt cx="5012033" cy="1051818"/>
          </a:xfrm>
        </p:grpSpPr>
        <p:grpSp>
          <p:nvGrpSpPr>
            <p:cNvPr id="11" name="Группа 8">
              <a:extLst>
                <a:ext uri="{FF2B5EF4-FFF2-40B4-BE49-F238E27FC236}">
                  <a16:creationId xmlns:a16="http://schemas.microsoft.com/office/drawing/2014/main" id="{C0799508-6D2E-4CA2-BE8D-97FEC669936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94262" y="1615892"/>
              <a:ext cx="5012033" cy="1051818"/>
              <a:chOff x="953609" y="3341053"/>
              <a:chExt cx="5012033" cy="773349"/>
            </a:xfrm>
          </p:grpSpPr>
          <p:sp>
            <p:nvSpPr>
              <p:cNvPr id="13" name="Прямоугольник 12">
                <a:extLst>
                  <a:ext uri="{FF2B5EF4-FFF2-40B4-BE49-F238E27FC236}">
                    <a16:creationId xmlns:a16="http://schemas.microsoft.com/office/drawing/2014/main" id="{C5D1D2E6-54CA-44BA-B486-5EE813F216A7}"/>
                  </a:ext>
                </a:extLst>
              </p:cNvPr>
              <p:cNvSpPr/>
              <p:nvPr/>
            </p:nvSpPr>
            <p:spPr>
              <a:xfrm>
                <a:off x="995940" y="3341053"/>
                <a:ext cx="4969702" cy="772018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4" name="Прямоугольник 13">
                <a:extLst>
                  <a:ext uri="{FF2B5EF4-FFF2-40B4-BE49-F238E27FC236}">
                    <a16:creationId xmlns:a16="http://schemas.microsoft.com/office/drawing/2014/main" id="{C66C1AD0-5A77-4E0A-A659-7EC6AEE80CB9}"/>
                  </a:ext>
                </a:extLst>
              </p:cNvPr>
              <p:cNvSpPr/>
              <p:nvPr/>
            </p:nvSpPr>
            <p:spPr>
              <a:xfrm>
                <a:off x="953609" y="3341053"/>
                <a:ext cx="419686" cy="773349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2" name="Прямоугольник 50">
              <a:extLst>
                <a:ext uri="{FF2B5EF4-FFF2-40B4-BE49-F238E27FC236}">
                  <a16:creationId xmlns:a16="http://schemas.microsoft.com/office/drawing/2014/main" id="{6F40793B-182C-4602-9899-EFF835640A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56279" y="1638868"/>
              <a:ext cx="4533325" cy="5583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>
                <a:spcAft>
                  <a:spcPts val="525"/>
                </a:spcAft>
              </a:pPr>
              <a:endParaRPr lang="ru-RU" b="1" dirty="0">
                <a:solidFill>
                  <a:srgbClr val="562212"/>
                </a:solidFill>
              </a:endParaRPr>
            </a:p>
          </p:txBody>
        </p:sp>
      </p:grpSp>
      <p:pic>
        <p:nvPicPr>
          <p:cNvPr id="8" name="Рисунок 14">
            <a:extLst>
              <a:ext uri="{FF2B5EF4-FFF2-40B4-BE49-F238E27FC236}">
                <a16:creationId xmlns:a16="http://schemas.microsoft.com/office/drawing/2014/main" id="{E017D927-037F-405B-ABEF-FD600BEFA5F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-76" r="218" b="43707"/>
          <a:stretch>
            <a:fillRect/>
          </a:stretch>
        </p:blipFill>
        <p:spPr bwMode="auto">
          <a:xfrm>
            <a:off x="468982" y="6286068"/>
            <a:ext cx="2322512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36B795-B1AF-4ED7-9CA0-8657AEBBAA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5014" y="165819"/>
            <a:ext cx="9221787" cy="2273300"/>
          </a:xfrm>
        </p:spPr>
        <p:txBody>
          <a:bodyPr/>
          <a:lstStyle/>
          <a:p>
            <a:pPr algn="ctr"/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cs typeface="+mn-cs"/>
              </a:rPr>
              <a:t>Ключевые события -</a:t>
            </a:r>
            <a:r>
              <a:rPr lang="en-US" sz="3200" dirty="0">
                <a:solidFill>
                  <a:srgbClr val="562212"/>
                </a:solidFill>
                <a:latin typeface="Arial Black" panose="020B0A04020102020204" pitchFamily="34" charset="0"/>
                <a:cs typeface="+mn-cs"/>
              </a:rPr>
              <a:t> </a:t>
            </a: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cs typeface="+mn-cs"/>
              </a:rPr>
              <a:t>2021</a:t>
            </a:r>
            <a:br>
              <a:rPr lang="ru-RU" sz="2800" dirty="0">
                <a:solidFill>
                  <a:srgbClr val="E04E39"/>
                </a:solidFill>
                <a:latin typeface="Arial Black" panose="020B0A04020102020204" pitchFamily="34" charset="0"/>
                <a:cs typeface="+mn-cs"/>
              </a:rPr>
            </a:br>
            <a:endParaRPr lang="ru-RU" sz="2800" dirty="0">
              <a:solidFill>
                <a:srgbClr val="E04E39"/>
              </a:solidFill>
              <a:latin typeface="Arial Black" panose="020B0A04020102020204" pitchFamily="34" charset="0"/>
              <a:cs typeface="+mn-cs"/>
            </a:endParaRPr>
          </a:p>
        </p:txBody>
      </p:sp>
      <p:pic>
        <p:nvPicPr>
          <p:cNvPr id="10" name="Рисунок 20">
            <a:extLst>
              <a:ext uri="{FF2B5EF4-FFF2-40B4-BE49-F238E27FC236}">
                <a16:creationId xmlns:a16="http://schemas.microsoft.com/office/drawing/2014/main" id="{B140B108-72ED-4AC9-B224-E812A8996E62}"/>
              </a:ext>
            </a:extLst>
          </p:cNvPr>
          <p:cNvPicPr>
            <a:picLocks noChangeAspect="1"/>
          </p:cNvPicPr>
          <p:nvPr/>
        </p:nvPicPr>
        <p:blipFill>
          <a:blip r:embed="rId4">
            <a:lum bright="6000" contrast="-8000"/>
          </a:blip>
          <a:srcRect t="45848" r="33966"/>
          <a:stretch>
            <a:fillRect/>
          </a:stretch>
        </p:blipFill>
        <p:spPr bwMode="auto">
          <a:xfrm rot="5400000">
            <a:off x="7258778" y="4119759"/>
            <a:ext cx="3772954" cy="3093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Объект 3">
            <a:extLst>
              <a:ext uri="{FF2B5EF4-FFF2-40B4-BE49-F238E27FC236}">
                <a16:creationId xmlns:a16="http://schemas.microsoft.com/office/drawing/2014/main" id="{A61A2C3D-1C56-4C81-82DB-6B25B04EA9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36295" y="1435510"/>
            <a:ext cx="8500103" cy="5422490"/>
          </a:xfrm>
        </p:spPr>
        <p:txBody>
          <a:bodyPr/>
          <a:lstStyle/>
          <a:p>
            <a:pPr marL="0" indent="0">
              <a:buNone/>
            </a:pPr>
            <a:endParaRPr lang="ru-RU" sz="24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 апреля </a:t>
            </a:r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ВЕБИНАР ПО ВОПРОСАМ УЧАСТИЯ СУБЪЕКТОВ МСП В РАЗВИТИИ АКТИВНЫХ ТУРИСТСКИХ МАРШРУТОВ </a:t>
            </a:r>
            <a:b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В ЛЕНИНГРАДСКОЙ ОБЛАСТИ </a:t>
            </a:r>
          </a:p>
          <a:p>
            <a:pPr marL="0" indent="0">
              <a:buNone/>
            </a:pPr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апреля 2021 –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СТАРТ ОБЛАСТНОГО КОНКУРСА «ПРОЕКТ НА МИЛЛИОН»</a:t>
            </a:r>
          </a:p>
          <a:p>
            <a:pPr marL="0" indent="0">
              <a:buNone/>
            </a:pPr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26 – 30 апреля –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ФЕДЕРАЛЬНЫЙ ОБРАЗОВАТЕЛЬНЫЙ ПРОЕКТ «МАМА–ПРЕДПРИНИМАТЕЛЬ»</a:t>
            </a:r>
          </a:p>
          <a:p>
            <a:pPr marL="0" indent="0">
              <a:buNone/>
            </a:pPr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26 мая –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СПОРТИВНЫЙ ФОРУМ ПРЕДПРИНИМАТЕЛЕЙ,  ПОСВЯЩЕННЫЙ ДНЮ РОССИЙСКОГО ПРЕДПРИНИМАТЕЛЬСТВА</a:t>
            </a:r>
          </a:p>
          <a:p>
            <a:pPr marL="0" indent="0">
              <a:buNone/>
            </a:pPr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 июня </a:t>
            </a:r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СЛЁТ СОЦИАЛЬНЫХ ПРЕДПРИНИМАТЕЛЕЙ</a:t>
            </a:r>
          </a:p>
          <a:p>
            <a:pPr marL="0" indent="0">
              <a:buNone/>
            </a:pPr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Сентябрь –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ЛЕНИНГРАДСКИЙ БИЗНЕС-ФОРУМ </a:t>
            </a:r>
            <a:b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«ЭНЕРГИЯ ВОЗМОЖНОСТЕЙ»</a:t>
            </a:r>
            <a:endParaRPr lang="ru-RU" sz="2000" b="1" dirty="0">
              <a:solidFill>
                <a:srgbClr val="56221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Декабрь </a:t>
            </a:r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ФОРУМ, ПОСВЯЩЁННЫЙ ДНЮ ПРЕДПРИНИМАТЕЛЯ ЛЕНИНГРАДСКОЙ ОБЛАСТИ</a:t>
            </a:r>
          </a:p>
          <a:p>
            <a:pPr marL="0" indent="0">
              <a:buNone/>
            </a:pPr>
            <a:br>
              <a:rPr lang="ru-RU" sz="24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400" b="1" dirty="0">
              <a:solidFill>
                <a:srgbClr val="56221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sz="2000" b="1" dirty="0">
              <a:solidFill>
                <a:srgbClr val="56221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7367954" y="184638"/>
            <a:ext cx="1345223" cy="5715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FC28C216-F8BD-4464-9DF1-AC25EC6A887B}"/>
              </a:ext>
            </a:extLst>
          </p:cNvPr>
          <p:cNvSpPr/>
          <p:nvPr/>
        </p:nvSpPr>
        <p:spPr>
          <a:xfrm>
            <a:off x="9315405" y="2141519"/>
            <a:ext cx="1028790" cy="1069995"/>
          </a:xfrm>
          <a:prstGeom prst="ellipse">
            <a:avLst/>
          </a:prstGeom>
          <a:noFill/>
          <a:ln w="180975">
            <a:solidFill>
              <a:srgbClr val="E04E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6" name="Picture 2" descr="C:\Users\au_nekrasova\Desktop\вебинар 02.06.2020\Новый рисунок (12)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3"/>
          <a:stretch/>
        </p:blipFill>
        <p:spPr bwMode="auto">
          <a:xfrm>
            <a:off x="7398389" y="94791"/>
            <a:ext cx="1531087" cy="661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7977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Рисунок 19"/>
          <p:cNvPicPr>
            <a:picLocks noChangeAspect="1"/>
          </p:cNvPicPr>
          <p:nvPr/>
        </p:nvPicPr>
        <p:blipFill>
          <a:blip r:embed="rId3"/>
          <a:srcRect t="-76" r="218" b="-2"/>
          <a:stretch>
            <a:fillRect/>
          </a:stretch>
        </p:blipFill>
        <p:spPr bwMode="auto">
          <a:xfrm>
            <a:off x="7789849" y="5157651"/>
            <a:ext cx="2320925" cy="232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6" name="TextBox 16"/>
          <p:cNvSpPr txBox="1">
            <a:spLocks noChangeArrowheads="1"/>
          </p:cNvSpPr>
          <p:nvPr/>
        </p:nvSpPr>
        <p:spPr bwMode="auto">
          <a:xfrm>
            <a:off x="761207" y="748322"/>
            <a:ext cx="9462419" cy="93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05" tIns="45703" rIns="91405" bIns="45703">
            <a:spAutoFit/>
          </a:bodyPr>
          <a:lstStyle/>
          <a:p>
            <a:pPr algn="ctr">
              <a:lnSpc>
                <a:spcPct val="85000"/>
              </a:lnSpc>
            </a:pPr>
            <a:r>
              <a:rPr lang="ru-RU" sz="3200" dirty="0">
                <a:solidFill>
                  <a:srgbClr val="C00000"/>
                </a:solidFill>
                <a:latin typeface="Arial Black" pitchFamily="34" charset="0"/>
                <a:ea typeface="Roboto Black"/>
                <a:cs typeface="Roboto Black"/>
              </a:rPr>
              <a:t>Фонд поддержки предпринимательства Ленинградской области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836613" y="363538"/>
            <a:ext cx="554037" cy="117475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5" tIns="45703" rIns="91405" bIns="45703" anchor="ctr"/>
          <a:lstStyle/>
          <a:p>
            <a:pPr algn="ctr">
              <a:defRPr/>
            </a:pPr>
            <a:endParaRPr lang="ru-RU" sz="1600"/>
          </a:p>
        </p:txBody>
      </p:sp>
      <p:sp>
        <p:nvSpPr>
          <p:cNvPr id="73" name="Овал 72"/>
          <p:cNvSpPr/>
          <p:nvPr/>
        </p:nvSpPr>
        <p:spPr>
          <a:xfrm>
            <a:off x="6464300" y="-690563"/>
            <a:ext cx="1109663" cy="1270001"/>
          </a:xfrm>
          <a:prstGeom prst="ellipse">
            <a:avLst/>
          </a:prstGeom>
          <a:noFill/>
          <a:ln w="301625">
            <a:solidFill>
              <a:srgbClr val="C59368">
                <a:alpha val="18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5" tIns="45703" rIns="91405" bIns="45703" anchor="ctr"/>
          <a:lstStyle/>
          <a:p>
            <a:pPr algn="ctr" defTabSz="1007563">
              <a:defRPr/>
            </a:pPr>
            <a:endParaRPr lang="ru-RU" sz="2000" dirty="0">
              <a:solidFill>
                <a:prstClr val="white"/>
              </a:solidFill>
            </a:endParaRPr>
          </a:p>
        </p:txBody>
      </p:sp>
      <p:grpSp>
        <p:nvGrpSpPr>
          <p:cNvPr id="22" name="Группа 38"/>
          <p:cNvGrpSpPr>
            <a:grpSpLocks/>
          </p:cNvGrpSpPr>
          <p:nvPr/>
        </p:nvGrpSpPr>
        <p:grpSpPr bwMode="auto">
          <a:xfrm>
            <a:off x="6860726" y="1981029"/>
            <a:ext cx="3325907" cy="3949872"/>
            <a:chOff x="6156176" y="2276871"/>
            <a:chExt cx="3201888" cy="3673217"/>
          </a:xfrm>
          <a:solidFill>
            <a:srgbClr val="ED5338"/>
          </a:solidFill>
        </p:grpSpPr>
        <p:grpSp>
          <p:nvGrpSpPr>
            <p:cNvPr id="25" name="Группа 16"/>
            <p:cNvGrpSpPr>
              <a:grpSpLocks/>
            </p:cNvGrpSpPr>
            <p:nvPr/>
          </p:nvGrpSpPr>
          <p:grpSpPr bwMode="auto">
            <a:xfrm>
              <a:off x="6156176" y="2276871"/>
              <a:ext cx="2592968" cy="3063384"/>
              <a:chOff x="6156176" y="2276872"/>
              <a:chExt cx="2592968" cy="2592405"/>
            </a:xfrm>
            <a:grpFill/>
          </p:grpSpPr>
          <p:sp>
            <p:nvSpPr>
              <p:cNvPr id="42" name="Загнутый угол 7"/>
              <p:cNvSpPr/>
              <p:nvPr/>
            </p:nvSpPr>
            <p:spPr>
              <a:xfrm>
                <a:off x="6156176" y="2276872"/>
                <a:ext cx="2592968" cy="2592405"/>
              </a:xfrm>
              <a:prstGeom prst="foldedCorner">
                <a:avLst/>
              </a:prstGeom>
              <a:grpFill/>
            </p:spPr>
            <p:style>
              <a:lnRef idx="3">
                <a:schemeClr val="lt1"/>
              </a:lnRef>
              <a:fillRef idx="1">
                <a:schemeClr val="accent2"/>
              </a:fillRef>
              <a:effectRef idx="1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43" name="TextBox 8"/>
              <p:cNvSpPr txBox="1">
                <a:spLocks noChangeArrowheads="1"/>
              </p:cNvSpPr>
              <p:nvPr/>
            </p:nvSpPr>
            <p:spPr bwMode="auto">
              <a:xfrm>
                <a:off x="6228087" y="3151244"/>
                <a:ext cx="2448466" cy="94463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r>
                  <a:rPr lang="ru-RU" sz="3600" b="1" dirty="0">
                    <a:solidFill>
                      <a:srgbClr val="FFFFFF"/>
                    </a:solidFill>
                    <a:latin typeface="Calibri" pitchFamily="34" charset="0"/>
                  </a:rPr>
                  <a:t>Региональные проекты</a:t>
                </a:r>
              </a:p>
            </p:txBody>
          </p:sp>
        </p:grpSp>
        <p:grpSp>
          <p:nvGrpSpPr>
            <p:cNvPr id="26" name="Группа 26"/>
            <p:cNvGrpSpPr>
              <a:grpSpLocks/>
            </p:cNvGrpSpPr>
            <p:nvPr/>
          </p:nvGrpSpPr>
          <p:grpSpPr bwMode="auto">
            <a:xfrm>
              <a:off x="6308968" y="2429329"/>
              <a:ext cx="2591845" cy="3063382"/>
              <a:chOff x="6156568" y="2276921"/>
              <a:chExt cx="2591845" cy="2592404"/>
            </a:xfrm>
            <a:grpFill/>
          </p:grpSpPr>
          <p:sp>
            <p:nvSpPr>
              <p:cNvPr id="40" name="Загнутый угол 39"/>
              <p:cNvSpPr/>
              <p:nvPr/>
            </p:nvSpPr>
            <p:spPr>
              <a:xfrm>
                <a:off x="6156568" y="2276921"/>
                <a:ext cx="2591845" cy="2592404"/>
              </a:xfrm>
              <a:prstGeom prst="foldedCorner">
                <a:avLst/>
              </a:prstGeom>
              <a:grpFill/>
            </p:spPr>
            <p:style>
              <a:lnRef idx="3">
                <a:schemeClr val="lt1"/>
              </a:lnRef>
              <a:fillRef idx="1">
                <a:schemeClr val="accent2"/>
              </a:fillRef>
              <a:effectRef idx="1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41" name="TextBox 28"/>
              <p:cNvSpPr txBox="1">
                <a:spLocks noChangeArrowheads="1"/>
              </p:cNvSpPr>
              <p:nvPr/>
            </p:nvSpPr>
            <p:spPr bwMode="auto">
              <a:xfrm>
                <a:off x="6228136" y="3151244"/>
                <a:ext cx="2448370" cy="94463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r>
                  <a:rPr lang="ru-RU" sz="3600" b="1" dirty="0">
                    <a:solidFill>
                      <a:srgbClr val="FFFFFF"/>
                    </a:solidFill>
                    <a:latin typeface="Calibri" pitchFamily="34" charset="0"/>
                  </a:rPr>
                  <a:t>Региональные проекты</a:t>
                </a:r>
              </a:p>
            </p:txBody>
          </p:sp>
        </p:grpSp>
        <p:grpSp>
          <p:nvGrpSpPr>
            <p:cNvPr id="27" name="Группа 29"/>
            <p:cNvGrpSpPr>
              <a:grpSpLocks/>
            </p:cNvGrpSpPr>
            <p:nvPr/>
          </p:nvGrpSpPr>
          <p:grpSpPr bwMode="auto">
            <a:xfrm>
              <a:off x="6461760" y="2580496"/>
              <a:ext cx="2590721" cy="3063382"/>
              <a:chOff x="6156960" y="2275878"/>
              <a:chExt cx="2590721" cy="2592404"/>
            </a:xfrm>
            <a:grpFill/>
          </p:grpSpPr>
          <p:sp>
            <p:nvSpPr>
              <p:cNvPr id="38" name="Загнутый угол 37"/>
              <p:cNvSpPr/>
              <p:nvPr/>
            </p:nvSpPr>
            <p:spPr>
              <a:xfrm>
                <a:off x="6156960" y="2275878"/>
                <a:ext cx="2590721" cy="2592404"/>
              </a:xfrm>
              <a:prstGeom prst="foldedCorner">
                <a:avLst/>
              </a:prstGeom>
              <a:grpFill/>
            </p:spPr>
            <p:style>
              <a:lnRef idx="3">
                <a:schemeClr val="lt1"/>
              </a:lnRef>
              <a:fillRef idx="1">
                <a:schemeClr val="accent2"/>
              </a:fillRef>
              <a:effectRef idx="1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39" name="TextBox 31"/>
              <p:cNvSpPr txBox="1">
                <a:spLocks noChangeArrowheads="1"/>
              </p:cNvSpPr>
              <p:nvPr/>
            </p:nvSpPr>
            <p:spPr bwMode="auto">
              <a:xfrm>
                <a:off x="6228136" y="3151244"/>
                <a:ext cx="2448370" cy="94463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r>
                  <a:rPr lang="ru-RU" sz="3600" b="1" dirty="0">
                    <a:solidFill>
                      <a:srgbClr val="FFFFFF"/>
                    </a:solidFill>
                    <a:latin typeface="Calibri" pitchFamily="34" charset="0"/>
                  </a:rPr>
                  <a:t>Региональные проекты</a:t>
                </a:r>
              </a:p>
            </p:txBody>
          </p:sp>
        </p:grpSp>
        <p:grpSp>
          <p:nvGrpSpPr>
            <p:cNvPr id="32" name="Группа 32"/>
            <p:cNvGrpSpPr>
              <a:grpSpLocks/>
            </p:cNvGrpSpPr>
            <p:nvPr/>
          </p:nvGrpSpPr>
          <p:grpSpPr bwMode="auto">
            <a:xfrm>
              <a:off x="6613429" y="2734247"/>
              <a:ext cx="2591844" cy="3063384"/>
              <a:chOff x="6156229" y="2277020"/>
              <a:chExt cx="2591844" cy="2592405"/>
            </a:xfrm>
            <a:grpFill/>
          </p:grpSpPr>
          <p:sp>
            <p:nvSpPr>
              <p:cNvPr id="36" name="Загнутый угол 35"/>
              <p:cNvSpPr/>
              <p:nvPr/>
            </p:nvSpPr>
            <p:spPr>
              <a:xfrm>
                <a:off x="6156229" y="2277020"/>
                <a:ext cx="2591844" cy="2592405"/>
              </a:xfrm>
              <a:prstGeom prst="foldedCorner">
                <a:avLst/>
              </a:prstGeom>
              <a:grpFill/>
            </p:spPr>
            <p:style>
              <a:lnRef idx="3">
                <a:schemeClr val="lt1"/>
              </a:lnRef>
              <a:fillRef idx="1">
                <a:schemeClr val="accent2"/>
              </a:fillRef>
              <a:effectRef idx="1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37" name="TextBox 34"/>
              <p:cNvSpPr txBox="1">
                <a:spLocks noChangeArrowheads="1"/>
              </p:cNvSpPr>
              <p:nvPr/>
            </p:nvSpPr>
            <p:spPr bwMode="auto">
              <a:xfrm>
                <a:off x="6228136" y="3151244"/>
                <a:ext cx="2448370" cy="94463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r>
                  <a:rPr lang="ru-RU" sz="3600" b="1" dirty="0">
                    <a:solidFill>
                      <a:srgbClr val="FFFFFF"/>
                    </a:solidFill>
                    <a:latin typeface="Calibri" pitchFamily="34" charset="0"/>
                  </a:rPr>
                  <a:t>Региональные проекты</a:t>
                </a:r>
              </a:p>
            </p:txBody>
          </p:sp>
        </p:grpSp>
        <p:grpSp>
          <p:nvGrpSpPr>
            <p:cNvPr id="33" name="Группа 35"/>
            <p:cNvGrpSpPr>
              <a:grpSpLocks/>
            </p:cNvGrpSpPr>
            <p:nvPr/>
          </p:nvGrpSpPr>
          <p:grpSpPr bwMode="auto">
            <a:xfrm>
              <a:off x="6765097" y="2886705"/>
              <a:ext cx="2592967" cy="3063383"/>
              <a:chOff x="6155497" y="2277069"/>
              <a:chExt cx="2592967" cy="2592405"/>
            </a:xfrm>
            <a:grpFill/>
          </p:grpSpPr>
          <p:sp>
            <p:nvSpPr>
              <p:cNvPr id="34" name="Загнутый угол 33"/>
              <p:cNvSpPr/>
              <p:nvPr/>
            </p:nvSpPr>
            <p:spPr>
              <a:xfrm>
                <a:off x="6155497" y="2277069"/>
                <a:ext cx="2592967" cy="2592405"/>
              </a:xfrm>
              <a:prstGeom prst="foldedCorner">
                <a:avLst/>
              </a:prstGeom>
              <a:grpFill/>
            </p:spPr>
            <p:style>
              <a:lnRef idx="3">
                <a:schemeClr val="lt1"/>
              </a:lnRef>
              <a:fillRef idx="1">
                <a:schemeClr val="accent2"/>
              </a:fillRef>
              <a:effectRef idx="1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35" name="TextBox 37"/>
              <p:cNvSpPr txBox="1">
                <a:spLocks noChangeArrowheads="1"/>
              </p:cNvSpPr>
              <p:nvPr/>
            </p:nvSpPr>
            <p:spPr bwMode="auto">
              <a:xfrm>
                <a:off x="6228522" y="2714422"/>
                <a:ext cx="2448040" cy="44809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endParaRPr lang="ru-RU" sz="3100" b="1" dirty="0">
                  <a:solidFill>
                    <a:schemeClr val="accent2">
                      <a:lumMod val="50000"/>
                    </a:schemeClr>
                  </a:solidFill>
                </a:endParaRPr>
              </a:p>
            </p:txBody>
          </p:sp>
        </p:grpSp>
      </p:grpSp>
      <p:sp>
        <p:nvSpPr>
          <p:cNvPr id="44" name="Закрывающая фигурная скобка 5"/>
          <p:cNvSpPr/>
          <p:nvPr/>
        </p:nvSpPr>
        <p:spPr>
          <a:xfrm>
            <a:off x="6094413" y="1766888"/>
            <a:ext cx="650875" cy="5032375"/>
          </a:xfrm>
          <a:prstGeom prst="rightBrace">
            <a:avLst>
              <a:gd name="adj1" fmla="val 0"/>
              <a:gd name="adj2" fmla="val 48300"/>
            </a:avLst>
          </a:prstGeom>
          <a:ln>
            <a:solidFill>
              <a:srgbClr val="ED5338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lIns="116745" tIns="58373" rIns="116745" bIns="58373" anchor="ctr"/>
          <a:lstStyle/>
          <a:p>
            <a:pPr algn="ctr">
              <a:defRPr/>
            </a:pPr>
            <a:endParaRPr lang="ru-RU" dirty="0"/>
          </a:p>
        </p:txBody>
      </p:sp>
      <p:pic>
        <p:nvPicPr>
          <p:cNvPr id="47112" name="Рисунок 4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66267" y="5181604"/>
            <a:ext cx="860154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3" name="Рисунок 46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07955" y="5284791"/>
            <a:ext cx="820737" cy="836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4" name="Рисунок 47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311808" y="5259281"/>
            <a:ext cx="777875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15" name="Прямоугольник 1"/>
          <p:cNvSpPr>
            <a:spLocks noChangeArrowheads="1"/>
          </p:cNvSpPr>
          <p:nvPr/>
        </p:nvSpPr>
        <p:spPr bwMode="auto">
          <a:xfrm>
            <a:off x="663889" y="3533367"/>
            <a:ext cx="5551488" cy="57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7996" tIns="38998" rIns="77996" bIns="38998">
            <a:spAutoFit/>
          </a:bodyPr>
          <a:lstStyle/>
          <a:p>
            <a:pPr algn="ctr"/>
            <a:r>
              <a:rPr lang="ru-RU" sz="3200" b="1" dirty="0">
                <a:solidFill>
                  <a:srgbClr val="562212"/>
                </a:solidFill>
                <a:latin typeface="Arial Black" pitchFamily="34" charset="0"/>
              </a:rPr>
              <a:t>Портал </a:t>
            </a:r>
            <a:r>
              <a:rPr lang="en-US" sz="3200" b="1" dirty="0">
                <a:solidFill>
                  <a:srgbClr val="562212"/>
                </a:solidFill>
                <a:latin typeface="Arial Black" pitchFamily="34" charset="0"/>
              </a:rPr>
              <a:t>www.813.ru</a:t>
            </a:r>
            <a:endParaRPr lang="ru-RU" sz="3200" b="1" dirty="0">
              <a:solidFill>
                <a:srgbClr val="562212"/>
              </a:solidFill>
              <a:latin typeface="Arial Black" pitchFamily="34" charset="0"/>
            </a:endParaRPr>
          </a:p>
        </p:txBody>
      </p:sp>
      <p:sp>
        <p:nvSpPr>
          <p:cNvPr id="47116" name="TextBox 4"/>
          <p:cNvSpPr txBox="1">
            <a:spLocks noChangeArrowheads="1"/>
          </p:cNvSpPr>
          <p:nvPr/>
        </p:nvSpPr>
        <p:spPr bwMode="auto">
          <a:xfrm>
            <a:off x="67084" y="4604053"/>
            <a:ext cx="6346825" cy="38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7996" tIns="38998" rIns="77996" bIns="38998">
            <a:spAutoFit/>
          </a:bodyPr>
          <a:lstStyle/>
          <a:p>
            <a:pPr algn="ctr"/>
            <a:r>
              <a:rPr lang="ru-RU" sz="2000" b="1" dirty="0">
                <a:solidFill>
                  <a:srgbClr val="562212"/>
                </a:solidFill>
              </a:rPr>
              <a:t>Присоединяйтесь к нам в социальных сетях!</a:t>
            </a:r>
          </a:p>
        </p:txBody>
      </p:sp>
      <p:pic>
        <p:nvPicPr>
          <p:cNvPr id="47117" name="Рисунок 8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642225" y="2951163"/>
            <a:ext cx="2397125" cy="237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18" name="Прямоугольник 1"/>
          <p:cNvSpPr>
            <a:spLocks noChangeArrowheads="1"/>
          </p:cNvSpPr>
          <p:nvPr/>
        </p:nvSpPr>
        <p:spPr bwMode="auto">
          <a:xfrm>
            <a:off x="359979" y="1838730"/>
            <a:ext cx="6210300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 dirty="0">
                <a:solidFill>
                  <a:srgbClr val="ED5338"/>
                </a:solidFill>
              </a:rPr>
              <a:t>  </a:t>
            </a:r>
            <a:r>
              <a:rPr lang="ru-RU" sz="2400" b="1" dirty="0">
                <a:solidFill>
                  <a:srgbClr val="562212"/>
                </a:solidFill>
              </a:rPr>
              <a:t>ЦЕНТР «МОЙ БИЗНЕС»</a:t>
            </a:r>
          </a:p>
          <a:p>
            <a:pPr algn="ctr"/>
            <a:endParaRPr lang="ru-RU" sz="2400" b="1" dirty="0">
              <a:solidFill>
                <a:srgbClr val="562212"/>
              </a:solidFill>
            </a:endParaRPr>
          </a:p>
          <a:p>
            <a:pPr algn="ctr"/>
            <a:r>
              <a:rPr lang="ru-RU" sz="3200" dirty="0">
                <a:solidFill>
                  <a:srgbClr val="C00000"/>
                </a:solidFill>
                <a:latin typeface="Arial Black" pitchFamily="34" charset="0"/>
              </a:rPr>
              <a:t>8 </a:t>
            </a:r>
            <a:r>
              <a:rPr lang="en-US" sz="3200" dirty="0">
                <a:solidFill>
                  <a:srgbClr val="C00000"/>
                </a:solidFill>
                <a:latin typeface="Arial Black" pitchFamily="34" charset="0"/>
              </a:rPr>
              <a:t>(812) </a:t>
            </a:r>
            <a:r>
              <a:rPr lang="ru-RU" sz="3200" dirty="0">
                <a:solidFill>
                  <a:srgbClr val="C00000"/>
                </a:solidFill>
                <a:latin typeface="Arial Black" pitchFamily="34" charset="0"/>
              </a:rPr>
              <a:t>309-46-88</a:t>
            </a:r>
          </a:p>
          <a:p>
            <a:pPr algn="ctr"/>
            <a:endParaRPr lang="ru-RU" sz="800" dirty="0">
              <a:solidFill>
                <a:srgbClr val="C00000"/>
              </a:solidFill>
              <a:latin typeface="Arial Black" pitchFamily="34" charset="0"/>
            </a:endParaRPr>
          </a:p>
        </p:txBody>
      </p:sp>
      <p:pic>
        <p:nvPicPr>
          <p:cNvPr id="45" name="Picture 4" descr="https://is3-ssl.mzstatic.com/image/thumb/Purple123/v4/b1/a2/32/b1a23230-83b5-b628-340b-eda9ba4baf82/AppIconLLC-0-0-1x_U007emarketing-0-0-0-7-0-0-85-220.png/1200x630wa.png">
            <a:extLst>
              <a:ext uri="{FF2B5EF4-FFF2-40B4-BE49-F238E27FC236}">
                <a16:creationId xmlns:a16="http://schemas.microsoft.com/office/drawing/2014/main" id="{965873CF-4875-4076-B0D2-72891341F5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87" y="4989815"/>
            <a:ext cx="2339921" cy="1332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111" name="Рисунок 44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849643" y="5254627"/>
            <a:ext cx="820737" cy="77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Скругленный прямоугольник 1"/>
          <p:cNvSpPr/>
          <p:nvPr/>
        </p:nvSpPr>
        <p:spPr>
          <a:xfrm>
            <a:off x="7642225" y="247688"/>
            <a:ext cx="1244600" cy="58261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47119" name="Picture 2" descr="C:\Users\au_nekrasova\Desktop\вебинар 02.06.2020\Новый рисунок (12).jpg"/>
          <p:cNvPicPr>
            <a:picLocks noChangeAspect="1" noChangeArrowheads="1"/>
          </p:cNvPicPr>
          <p:nvPr/>
        </p:nvPicPr>
        <p:blipFill>
          <a:blip r:embed="rId10"/>
          <a:srcRect l="3934"/>
          <a:stretch>
            <a:fillRect/>
          </a:stretch>
        </p:blipFill>
        <p:spPr bwMode="auto">
          <a:xfrm>
            <a:off x="6969174" y="23208"/>
            <a:ext cx="177800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2" descr="C:\Users\au_nekrasova\Desktop\вебинар 02.06.2020\Новый рисунок (12).jpg">
            <a:extLst>
              <a:ext uri="{FF2B5EF4-FFF2-40B4-BE49-F238E27FC236}">
                <a16:creationId xmlns:a16="http://schemas.microsoft.com/office/drawing/2014/main" id="{EA409524-9D61-4707-AC24-4136E3F1F7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/>
          <a:srcRect l="3934"/>
          <a:stretch>
            <a:fillRect/>
          </a:stretch>
        </p:blipFill>
        <p:spPr bwMode="auto">
          <a:xfrm>
            <a:off x="221350" y="1691763"/>
            <a:ext cx="1517584" cy="65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8125930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13208</TotalTime>
  <Words>2155</Words>
  <Application>Microsoft Office PowerPoint</Application>
  <PresentationFormat>Произвольный</PresentationFormat>
  <Paragraphs>361</Paragraphs>
  <Slides>20</Slides>
  <Notes>18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32" baseType="lpstr">
      <vt:lpstr>Arial</vt:lpstr>
      <vt:lpstr>Arial Black</vt:lpstr>
      <vt:lpstr>Arial Narrow</vt:lpstr>
      <vt:lpstr>Calibri</vt:lpstr>
      <vt:lpstr>Calibri Light</vt:lpstr>
      <vt:lpstr>Courier New</vt:lpstr>
      <vt:lpstr>Roboto Black</vt:lpstr>
      <vt:lpstr>Symbol</vt:lpstr>
      <vt:lpstr>Times New Roman</vt:lpstr>
      <vt:lpstr>Verdana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Ключевые события - 2021 </vt:lpstr>
      <vt:lpstr>Презентация PowerPoint</vt:lpstr>
    </vt:vector>
  </TitlesOfParts>
  <Company>Synergy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Горина Екатерина Леонидовна</dc:creator>
  <cp:lastModifiedBy>Шахова Ольга Вадимовна</cp:lastModifiedBy>
  <cp:revision>968</cp:revision>
  <cp:lastPrinted>2021-03-24T14:15:47Z</cp:lastPrinted>
  <dcterms:created xsi:type="dcterms:W3CDTF">2019-04-26T08:56:54Z</dcterms:created>
  <dcterms:modified xsi:type="dcterms:W3CDTF">2021-04-08T17:37:06Z</dcterms:modified>
</cp:coreProperties>
</file>