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96" r:id="rId2"/>
    <p:sldId id="386" r:id="rId3"/>
    <p:sldId id="486" r:id="rId4"/>
    <p:sldId id="556" r:id="rId5"/>
    <p:sldId id="543" r:id="rId6"/>
    <p:sldId id="576" r:id="rId7"/>
    <p:sldId id="575" r:id="rId8"/>
    <p:sldId id="579" r:id="rId9"/>
    <p:sldId id="526" r:id="rId10"/>
    <p:sldId id="555" r:id="rId11"/>
    <p:sldId id="578" r:id="rId12"/>
    <p:sldId id="563" r:id="rId13"/>
    <p:sldId id="560" r:id="rId14"/>
  </p:sldIdLst>
  <p:sldSz cx="10691813" cy="7559675"/>
  <p:notesSz cx="6735763" cy="9866313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16D703A-16C9-415D-A2AC-FB00E68F3384}">
          <p14:sldIdLst>
            <p14:sldId id="396"/>
            <p14:sldId id="386"/>
            <p14:sldId id="486"/>
            <p14:sldId id="556"/>
            <p14:sldId id="543"/>
            <p14:sldId id="576"/>
            <p14:sldId id="575"/>
            <p14:sldId id="579"/>
          </p14:sldIdLst>
        </p14:section>
        <p14:section name="Раздел без заголовка" id="{112CAD74-75E7-4367-B5BE-62BEDAB60D07}">
          <p14:sldIdLst>
            <p14:sldId id="526"/>
            <p14:sldId id="555"/>
            <p14:sldId id="578"/>
            <p14:sldId id="563"/>
            <p14:sldId id="56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771">
          <p15:clr>
            <a:srgbClr val="A4A3A4"/>
          </p15:clr>
        </p15:guide>
        <p15:guide id="2" orient="horz" pos="907">
          <p15:clr>
            <a:srgbClr val="A4A3A4"/>
          </p15:clr>
        </p15:guide>
        <p15:guide id="3" pos="533">
          <p15:clr>
            <a:srgbClr val="A4A3A4"/>
          </p15:clr>
        </p15:guide>
        <p15:guide id="4" pos="110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Горина Екатерина Леонидовна" initials="" lastIdx="2" clrIdx="0"/>
  <p:cmAuthor id="1" name="extrena" initials="" lastIdx="7" clrIdx="1"/>
  <p:cmAuthor id="2" name="Аверин Вадим Маркович" initials="" lastIdx="2" clrIdx="2"/>
  <p:cmAuthor id="3" name="Ольга2" initials="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5338"/>
    <a:srgbClr val="EDD8C2"/>
    <a:srgbClr val="562212"/>
    <a:srgbClr val="FFE311"/>
    <a:srgbClr val="D9D9D9"/>
    <a:srgbClr val="E5E5E5"/>
    <a:srgbClr val="E04E39"/>
    <a:srgbClr val="654B43"/>
    <a:srgbClr val="F2ECDE"/>
    <a:srgbClr val="FF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1" autoAdjust="0"/>
    <p:restoredTop sz="84327" autoAdjust="0"/>
  </p:normalViewPr>
  <p:slideViewPr>
    <p:cSldViewPr snapToGrid="0">
      <p:cViewPr varScale="1">
        <p:scale>
          <a:sx n="101" d="100"/>
          <a:sy n="101" d="100"/>
        </p:scale>
        <p:origin x="1434" y="132"/>
      </p:cViewPr>
      <p:guideLst>
        <p:guide orient="horz" pos="771"/>
        <p:guide orient="horz" pos="907"/>
        <p:guide pos="533"/>
        <p:guide pos="110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9565" cy="495367"/>
          </a:xfrm>
          <a:prstGeom prst="rect">
            <a:avLst/>
          </a:prstGeom>
        </p:spPr>
        <p:txBody>
          <a:bodyPr vert="horz" lIns="90368" tIns="45184" rIns="90368" bIns="4518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9" y="1"/>
            <a:ext cx="2919565" cy="495367"/>
          </a:xfrm>
          <a:prstGeom prst="rect">
            <a:avLst/>
          </a:prstGeom>
        </p:spPr>
        <p:txBody>
          <a:bodyPr vert="horz" lIns="90368" tIns="45184" rIns="90368" bIns="4518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4FCD1DC-F422-44D8-9E9C-FB8F632E65AA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14413" y="1233488"/>
            <a:ext cx="47069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368" tIns="45184" rIns="90368" bIns="4518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748579"/>
            <a:ext cx="5389241" cy="3884052"/>
          </a:xfrm>
          <a:prstGeom prst="rect">
            <a:avLst/>
          </a:prstGeom>
        </p:spPr>
        <p:txBody>
          <a:bodyPr vert="horz" lIns="90368" tIns="45184" rIns="90368" bIns="45184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9370949"/>
            <a:ext cx="2919565" cy="495367"/>
          </a:xfrm>
          <a:prstGeom prst="rect">
            <a:avLst/>
          </a:prstGeom>
        </p:spPr>
        <p:txBody>
          <a:bodyPr vert="horz" lIns="90368" tIns="45184" rIns="90368" bIns="4518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9" y="9370949"/>
            <a:ext cx="2919565" cy="495367"/>
          </a:xfrm>
          <a:prstGeom prst="rect">
            <a:avLst/>
          </a:prstGeom>
        </p:spPr>
        <p:txBody>
          <a:bodyPr vert="horz" lIns="90368" tIns="45184" rIns="90368" bIns="4518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3B09C92-EB62-4CCA-B6B5-77C6A747F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511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B09C92-EB62-4CCA-B6B5-77C6A747F2EC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5901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/>
              <a:t>Фонд поддержки предпринимательства и промышленности Ленинградской области  создан в соответствии с Распоряжением Губернатора Ленинградской области т 06 августа 2018 года.  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Старт проекта – 1 июля 2019 года.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21 ноября 2019 года состоялось торжественное открытие центра «Мой бизнес»</a:t>
            </a:r>
          </a:p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1834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/>
              <a:t>Лизинг – приобретение оборудования. 6% - российское оборудование, 8% импортное. 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ФРП – необходимо 50% средств вне займа ФРП (до 35% - кредиты банков, минимум 15% - своих)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B09C92-EB62-4CCA-B6B5-77C6A747F2EC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8701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B09C92-EB62-4CCA-B6B5-77C6A747F2EC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41632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>
            <a:extLst>
              <a:ext uri="{FF2B5EF4-FFF2-40B4-BE49-F238E27FC236}">
                <a16:creationId xmlns:a16="http://schemas.microsoft.com/office/drawing/2014/main" id="{1C9B134A-4942-4F58-A163-78F14E67355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>
            <a:extLst>
              <a:ext uri="{FF2B5EF4-FFF2-40B4-BE49-F238E27FC236}">
                <a16:creationId xmlns:a16="http://schemas.microsoft.com/office/drawing/2014/main" id="{311A2816-E46F-44D5-AE5E-29A75CE6067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/>
              <a:t>Фонд поддержки предпринимательства и промышленности Ленинградской области  создан в соответствии с Распоряжением Губернатора Ленинградской области т 06 августа 2018 года.  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/>
              <a:t>Старт проекта – 1 июля 2019 года.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/>
              <a:t>21 ноября 2019 года состоялось торжественное открытие центра «Мой бизнес»</a:t>
            </a:r>
          </a:p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72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8D521-BA84-4702-90BC-7C35525286AC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9F50099-DF57-4CE3-B456-7E5D3D255A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BB5D5-776C-4B6C-9C7D-59BDA46504B7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FD1EBCE-10C0-473A-B028-ACEF38CDF8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DDB6-C034-45A1-862A-77426B194363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2D44F78-1C41-4D84-9ABA-4F0E13CE6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FDAB3-4BCE-4E21-86BB-A2B26DDAFCBD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AD7263B-D223-4B62-8093-C704B90DCB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E9B88-1371-4E31-9516-DE2794BA7A66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E93AF8B-6981-4803-ADD9-2BB3838A9F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EED42-6A4A-4D65-B383-7FD91E813DCA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F71C28D-2960-4FBF-9707-5EAB32DA8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EADE6-1937-473F-8A1F-3EB8AB3ADBAA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D305FAA-EE2A-4B11-B3C9-74D44FB9CC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5DC45-1552-408B-A671-467C1266502D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5457A79-FB1D-47F7-B802-09BECE02A1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rtlCol="0">
            <a:normAutofit/>
          </a:bodyPr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5C5E-30F9-47EC-8333-83D8D09CC708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BF36460-5E46-43FD-B77F-46F9FF4EEE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CF959-50AE-465D-978B-998FC3BE5B5E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915216D-E52B-42E5-9ADA-F61475677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EA312-D366-4A36-AEED-0DADC607AEEE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65E8636-C79B-48F5-86CF-5705301B1C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0788" y="7070725"/>
            <a:ext cx="419100" cy="41910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35013" y="403225"/>
            <a:ext cx="9221787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35013" y="2012950"/>
            <a:ext cx="9221787" cy="479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E0F061-A3CF-4766-A837-7CAA65E06990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3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90150" y="7127875"/>
            <a:ext cx="461963" cy="280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1006A55F-99B2-445B-BBA9-BCAA79D429AF}" type="slidenum">
              <a:rPr lang="ru-RU" sz="1228">
                <a:solidFill>
                  <a:srgbClr val="562212"/>
                </a:solidFill>
                <a:latin typeface="+mn-lt"/>
                <a:cs typeface="+mn-cs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28" dirty="0">
              <a:solidFill>
                <a:srgbClr val="562212"/>
              </a:solidFill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2pPr>
      <a:lvl3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3pPr>
      <a:lvl4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4pPr>
      <a:lvl5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5pPr>
      <a:lvl6pPr marL="4572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6pPr>
      <a:lvl7pPr marL="9144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7pPr>
      <a:lvl8pPr marL="13716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8pPr>
      <a:lvl9pPr marL="18288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9pPr>
    </p:titleStyle>
    <p:bodyStyle>
      <a:lvl1pPr marL="250825" indent="-250825" algn="l" defTabSz="1006475" rtl="0" eaLnBrk="0" fontAlgn="base" hangingPunct="0">
        <a:lnSpc>
          <a:spcPct val="90000"/>
        </a:lnSpc>
        <a:spcBef>
          <a:spcPts val="11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55650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713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50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emf"/><Relationship Id="rId7" Type="http://schemas.openxmlformats.org/officeDocument/2006/relationships/image" Target="../media/image18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11" Type="http://schemas.openxmlformats.org/officeDocument/2006/relationships/image" Target="../media/image21.gif"/><Relationship Id="rId5" Type="http://schemas.openxmlformats.org/officeDocument/2006/relationships/image" Target="../media/image17.jpeg"/><Relationship Id="rId10" Type="http://schemas.openxmlformats.org/officeDocument/2006/relationships/image" Target="../media/image20.gif"/><Relationship Id="rId4" Type="http://schemas.openxmlformats.org/officeDocument/2006/relationships/image" Target="../media/image16.gif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34073" r="45876"/>
          <a:stretch>
            <a:fillRect/>
          </a:stretch>
        </p:blipFill>
        <p:spPr bwMode="auto">
          <a:xfrm>
            <a:off x="5915452" y="0"/>
            <a:ext cx="4802187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027255">
            <a:off x="-68245" y="5006870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0297" y="4115873"/>
            <a:ext cx="7966075" cy="2112574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grpSp>
        <p:nvGrpSpPr>
          <p:cNvPr id="14345" name="Группа 2"/>
          <p:cNvGrpSpPr>
            <a:grpSpLocks/>
          </p:cNvGrpSpPr>
          <p:nvPr/>
        </p:nvGrpSpPr>
        <p:grpSpPr bwMode="auto">
          <a:xfrm>
            <a:off x="954089" y="1364017"/>
            <a:ext cx="9091612" cy="2581275"/>
            <a:chOff x="920709" y="2234968"/>
            <a:chExt cx="8532371" cy="2423584"/>
          </a:xfrm>
        </p:grpSpPr>
        <p:pic>
          <p:nvPicPr>
            <p:cNvPr id="14348" name="Рисунок 15"/>
            <p:cNvPicPr>
              <a:picLocks noChangeAspect="1"/>
            </p:cNvPicPr>
            <p:nvPr/>
          </p:nvPicPr>
          <p:blipFill>
            <a:blip r:embed="rId4"/>
            <a:srcRect l="82864"/>
            <a:stretch>
              <a:fillRect/>
            </a:stretch>
          </p:blipFill>
          <p:spPr bwMode="auto">
            <a:xfrm>
              <a:off x="8011434" y="2234968"/>
              <a:ext cx="1441646" cy="2423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9" name="Рисунок 7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920709" y="2629589"/>
              <a:ext cx="6976492" cy="1295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46" name="Прямоугольник 8"/>
          <p:cNvSpPr>
            <a:spLocks noChangeArrowheads="1"/>
          </p:cNvSpPr>
          <p:nvPr/>
        </p:nvSpPr>
        <p:spPr bwMode="auto">
          <a:xfrm>
            <a:off x="1579050" y="4116998"/>
            <a:ext cx="7966075" cy="2641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defRPr/>
            </a:pPr>
            <a:b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Меры поддержки 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субъектов МСП </a:t>
            </a:r>
            <a:b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сфере туризма и досуга </a:t>
            </a:r>
            <a:b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Ленинградской области</a:t>
            </a:r>
            <a:endParaRPr lang="en-U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lnSpc>
                <a:spcPct val="107000"/>
              </a:lnSpc>
              <a:defRPr/>
            </a:pPr>
            <a:endParaRPr lang="ru-RU" sz="24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2400" b="1" dirty="0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Picture 2" descr="http://www.813.ru/bitrix/templates/piter_2017/img/logo1.png">
            <a:extLst>
              <a:ext uri="{FF2B5EF4-FFF2-40B4-BE49-F238E27FC236}">
                <a16:creationId xmlns:a16="http://schemas.microsoft.com/office/drawing/2014/main" id="{AB625AA9-0DB0-478E-A058-167FFEFC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88" y="175965"/>
            <a:ext cx="214312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813.ru/bitrix/templates/piter_2017/img/logo3.png">
            <a:extLst>
              <a:ext uri="{FF2B5EF4-FFF2-40B4-BE49-F238E27FC236}">
                <a16:creationId xmlns:a16="http://schemas.microsoft.com/office/drawing/2014/main" id="{081EB24D-D921-443D-95AC-25D0C10FC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6182" y="175965"/>
            <a:ext cx="2667000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Арка 19"/>
          <p:cNvSpPr/>
          <p:nvPr/>
        </p:nvSpPr>
        <p:spPr>
          <a:xfrm rot="15195508">
            <a:off x="-2630935" y="345004"/>
            <a:ext cx="5344779" cy="702748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4319873">
            <a:off x="8730627" y="2267435"/>
            <a:ext cx="3841750" cy="3840163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sp>
        <p:nvSpPr>
          <p:cNvPr id="22" name="Арка 21"/>
          <p:cNvSpPr/>
          <p:nvPr/>
        </p:nvSpPr>
        <p:spPr>
          <a:xfrm rot="7935317">
            <a:off x="487499" y="5432894"/>
            <a:ext cx="4244910" cy="4202424"/>
          </a:xfrm>
          <a:prstGeom prst="blockArc">
            <a:avLst>
              <a:gd name="adj1" fmla="val 3017976"/>
              <a:gd name="adj2" fmla="val 13661788"/>
              <a:gd name="adj3" fmla="val 10980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grpSp>
        <p:nvGrpSpPr>
          <p:cNvPr id="25" name="Группа 24"/>
          <p:cNvGrpSpPr/>
          <p:nvPr/>
        </p:nvGrpSpPr>
        <p:grpSpPr>
          <a:xfrm rot="10800000">
            <a:off x="5761192" y="5290089"/>
            <a:ext cx="2106477" cy="1464001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6" name="Прямоугольник 2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27" name="Прямоугольник 26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sp>
        <p:nvSpPr>
          <p:cNvPr id="33" name="Овал 32"/>
          <p:cNvSpPr/>
          <p:nvPr/>
        </p:nvSpPr>
        <p:spPr>
          <a:xfrm>
            <a:off x="9374592" y="2280177"/>
            <a:ext cx="1227861" cy="1261244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6391" name="TextBox 16"/>
          <p:cNvSpPr txBox="1">
            <a:spLocks noChangeArrowheads="1"/>
          </p:cNvSpPr>
          <p:nvPr/>
        </p:nvSpPr>
        <p:spPr bwMode="auto">
          <a:xfrm>
            <a:off x="652100" y="544778"/>
            <a:ext cx="9387611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br>
              <a:rPr lang="ru-RU" sz="4000" dirty="0">
                <a:solidFill>
                  <a:srgbClr val="E04E39"/>
                </a:solidFill>
                <a:latin typeface="Arial Black" pitchFamily="34" charset="0"/>
                <a:ea typeface="Roboto Black"/>
                <a:cs typeface="Roboto Black"/>
              </a:rPr>
            </a:b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НАЦИОНАЛЬНЫЙ ПРОЕКТ                                                   «МАЛОЕ И СРЕДНЕЕ ПРЕДПРИНИМАТЕЛЬСТВО                   </a:t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</a:b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И ПОДДЕРЖКА ИНДИВИДУАЛЬНОЙ ПРЕДПРИНИМАТЕЛЬСКОЙ ИНИЦИАТИВЫ»</a:t>
            </a:r>
          </a:p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36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«МОЙ БИЗНЕС» -                         ЕДИНАЯ ПЛОЩАДКА  </a:t>
            </a:r>
            <a:br>
              <a:rPr lang="ru-RU" sz="36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МАЛОГО И СРЕДНЕГО БИЗНЕСА</a:t>
            </a:r>
            <a:r>
              <a:rPr lang="en-US" sz="36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ЛЕНИНГРАДСКОЙ ОБЛАСТИ</a:t>
            </a:r>
            <a:endParaRPr lang="ru-RU" sz="3600" b="1" dirty="0">
              <a:solidFill>
                <a:srgbClr val="E04E39"/>
              </a:solidFill>
              <a:latin typeface="Arial" panose="020B0604020202020204" pitchFamily="34" charset="0"/>
              <a:ea typeface="Roboto Black"/>
              <a:cs typeface="Arial" panose="020B0604020202020204" pitchFamily="34" charset="0"/>
            </a:endParaRPr>
          </a:p>
        </p:txBody>
      </p:sp>
      <p:pic>
        <p:nvPicPr>
          <p:cNvPr id="17" name="Picture 2" descr="6536461595418298@myt2-dd3598211d70">
            <a:extLst>
              <a:ext uri="{FF2B5EF4-FFF2-40B4-BE49-F238E27FC236}">
                <a16:creationId xmlns:a16="http://schemas.microsoft.com/office/drawing/2014/main" id="{C1E54A9D-0219-4D4B-909D-8ACF5B911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427" y="57070"/>
            <a:ext cx="3544098" cy="116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570123" y="6123330"/>
            <a:ext cx="4033740" cy="1536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6867" tIns="68434" rIns="136867" bIns="68434" anchor="ctr"/>
          <a:lstStyle/>
          <a:p>
            <a:pPr algn="ctr"/>
            <a:r>
              <a:rPr lang="ru-RU" sz="20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Адрес: </a:t>
            </a:r>
          </a:p>
          <a:p>
            <a:pPr algn="ctr"/>
            <a:r>
              <a:rPr lang="ru-RU" sz="20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Санкт-Петербург,</a:t>
            </a:r>
            <a:br>
              <a:rPr lang="ru-RU" sz="20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пр. Энергетиков, 3А</a:t>
            </a:r>
          </a:p>
          <a:p>
            <a:pPr algn="ctr"/>
            <a:r>
              <a:rPr lang="ru-RU" sz="20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Телефон 8 (812) 309-46-88</a:t>
            </a:r>
          </a:p>
          <a:p>
            <a:pPr algn="ctr"/>
            <a:endParaRPr lang="ru-RU" sz="2000" b="1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392237" y="3344863"/>
            <a:ext cx="282257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727075" y="671513"/>
            <a:ext cx="8112125" cy="1348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E04E39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Фонд поддержки предпринимательства</a:t>
            </a:r>
            <a:r>
              <a:rPr lang="en-US" sz="3200" b="1" dirty="0">
                <a:solidFill>
                  <a:srgbClr val="E04E39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 - </a:t>
            </a:r>
            <a:r>
              <a:rPr lang="ru-RU" sz="3200" b="1" dirty="0">
                <a:solidFill>
                  <a:srgbClr val="E04E39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возможности для бизнеса</a:t>
            </a:r>
          </a:p>
        </p:txBody>
      </p:sp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846137" y="2374900"/>
            <a:ext cx="4760913" cy="71913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Финансовая поддержка</a:t>
            </a:r>
          </a:p>
        </p:txBody>
      </p:sp>
      <p:sp>
        <p:nvSpPr>
          <p:cNvPr id="19460" name="Прямоугольник 6"/>
          <p:cNvSpPr>
            <a:spLocks noChangeArrowheads="1"/>
          </p:cNvSpPr>
          <p:nvPr/>
        </p:nvSpPr>
        <p:spPr bwMode="auto">
          <a:xfrm>
            <a:off x="846135" y="3556000"/>
            <a:ext cx="4760913" cy="71913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</a:t>
            </a: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  </a:t>
            </a:r>
          </a:p>
        </p:txBody>
      </p:sp>
      <p:sp>
        <p:nvSpPr>
          <p:cNvPr id="19461" name="Прямоугольник 6"/>
          <p:cNvSpPr>
            <a:spLocks noChangeArrowheads="1"/>
          </p:cNvSpPr>
          <p:nvPr/>
        </p:nvSpPr>
        <p:spPr bwMode="auto">
          <a:xfrm>
            <a:off x="846135" y="4737100"/>
            <a:ext cx="4760913" cy="720725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</a:t>
            </a:r>
          </a:p>
        </p:txBody>
      </p:sp>
      <p:sp>
        <p:nvSpPr>
          <p:cNvPr id="19462" name="Прямоугольник 6"/>
          <p:cNvSpPr>
            <a:spLocks noChangeArrowheads="1"/>
          </p:cNvSpPr>
          <p:nvPr/>
        </p:nvSpPr>
        <p:spPr bwMode="auto">
          <a:xfrm>
            <a:off x="846135" y="5916793"/>
            <a:ext cx="4760913" cy="810962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Информационно-маркетинговая поддержка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34221" t="1091" r="66" b="1374"/>
          <a:stretch/>
        </p:blipFill>
        <p:spPr>
          <a:xfrm>
            <a:off x="6093959" y="2171700"/>
            <a:ext cx="4128089" cy="4090216"/>
          </a:xfrm>
          <a:prstGeom prst="ellipse">
            <a:avLst/>
          </a:prstGeom>
          <a:ln w="228600">
            <a:solidFill>
              <a:srgbClr val="F2ECDE"/>
            </a:solidFill>
          </a:ln>
        </p:spPr>
      </p:pic>
      <p:sp>
        <p:nvSpPr>
          <p:cNvPr id="6" name="Овал 5"/>
          <p:cNvSpPr/>
          <p:nvPr/>
        </p:nvSpPr>
        <p:spPr>
          <a:xfrm>
            <a:off x="8961210" y="1917700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165FB706-1240-467B-989E-3A7D7F7AC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190" y="26941"/>
            <a:ext cx="3001745" cy="98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Арка 75"/>
          <p:cNvSpPr/>
          <p:nvPr/>
        </p:nvSpPr>
        <p:spPr>
          <a:xfrm rot="18746721">
            <a:off x="2460183" y="-2121526"/>
            <a:ext cx="4027396" cy="4066856"/>
          </a:xfrm>
          <a:prstGeom prst="blockArc">
            <a:avLst>
              <a:gd name="adj1" fmla="val 3017976"/>
              <a:gd name="adj2" fmla="val 13661788"/>
              <a:gd name="adj3" fmla="val 10980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grpSp>
        <p:nvGrpSpPr>
          <p:cNvPr id="17418" name="Группа 21"/>
          <p:cNvGrpSpPr>
            <a:grpSpLocks/>
          </p:cNvGrpSpPr>
          <p:nvPr/>
        </p:nvGrpSpPr>
        <p:grpSpPr bwMode="auto">
          <a:xfrm>
            <a:off x="776490" y="2303273"/>
            <a:ext cx="3779935" cy="675504"/>
            <a:chOff x="894262" y="1615890"/>
            <a:chExt cx="5271534" cy="1063007"/>
          </a:xfrm>
        </p:grpSpPr>
        <p:grpSp>
          <p:nvGrpSpPr>
            <p:cNvPr id="17463" name="Группа 8"/>
            <p:cNvGrpSpPr>
              <a:grpSpLocks/>
            </p:cNvGrpSpPr>
            <p:nvPr/>
          </p:nvGrpSpPr>
          <p:grpSpPr bwMode="auto">
            <a:xfrm>
              <a:off x="894262" y="1615890"/>
              <a:ext cx="5256754" cy="1063007"/>
              <a:chOff x="953609" y="3341053"/>
              <a:chExt cx="5256754" cy="781576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953609" y="3341053"/>
                <a:ext cx="5256754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981972" y="3349280"/>
                <a:ext cx="419687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464" name="Прямоугольник 50"/>
            <p:cNvSpPr>
              <a:spLocks noChangeArrowheads="1"/>
            </p:cNvSpPr>
            <p:nvPr/>
          </p:nvSpPr>
          <p:spPr bwMode="auto">
            <a:xfrm>
              <a:off x="1687551" y="1943777"/>
              <a:ext cx="4478245" cy="4625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Консультации</a:t>
              </a:r>
            </a:p>
          </p:txBody>
        </p:sp>
      </p:grpSp>
      <p:grpSp>
        <p:nvGrpSpPr>
          <p:cNvPr id="17419" name="Группа 20"/>
          <p:cNvGrpSpPr>
            <a:grpSpLocks/>
          </p:cNvGrpSpPr>
          <p:nvPr/>
        </p:nvGrpSpPr>
        <p:grpSpPr bwMode="auto">
          <a:xfrm>
            <a:off x="776475" y="4023111"/>
            <a:ext cx="3792627" cy="791427"/>
            <a:chOff x="894458" y="2488694"/>
            <a:chExt cx="3510041" cy="1037826"/>
          </a:xfrm>
        </p:grpSpPr>
        <p:grpSp>
          <p:nvGrpSpPr>
            <p:cNvPr id="17458" name="Группа 51"/>
            <p:cNvGrpSpPr>
              <a:grpSpLocks/>
            </p:cNvGrpSpPr>
            <p:nvPr/>
          </p:nvGrpSpPr>
          <p:grpSpPr bwMode="auto">
            <a:xfrm>
              <a:off x="894458" y="2488694"/>
              <a:ext cx="3510041" cy="1037826"/>
              <a:chOff x="953805" y="3341056"/>
              <a:chExt cx="3510041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3805" y="3341056"/>
                <a:ext cx="351004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3805" y="3341056"/>
                <a:ext cx="291447" cy="75907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459" name="Прямоугольник 55"/>
            <p:cNvSpPr>
              <a:spLocks noChangeArrowheads="1"/>
            </p:cNvSpPr>
            <p:nvPr/>
          </p:nvSpPr>
          <p:spPr bwMode="auto">
            <a:xfrm>
              <a:off x="1398846" y="2620339"/>
              <a:ext cx="2651310" cy="736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Специализированные услуги РЦИ</a:t>
              </a:r>
            </a:p>
          </p:txBody>
        </p:sp>
      </p:grpSp>
      <p:grpSp>
        <p:nvGrpSpPr>
          <p:cNvPr id="17420" name="Группа 7"/>
          <p:cNvGrpSpPr>
            <a:grpSpLocks/>
          </p:cNvGrpSpPr>
          <p:nvPr/>
        </p:nvGrpSpPr>
        <p:grpSpPr bwMode="auto">
          <a:xfrm>
            <a:off x="776475" y="3147511"/>
            <a:ext cx="3771439" cy="685616"/>
            <a:chOff x="855877" y="3417519"/>
            <a:chExt cx="3548622" cy="1040327"/>
          </a:xfrm>
        </p:grpSpPr>
        <p:grpSp>
          <p:nvGrpSpPr>
            <p:cNvPr id="17453" name="Группа 56"/>
            <p:cNvGrpSpPr>
              <a:grpSpLocks/>
            </p:cNvGrpSpPr>
            <p:nvPr/>
          </p:nvGrpSpPr>
          <p:grpSpPr bwMode="auto">
            <a:xfrm>
              <a:off x="855877" y="3417519"/>
              <a:ext cx="3548622" cy="1040327"/>
              <a:chOff x="915224" y="3324893"/>
              <a:chExt cx="3548622" cy="764901"/>
            </a:xfrm>
          </p:grpSpPr>
          <p:sp>
            <p:nvSpPr>
              <p:cNvPr id="59" name="Прямоугольник 58"/>
              <p:cNvSpPr/>
              <p:nvPr/>
            </p:nvSpPr>
            <p:spPr>
              <a:xfrm>
                <a:off x="955239" y="3341057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927622" y="3324893"/>
                <a:ext cx="291871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57" name="TextBox 60"/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17454" name="Прямоугольник 61"/>
            <p:cNvSpPr>
              <a:spLocks noChangeArrowheads="1"/>
            </p:cNvSpPr>
            <p:nvPr/>
          </p:nvSpPr>
          <p:spPr bwMode="auto">
            <a:xfrm>
              <a:off x="1374829" y="3753646"/>
              <a:ext cx="2671903" cy="42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Комплексные услуги</a:t>
              </a:r>
            </a:p>
          </p:txBody>
        </p:sp>
      </p:grpSp>
      <p:sp>
        <p:nvSpPr>
          <p:cNvPr id="17429" name="TextBox 118"/>
          <p:cNvSpPr txBox="1">
            <a:spLocks noChangeArrowheads="1"/>
          </p:cNvSpPr>
          <p:nvPr/>
        </p:nvSpPr>
        <p:spPr bwMode="auto">
          <a:xfrm>
            <a:off x="842352" y="582005"/>
            <a:ext cx="7788275" cy="1348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b="1" dirty="0">
                <a:solidFill>
                  <a:srgbClr val="E04E39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Центр «Мой бизнес»</a:t>
            </a:r>
          </a:p>
          <a:p>
            <a:pPr>
              <a:lnSpc>
                <a:spcPct val="85000"/>
              </a:lnSpc>
            </a:pPr>
            <a:r>
              <a:rPr lang="ru-RU" sz="3200" b="1" dirty="0">
                <a:solidFill>
                  <a:srgbClr val="E04E39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услуги в 2021 году</a:t>
            </a:r>
            <a:endParaRPr lang="en-US" sz="3200" b="1" dirty="0">
              <a:solidFill>
                <a:srgbClr val="E04E39"/>
              </a:solidFill>
              <a:latin typeface="Arial" panose="020B0604020202020204" pitchFamily="34" charset="0"/>
              <a:ea typeface="Roboto Black"/>
              <a:cs typeface="Arial" panose="020B0604020202020204" pitchFamily="34" charset="0"/>
            </a:endParaRPr>
          </a:p>
          <a:p>
            <a:pPr>
              <a:lnSpc>
                <a:spcPct val="85000"/>
              </a:lnSpc>
            </a:pPr>
            <a:endParaRPr lang="ru-RU" sz="3200" dirty="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pic>
        <p:nvPicPr>
          <p:cNvPr id="71" name="Picture 2" descr="6536461595418298@myt2-dd3598211d70">
            <a:extLst>
              <a:ext uri="{FF2B5EF4-FFF2-40B4-BE49-F238E27FC236}">
                <a16:creationId xmlns:a16="http://schemas.microsoft.com/office/drawing/2014/main" id="{E96A1DA9-76EA-4D22-8C03-138B94D52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181" y="75778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Прямоугольник 71"/>
          <p:cNvSpPr/>
          <p:nvPr/>
        </p:nvSpPr>
        <p:spPr>
          <a:xfrm>
            <a:off x="6309856" y="3700187"/>
            <a:ext cx="2406650" cy="1590675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562212"/>
                </a:solidFill>
                <a:latin typeface="Arial" charset="0"/>
                <a:cs typeface="Arial" charset="0"/>
              </a:rPr>
              <a:t> 6 485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562212"/>
                </a:solidFill>
                <a:latin typeface="Arial" charset="0"/>
                <a:cs typeface="Arial" charset="0"/>
              </a:rPr>
              <a:t>услуг</a:t>
            </a:r>
            <a:endParaRPr lang="ru-RU" sz="4000" dirty="0">
              <a:solidFill>
                <a:prstClr val="white"/>
              </a:solidFill>
            </a:endParaRPr>
          </a:p>
        </p:txBody>
      </p:sp>
      <p:sp>
        <p:nvSpPr>
          <p:cNvPr id="2" name="Правая фигурная скобка 1"/>
          <p:cNvSpPr/>
          <p:nvPr/>
        </p:nvSpPr>
        <p:spPr>
          <a:xfrm>
            <a:off x="4651508" y="2303273"/>
            <a:ext cx="776399" cy="4489506"/>
          </a:xfrm>
          <a:prstGeom prst="rightBrace">
            <a:avLst>
              <a:gd name="adj1" fmla="val 48993"/>
              <a:gd name="adj2" fmla="val 50469"/>
            </a:avLst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3" name="Арка 72"/>
          <p:cNvSpPr/>
          <p:nvPr/>
        </p:nvSpPr>
        <p:spPr>
          <a:xfrm rot="9805647">
            <a:off x="5592306" y="5639593"/>
            <a:ext cx="3841750" cy="3840163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7A6B37B6-C516-4B98-A991-34A621155983}"/>
              </a:ext>
            </a:extLst>
          </p:cNvPr>
          <p:cNvSpPr/>
          <p:nvPr/>
        </p:nvSpPr>
        <p:spPr>
          <a:xfrm>
            <a:off x="6414630" y="7151573"/>
            <a:ext cx="267923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562212"/>
                </a:solidFill>
              </a:rPr>
              <a:t>* данные на 31.12.2021</a:t>
            </a:r>
          </a:p>
        </p:txBody>
      </p:sp>
      <p:grpSp>
        <p:nvGrpSpPr>
          <p:cNvPr id="25" name="Группа 7">
            <a:extLst>
              <a:ext uri="{FF2B5EF4-FFF2-40B4-BE49-F238E27FC236}">
                <a16:creationId xmlns:a16="http://schemas.microsoft.com/office/drawing/2014/main" id="{0875371D-288A-4384-A480-02EDFC52D8A1}"/>
              </a:ext>
            </a:extLst>
          </p:cNvPr>
          <p:cNvGrpSpPr>
            <a:grpSpLocks/>
          </p:cNvGrpSpPr>
          <p:nvPr/>
        </p:nvGrpSpPr>
        <p:grpSpPr bwMode="auto">
          <a:xfrm>
            <a:off x="752412" y="5021737"/>
            <a:ext cx="3804013" cy="730169"/>
            <a:chOff x="729508" y="3439505"/>
            <a:chExt cx="3674991" cy="1018343"/>
          </a:xfrm>
        </p:grpSpPr>
        <p:grpSp>
          <p:nvGrpSpPr>
            <p:cNvPr id="26" name="Группа 56">
              <a:extLst>
                <a:ext uri="{FF2B5EF4-FFF2-40B4-BE49-F238E27FC236}">
                  <a16:creationId xmlns:a16="http://schemas.microsoft.com/office/drawing/2014/main" id="{689057A0-29B5-4225-AB9C-92D29F321C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9508" y="3439505"/>
              <a:ext cx="3674991" cy="1018343"/>
              <a:chOff x="788855" y="3341057"/>
              <a:chExt cx="3674991" cy="748737"/>
            </a:xfrm>
          </p:grpSpPr>
          <p:sp>
            <p:nvSpPr>
              <p:cNvPr id="29" name="Прямоугольник 28">
                <a:extLst>
                  <a:ext uri="{FF2B5EF4-FFF2-40B4-BE49-F238E27FC236}">
                    <a16:creationId xmlns:a16="http://schemas.microsoft.com/office/drawing/2014/main" id="{55713CA8-4681-4849-A63B-32CD15B22E00}"/>
                  </a:ext>
                </a:extLst>
              </p:cNvPr>
              <p:cNvSpPr/>
              <p:nvPr/>
            </p:nvSpPr>
            <p:spPr>
              <a:xfrm>
                <a:off x="955239" y="3341057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9EB11E25-5706-4C79-9BE2-075EC0B03063}"/>
                  </a:ext>
                </a:extLst>
              </p:cNvPr>
              <p:cNvSpPr/>
              <p:nvPr/>
            </p:nvSpPr>
            <p:spPr>
              <a:xfrm>
                <a:off x="788855" y="3341057"/>
                <a:ext cx="316484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TextBox 60">
                <a:extLst>
                  <a:ext uri="{FF2B5EF4-FFF2-40B4-BE49-F238E27FC236}">
                    <a16:creationId xmlns:a16="http://schemas.microsoft.com/office/drawing/2014/main" id="{48791BC3-5A50-4789-8457-4695EAEA4A6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28" name="Прямоугольник 61">
              <a:extLst>
                <a:ext uri="{FF2B5EF4-FFF2-40B4-BE49-F238E27FC236}">
                  <a16:creationId xmlns:a16="http://schemas.microsoft.com/office/drawing/2014/main" id="{98B16DC5-0F2C-414B-BE03-BBDBC65D4E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9781" y="3594798"/>
              <a:ext cx="2771921" cy="7364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Специализированные услуги ЦИСС</a:t>
              </a:r>
            </a:p>
          </p:txBody>
        </p:sp>
      </p:grpSp>
      <p:grpSp>
        <p:nvGrpSpPr>
          <p:cNvPr id="38" name="Группа 7">
            <a:extLst>
              <a:ext uri="{FF2B5EF4-FFF2-40B4-BE49-F238E27FC236}">
                <a16:creationId xmlns:a16="http://schemas.microsoft.com/office/drawing/2014/main" id="{C62FF5F7-587D-4F05-A5A1-D2A2557552A9}"/>
              </a:ext>
            </a:extLst>
          </p:cNvPr>
          <p:cNvGrpSpPr>
            <a:grpSpLocks/>
          </p:cNvGrpSpPr>
          <p:nvPr/>
        </p:nvGrpSpPr>
        <p:grpSpPr bwMode="auto">
          <a:xfrm>
            <a:off x="739051" y="5935129"/>
            <a:ext cx="3824353" cy="685616"/>
            <a:chOff x="855877" y="3417519"/>
            <a:chExt cx="3548622" cy="1040327"/>
          </a:xfrm>
        </p:grpSpPr>
        <p:grpSp>
          <p:nvGrpSpPr>
            <p:cNvPr id="39" name="Группа 56">
              <a:extLst>
                <a:ext uri="{FF2B5EF4-FFF2-40B4-BE49-F238E27FC236}">
                  <a16:creationId xmlns:a16="http://schemas.microsoft.com/office/drawing/2014/main" id="{B7819416-1948-49E8-9BE5-443A345757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5877" y="3417519"/>
              <a:ext cx="3548622" cy="1040327"/>
              <a:chOff x="915224" y="3324893"/>
              <a:chExt cx="3548622" cy="764901"/>
            </a:xfrm>
          </p:grpSpPr>
          <p:sp>
            <p:nvSpPr>
              <p:cNvPr id="41" name="Прямоугольник 40">
                <a:extLst>
                  <a:ext uri="{FF2B5EF4-FFF2-40B4-BE49-F238E27FC236}">
                    <a16:creationId xmlns:a16="http://schemas.microsoft.com/office/drawing/2014/main" id="{051D799E-CCE4-4A12-9470-307406F63D35}"/>
                  </a:ext>
                </a:extLst>
              </p:cNvPr>
              <p:cNvSpPr/>
              <p:nvPr/>
            </p:nvSpPr>
            <p:spPr>
              <a:xfrm>
                <a:off x="955239" y="3341057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Прямоугольник 41">
                <a:extLst>
                  <a:ext uri="{FF2B5EF4-FFF2-40B4-BE49-F238E27FC236}">
                    <a16:creationId xmlns:a16="http://schemas.microsoft.com/office/drawing/2014/main" id="{684B2063-C300-4662-8D41-C36665B8DF48}"/>
                  </a:ext>
                </a:extLst>
              </p:cNvPr>
              <p:cNvSpPr/>
              <p:nvPr/>
            </p:nvSpPr>
            <p:spPr>
              <a:xfrm>
                <a:off x="927622" y="3324893"/>
                <a:ext cx="316484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TextBox 60">
                <a:extLst>
                  <a:ext uri="{FF2B5EF4-FFF2-40B4-BE49-F238E27FC236}">
                    <a16:creationId xmlns:a16="http://schemas.microsoft.com/office/drawing/2014/main" id="{D567162E-E34E-4A04-B041-E8BB3F0DD5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40" name="Прямоугольник 61">
              <a:extLst>
                <a:ext uri="{FF2B5EF4-FFF2-40B4-BE49-F238E27FC236}">
                  <a16:creationId xmlns:a16="http://schemas.microsoft.com/office/drawing/2014/main" id="{4BF63966-7D35-4B49-B36C-D62AA4F6A3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4829" y="3473695"/>
              <a:ext cx="2671903" cy="9807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Обучающие и иные мероприятия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1711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5400000">
            <a:off x="5370664" y="-801936"/>
            <a:ext cx="16081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Овал 29"/>
          <p:cNvSpPr>
            <a:spLocks noChangeAspect="1"/>
          </p:cNvSpPr>
          <p:nvPr/>
        </p:nvSpPr>
        <p:spPr>
          <a:xfrm>
            <a:off x="794374" y="1860116"/>
            <a:ext cx="2127025" cy="2125148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9" name="Овал 28"/>
          <p:cNvSpPr/>
          <p:nvPr/>
        </p:nvSpPr>
        <p:spPr>
          <a:xfrm>
            <a:off x="4205447" y="1854039"/>
            <a:ext cx="2127025" cy="2125148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" name="Овал 11"/>
          <p:cNvSpPr>
            <a:spLocks noChangeAspect="1"/>
          </p:cNvSpPr>
          <p:nvPr/>
        </p:nvSpPr>
        <p:spPr>
          <a:xfrm>
            <a:off x="7927023" y="1860967"/>
            <a:ext cx="2127025" cy="2125148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380691" y="564441"/>
            <a:ext cx="8796338" cy="511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Виды финансовой поддержки</a:t>
            </a:r>
          </a:p>
        </p:txBody>
      </p:sp>
      <p:sp>
        <p:nvSpPr>
          <p:cNvPr id="21512" name="Прямоугольник 2"/>
          <p:cNvSpPr>
            <a:spLocks noChangeArrowheads="1"/>
          </p:cNvSpPr>
          <p:nvPr/>
        </p:nvSpPr>
        <p:spPr bwMode="auto">
          <a:xfrm>
            <a:off x="1014136" y="1340268"/>
            <a:ext cx="21288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МИКРОЗАЙМЫ</a:t>
            </a:r>
          </a:p>
        </p:txBody>
      </p:sp>
      <p:sp>
        <p:nvSpPr>
          <p:cNvPr id="21513" name="Прямоугольник 5"/>
          <p:cNvSpPr>
            <a:spLocks noChangeArrowheads="1"/>
          </p:cNvSpPr>
          <p:nvPr/>
        </p:nvSpPr>
        <p:spPr bwMode="auto">
          <a:xfrm>
            <a:off x="4241658" y="1339841"/>
            <a:ext cx="2433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ПОРУЧИТЕЛЬСТВА</a:t>
            </a:r>
          </a:p>
          <a:p>
            <a:endParaRPr lang="ru-RU" sz="1400" b="1" dirty="0">
              <a:solidFill>
                <a:srgbClr val="562212"/>
              </a:solidFill>
              <a:latin typeface="Arial Black" pitchFamily="34" charset="0"/>
            </a:endParaRPr>
          </a:p>
        </p:txBody>
      </p:sp>
      <p:sp>
        <p:nvSpPr>
          <p:cNvPr id="21514" name="Прямоугольник 8"/>
          <p:cNvSpPr>
            <a:spLocks noChangeArrowheads="1"/>
          </p:cNvSpPr>
          <p:nvPr/>
        </p:nvSpPr>
        <p:spPr bwMode="auto">
          <a:xfrm>
            <a:off x="7995555" y="1356586"/>
            <a:ext cx="2193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ЛЬГОТНЫЙ ЛИЗИНГ</a:t>
            </a:r>
          </a:p>
        </p:txBody>
      </p:sp>
      <p:sp>
        <p:nvSpPr>
          <p:cNvPr id="21519" name="Прямоугольник 6"/>
          <p:cNvSpPr>
            <a:spLocks noChangeArrowheads="1"/>
          </p:cNvSpPr>
          <p:nvPr/>
        </p:nvSpPr>
        <p:spPr bwMode="auto">
          <a:xfrm>
            <a:off x="990904" y="2386786"/>
            <a:ext cx="17335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50</a:t>
            </a:r>
            <a:r>
              <a:rPr lang="en-US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</a:t>
            </a:r>
            <a:b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5 млн</a:t>
            </a:r>
          </a:p>
          <a:p>
            <a:pPr algn="ctr"/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</a:p>
        </p:txBody>
      </p:sp>
      <p:sp>
        <p:nvSpPr>
          <p:cNvPr id="21520" name="Прямоугольник 7"/>
          <p:cNvSpPr>
            <a:spLocks noChangeArrowheads="1"/>
          </p:cNvSpPr>
          <p:nvPr/>
        </p:nvSpPr>
        <p:spPr bwMode="auto">
          <a:xfrm>
            <a:off x="4493418" y="2581005"/>
            <a:ext cx="1704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25 млн</a:t>
            </a:r>
          </a:p>
          <a:p>
            <a:pPr algn="ctr"/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</a:p>
        </p:txBody>
      </p:sp>
      <p:sp>
        <p:nvSpPr>
          <p:cNvPr id="21521" name="Прямоугольник 8"/>
          <p:cNvSpPr>
            <a:spLocks noChangeArrowheads="1"/>
          </p:cNvSpPr>
          <p:nvPr/>
        </p:nvSpPr>
        <p:spPr bwMode="auto">
          <a:xfrm>
            <a:off x="7610148" y="2253346"/>
            <a:ext cx="281213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2,5 млн</a:t>
            </a:r>
          </a:p>
          <a:p>
            <a:pPr algn="ctr"/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 </a:t>
            </a:r>
            <a:b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50 млн </a:t>
            </a:r>
            <a:b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</a:p>
        </p:txBody>
      </p:sp>
      <p:pic>
        <p:nvPicPr>
          <p:cNvPr id="27" name="Picture 2" descr="6536461595418298@myt2-dd3598211d70">
            <a:extLst>
              <a:ext uri="{FF2B5EF4-FFF2-40B4-BE49-F238E27FC236}">
                <a16:creationId xmlns:a16="http://schemas.microsoft.com/office/drawing/2014/main" id="{4932385C-B9E0-4DC4-B72D-5DF15F899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148" y="20510"/>
            <a:ext cx="290131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Группа 20"/>
          <p:cNvGrpSpPr>
            <a:grpSpLocks/>
          </p:cNvGrpSpPr>
          <p:nvPr/>
        </p:nvGrpSpPr>
        <p:grpSpPr bwMode="auto">
          <a:xfrm>
            <a:off x="4021056" y="4600198"/>
            <a:ext cx="2649698" cy="2238752"/>
            <a:chOff x="860769" y="2437335"/>
            <a:chExt cx="3913472" cy="1054117"/>
          </a:xfrm>
        </p:grpSpPr>
        <p:grpSp>
          <p:nvGrpSpPr>
            <p:cNvPr id="24" name="Группа 51"/>
            <p:cNvGrpSpPr>
              <a:grpSpLocks/>
            </p:cNvGrpSpPr>
            <p:nvPr/>
          </p:nvGrpSpPr>
          <p:grpSpPr bwMode="auto">
            <a:xfrm>
              <a:off x="860769" y="2437335"/>
              <a:ext cx="3775562" cy="1054117"/>
              <a:chOff x="920116" y="3303298"/>
              <a:chExt cx="3775562" cy="775041"/>
            </a:xfrm>
          </p:grpSpPr>
          <p:sp>
            <p:nvSpPr>
              <p:cNvPr id="26" name="Прямоугольник 25"/>
              <p:cNvSpPr/>
              <p:nvPr/>
            </p:nvSpPr>
            <p:spPr>
              <a:xfrm>
                <a:off x="920116" y="3303298"/>
                <a:ext cx="3775562" cy="775041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994988" y="3311226"/>
                <a:ext cx="200947" cy="75918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TextBox 54"/>
              <p:cNvSpPr txBox="1">
                <a:spLocks noChangeArrowheads="1"/>
              </p:cNvSpPr>
              <p:nvPr/>
            </p:nvSpPr>
            <p:spPr bwMode="auto">
              <a:xfrm>
                <a:off x="961999" y="3499890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25" name="Прямоугольник 55"/>
            <p:cNvSpPr>
              <a:spLocks noChangeArrowheads="1"/>
            </p:cNvSpPr>
            <p:nvPr/>
          </p:nvSpPr>
          <p:spPr bwMode="auto">
            <a:xfrm>
              <a:off x="998678" y="2467162"/>
              <a:ext cx="3775563" cy="886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t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В 2021 году выдано </a:t>
              </a:r>
            </a:p>
            <a:p>
              <a:pPr algn="ctr">
                <a:spcAft>
                  <a:spcPts val="525"/>
                </a:spcAft>
              </a:pPr>
              <a:r>
                <a:rPr lang="en-US" b="1" dirty="0">
                  <a:solidFill>
                    <a:srgbClr val="562212"/>
                  </a:solidFill>
                </a:rPr>
                <a:t>105 </a:t>
              </a:r>
              <a:r>
                <a:rPr lang="ru-RU" b="1" dirty="0">
                  <a:solidFill>
                    <a:srgbClr val="562212"/>
                  </a:solidFill>
                </a:rPr>
                <a:t>поручительств на </a:t>
              </a:r>
              <a:r>
                <a:rPr lang="en-US" b="1" dirty="0">
                  <a:solidFill>
                    <a:srgbClr val="562212"/>
                  </a:solidFill>
                </a:rPr>
                <a:t>907</a:t>
              </a:r>
              <a:r>
                <a:rPr lang="ru-RU" b="1" dirty="0">
                  <a:solidFill>
                    <a:srgbClr val="562212"/>
                  </a:solidFill>
                </a:rPr>
                <a:t>,</a:t>
              </a:r>
              <a:r>
                <a:rPr lang="en-US" b="1" dirty="0">
                  <a:solidFill>
                    <a:srgbClr val="562212"/>
                  </a:solidFill>
                </a:rPr>
                <a:t>2</a:t>
              </a:r>
              <a:r>
                <a:rPr lang="ru-RU" b="1" dirty="0">
                  <a:solidFill>
                    <a:srgbClr val="562212"/>
                  </a:solidFill>
                </a:rPr>
                <a:t> млн руб.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Привлечено </a:t>
              </a:r>
              <a:br>
                <a:rPr lang="ru-RU" b="1" dirty="0">
                  <a:solidFill>
                    <a:srgbClr val="562212"/>
                  </a:solidFill>
                </a:rPr>
              </a:br>
              <a:r>
                <a:rPr lang="ru-RU" b="1" dirty="0">
                  <a:solidFill>
                    <a:srgbClr val="562212"/>
                  </a:solidFill>
                </a:rPr>
                <a:t>средств </a:t>
              </a:r>
              <a:br>
                <a:rPr lang="ru-RU" b="1" dirty="0">
                  <a:solidFill>
                    <a:srgbClr val="562212"/>
                  </a:solidFill>
                </a:rPr>
              </a:br>
              <a:r>
                <a:rPr lang="ru-RU" b="1" dirty="0">
                  <a:solidFill>
                    <a:srgbClr val="562212"/>
                  </a:solidFill>
                </a:rPr>
                <a:t>на 2,9 млрд руб.</a:t>
              </a:r>
            </a:p>
          </p:txBody>
        </p:sp>
      </p:grpSp>
      <p:grpSp>
        <p:nvGrpSpPr>
          <p:cNvPr id="33" name="Группа 20"/>
          <p:cNvGrpSpPr>
            <a:grpSpLocks/>
          </p:cNvGrpSpPr>
          <p:nvPr/>
        </p:nvGrpSpPr>
        <p:grpSpPr bwMode="auto">
          <a:xfrm>
            <a:off x="446720" y="4605852"/>
            <a:ext cx="2556787" cy="2233098"/>
            <a:chOff x="902652" y="2448114"/>
            <a:chExt cx="3728163" cy="1037826"/>
          </a:xfrm>
        </p:grpSpPr>
        <p:grpSp>
          <p:nvGrpSpPr>
            <p:cNvPr id="37" name="Группа 51"/>
            <p:cNvGrpSpPr>
              <a:grpSpLocks/>
            </p:cNvGrpSpPr>
            <p:nvPr/>
          </p:nvGrpSpPr>
          <p:grpSpPr bwMode="auto">
            <a:xfrm>
              <a:off x="902652" y="2448114"/>
              <a:ext cx="3650478" cy="1037826"/>
              <a:chOff x="961999" y="3311225"/>
              <a:chExt cx="3650478" cy="763063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994988" y="3311226"/>
                <a:ext cx="3617489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Прямоугольник 40"/>
              <p:cNvSpPr/>
              <p:nvPr/>
            </p:nvSpPr>
            <p:spPr>
              <a:xfrm>
                <a:off x="994988" y="3311225"/>
                <a:ext cx="139708" cy="757821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TextBox 54"/>
              <p:cNvSpPr txBox="1">
                <a:spLocks noChangeArrowheads="1"/>
              </p:cNvSpPr>
              <p:nvPr/>
            </p:nvSpPr>
            <p:spPr bwMode="auto">
              <a:xfrm>
                <a:off x="961999" y="3499890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38" name="Прямоугольник 55"/>
            <p:cNvSpPr>
              <a:spLocks noChangeArrowheads="1"/>
            </p:cNvSpPr>
            <p:nvPr/>
          </p:nvSpPr>
          <p:spPr bwMode="auto">
            <a:xfrm>
              <a:off x="998952" y="2484660"/>
              <a:ext cx="3631863" cy="2820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t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В</a:t>
              </a:r>
              <a:r>
                <a:rPr lang="en-US" b="1" dirty="0">
                  <a:solidFill>
                    <a:srgbClr val="562212"/>
                  </a:solidFill>
                </a:rPr>
                <a:t> </a:t>
              </a:r>
              <a:r>
                <a:rPr lang="ru-RU" b="1" dirty="0">
                  <a:solidFill>
                    <a:srgbClr val="562212"/>
                  </a:solidFill>
                </a:rPr>
                <a:t>2021 году выдано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223 микрозайма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на 404 млн руб.</a:t>
              </a:r>
            </a:p>
          </p:txBody>
        </p:sp>
      </p:grpSp>
      <p:grpSp>
        <p:nvGrpSpPr>
          <p:cNvPr id="50" name="Группа 20">
            <a:extLst>
              <a:ext uri="{FF2B5EF4-FFF2-40B4-BE49-F238E27FC236}">
                <a16:creationId xmlns:a16="http://schemas.microsoft.com/office/drawing/2014/main" id="{EBEA51C1-3266-42B8-8A92-B194D23BA98D}"/>
              </a:ext>
            </a:extLst>
          </p:cNvPr>
          <p:cNvGrpSpPr>
            <a:grpSpLocks/>
          </p:cNvGrpSpPr>
          <p:nvPr/>
        </p:nvGrpSpPr>
        <p:grpSpPr bwMode="auto">
          <a:xfrm>
            <a:off x="7750091" y="4605853"/>
            <a:ext cx="2480887" cy="2233097"/>
            <a:chOff x="902652" y="2448118"/>
            <a:chExt cx="3767133" cy="1037825"/>
          </a:xfrm>
        </p:grpSpPr>
        <p:grpSp>
          <p:nvGrpSpPr>
            <p:cNvPr id="51" name="Группа 51">
              <a:extLst>
                <a:ext uri="{FF2B5EF4-FFF2-40B4-BE49-F238E27FC236}">
                  <a16:creationId xmlns:a16="http://schemas.microsoft.com/office/drawing/2014/main" id="{3A676586-3461-456B-847D-8FD629F451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2652" y="2448118"/>
              <a:ext cx="3691282" cy="1037825"/>
              <a:chOff x="961999" y="3311226"/>
              <a:chExt cx="3691282" cy="763062"/>
            </a:xfrm>
          </p:grpSpPr>
          <p:sp>
            <p:nvSpPr>
              <p:cNvPr id="53" name="Прямоугольник 52">
                <a:extLst>
                  <a:ext uri="{FF2B5EF4-FFF2-40B4-BE49-F238E27FC236}">
                    <a16:creationId xmlns:a16="http://schemas.microsoft.com/office/drawing/2014/main" id="{0AC124E2-AB92-402D-9336-E8845A3FCC21}"/>
                  </a:ext>
                </a:extLst>
              </p:cNvPr>
              <p:cNvSpPr/>
              <p:nvPr/>
            </p:nvSpPr>
            <p:spPr>
              <a:xfrm>
                <a:off x="994990" y="3311226"/>
                <a:ext cx="365829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Прямоугольник 53">
                <a:extLst>
                  <a:ext uri="{FF2B5EF4-FFF2-40B4-BE49-F238E27FC236}">
                    <a16:creationId xmlns:a16="http://schemas.microsoft.com/office/drawing/2014/main" id="{CEDDCC62-6ED9-46E2-A012-3ACA46F5DAEA}"/>
                  </a:ext>
                </a:extLst>
              </p:cNvPr>
              <p:cNvSpPr/>
              <p:nvPr/>
            </p:nvSpPr>
            <p:spPr>
              <a:xfrm>
                <a:off x="994988" y="3311226"/>
                <a:ext cx="250263" cy="763062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ABA14FAF-E5B2-40BF-A94C-FE255FCA979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61999" y="3499890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52" name="Прямоугольник 55">
              <a:extLst>
                <a:ext uri="{FF2B5EF4-FFF2-40B4-BE49-F238E27FC236}">
                  <a16:creationId xmlns:a16="http://schemas.microsoft.com/office/drawing/2014/main" id="{AD3A6CED-20F9-4548-BC32-E7B498E887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803" y="2484664"/>
              <a:ext cx="3719982" cy="339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t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В 2020-2021 году заключено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7 договоров </a:t>
              </a:r>
              <a:br>
                <a:rPr lang="ru-RU" b="1" dirty="0">
                  <a:solidFill>
                    <a:srgbClr val="562212"/>
                  </a:solidFill>
                </a:rPr>
              </a:br>
              <a:r>
                <a:rPr lang="ru-RU" b="1" dirty="0">
                  <a:solidFill>
                    <a:srgbClr val="562212"/>
                  </a:solidFill>
                </a:rPr>
                <a:t>на 27,5 млн руб. 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Box 66">
            <a:extLst>
              <a:ext uri="{FF2B5EF4-FFF2-40B4-BE49-F238E27FC236}">
                <a16:creationId xmlns:a16="http://schemas.microsoft.com/office/drawing/2014/main" id="{D5896462-82A1-40CD-837D-F86E41DD8098}"/>
              </a:ext>
            </a:extLst>
          </p:cNvPr>
          <p:cNvSpPr txBox="1"/>
          <p:nvPr/>
        </p:nvSpPr>
        <p:spPr>
          <a:xfrm>
            <a:off x="746197" y="611759"/>
            <a:ext cx="8139113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Микрозаймы</a:t>
            </a:r>
          </a:p>
        </p:txBody>
      </p:sp>
      <p:pic>
        <p:nvPicPr>
          <p:cNvPr id="18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199587" y="5150578"/>
            <a:ext cx="16081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object 3">
            <a:extLst>
              <a:ext uri="{FF2B5EF4-FFF2-40B4-BE49-F238E27FC236}">
                <a16:creationId xmlns:a16="http://schemas.microsoft.com/office/drawing/2014/main" id="{5B2E15DD-1FAA-431E-9599-FF369827A024}"/>
              </a:ext>
            </a:extLst>
          </p:cNvPr>
          <p:cNvSpPr txBox="1"/>
          <p:nvPr/>
        </p:nvSpPr>
        <p:spPr>
          <a:xfrm>
            <a:off x="764661" y="1441054"/>
            <a:ext cx="4381987" cy="231153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53975" rIns="0" bIns="0" rtlCol="0">
            <a:spAutoFit/>
          </a:bodyPr>
          <a:lstStyle/>
          <a:p>
            <a:pPr marL="111760">
              <a:lnSpc>
                <a:spcPct val="100000"/>
              </a:lnSpc>
              <a:spcBef>
                <a:spcPts val="425"/>
              </a:spcBef>
            </a:pPr>
            <a:r>
              <a:rPr lang="ru-RU" sz="1500" b="1" spc="190" dirty="0">
                <a:solidFill>
                  <a:srgbClr val="DB05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ТРЕБОВАНИЯ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935355">
              <a:lnSpc>
                <a:spcPts val="1700"/>
              </a:lnSpc>
              <a:spcBef>
                <a:spcPts val="675"/>
              </a:spcBef>
              <a:buAutoNum type="arabicPeriod"/>
            </a:pPr>
            <a:r>
              <a:rPr lang="ru-RU" sz="1500" spc="2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Займы предоставляются субъектам МСП и самозанятым Ленинградской области</a:t>
            </a:r>
          </a:p>
          <a:p>
            <a:pPr marR="935355">
              <a:lnSpc>
                <a:spcPts val="1700"/>
              </a:lnSpc>
              <a:spcBef>
                <a:spcPts val="675"/>
              </a:spcBef>
              <a:buAutoNum type="arabicPeriod"/>
            </a:pP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Срок действия займа не более </a:t>
            </a:r>
            <a:b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месяцев </a:t>
            </a:r>
          </a:p>
          <a:p>
            <a:pPr marR="935355">
              <a:lnSpc>
                <a:spcPts val="1700"/>
              </a:lnSpc>
              <a:spcBef>
                <a:spcPts val="675"/>
              </a:spcBef>
              <a:buAutoNum type="arabicPeriod"/>
            </a:pP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Целевое расходование средств </a:t>
            </a:r>
            <a:b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90 дней</a:t>
            </a:r>
          </a:p>
          <a:p>
            <a:pPr marL="264160">
              <a:lnSpc>
                <a:spcPts val="1760"/>
              </a:lnSpc>
            </a:pPr>
            <a:endParaRPr sz="1500" dirty="0">
              <a:latin typeface="Calibri"/>
              <a:cs typeface="Calibri"/>
            </a:endParaRPr>
          </a:p>
        </p:txBody>
      </p:sp>
      <p:sp>
        <p:nvSpPr>
          <p:cNvPr id="90" name="object 3">
            <a:extLst>
              <a:ext uri="{FF2B5EF4-FFF2-40B4-BE49-F238E27FC236}">
                <a16:creationId xmlns:a16="http://schemas.microsoft.com/office/drawing/2014/main" id="{22272D24-21A7-4326-9181-C69E5F09000A}"/>
              </a:ext>
            </a:extLst>
          </p:cNvPr>
          <p:cNvSpPr txBox="1"/>
          <p:nvPr/>
        </p:nvSpPr>
        <p:spPr>
          <a:xfrm>
            <a:off x="5545166" y="1441054"/>
            <a:ext cx="4648032" cy="29655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53975" rIns="0" bIns="0" rtlCol="0">
            <a:spAutoFit/>
          </a:bodyPr>
          <a:lstStyle/>
          <a:p>
            <a:pPr marL="111760">
              <a:lnSpc>
                <a:spcPct val="100000"/>
              </a:lnSpc>
              <a:spcBef>
                <a:spcPts val="425"/>
              </a:spcBef>
            </a:pPr>
            <a:r>
              <a:rPr lang="ru-RU" sz="1500" b="1" spc="190" dirty="0">
                <a:solidFill>
                  <a:srgbClr val="DB05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935355">
              <a:lnSpc>
                <a:spcPts val="1700"/>
              </a:lnSpc>
              <a:spcBef>
                <a:spcPts val="675"/>
              </a:spcBef>
              <a:buAutoNum type="arabicPeriod"/>
            </a:pPr>
            <a:r>
              <a:rPr lang="ru-RU" sz="1500" spc="2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Пополнение оборотных </a:t>
            </a:r>
            <a:br>
              <a:rPr lang="ru-RU" sz="1500" spc="2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500" spc="2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приобретение основных средств</a:t>
            </a:r>
          </a:p>
          <a:p>
            <a:pPr marR="935355">
              <a:lnSpc>
                <a:spcPts val="1700"/>
              </a:lnSpc>
              <a:spcBef>
                <a:spcPts val="675"/>
              </a:spcBef>
              <a:buAutoNum type="arabicPeriod"/>
            </a:pP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Инвестиции, в т.ч. помещения </a:t>
            </a:r>
            <a:b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социального бизнеса </a:t>
            </a:r>
            <a:b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(продукт «</a:t>
            </a:r>
            <a:r>
              <a:rPr lang="ru-RU" sz="1500" spc="50" dirty="0" err="1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Соципотека</a:t>
            </a: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»)</a:t>
            </a:r>
          </a:p>
          <a:p>
            <a:pPr marR="935355">
              <a:lnSpc>
                <a:spcPts val="1700"/>
              </a:lnSpc>
              <a:spcBef>
                <a:spcPts val="675"/>
              </a:spcBef>
              <a:buAutoNum type="arabicPeriod"/>
            </a:pP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Исполнение заключённых экспортных контрактов</a:t>
            </a:r>
          </a:p>
          <a:p>
            <a:pPr marR="935355">
              <a:lnSpc>
                <a:spcPts val="1700"/>
              </a:lnSpc>
              <a:spcBef>
                <a:spcPts val="675"/>
              </a:spcBef>
              <a:spcAft>
                <a:spcPts val="1000"/>
              </a:spcAft>
              <a:buAutoNum type="arabicPeriod"/>
            </a:pPr>
            <a:r>
              <a:rPr lang="ru-RU" sz="1500" spc="50" dirty="0">
                <a:solidFill>
                  <a:srgbClr val="0922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Создание рабочих мест для инвалидов</a:t>
            </a:r>
          </a:p>
          <a:p>
            <a:pPr marL="264160">
              <a:lnSpc>
                <a:spcPts val="1760"/>
              </a:lnSpc>
            </a:pPr>
            <a:endParaRPr sz="1500" dirty="0">
              <a:latin typeface="Calibri"/>
              <a:cs typeface="Calibri"/>
            </a:endParaRPr>
          </a:p>
        </p:txBody>
      </p:sp>
      <p:grpSp>
        <p:nvGrpSpPr>
          <p:cNvPr id="97" name="Группа 51">
            <a:extLst>
              <a:ext uri="{FF2B5EF4-FFF2-40B4-BE49-F238E27FC236}">
                <a16:creationId xmlns:a16="http://schemas.microsoft.com/office/drawing/2014/main" id="{6805EED8-E636-471A-B50D-49FC71379003}"/>
              </a:ext>
            </a:extLst>
          </p:cNvPr>
          <p:cNvGrpSpPr>
            <a:grpSpLocks/>
          </p:cNvGrpSpPr>
          <p:nvPr/>
        </p:nvGrpSpPr>
        <p:grpSpPr bwMode="auto">
          <a:xfrm>
            <a:off x="675685" y="4075983"/>
            <a:ext cx="9788231" cy="2086257"/>
            <a:chOff x="961999" y="3311226"/>
            <a:chExt cx="3629342" cy="788903"/>
          </a:xfrm>
        </p:grpSpPr>
        <p:sp>
          <p:nvSpPr>
            <p:cNvPr id="99" name="Прямоугольник 98">
              <a:extLst>
                <a:ext uri="{FF2B5EF4-FFF2-40B4-BE49-F238E27FC236}">
                  <a16:creationId xmlns:a16="http://schemas.microsoft.com/office/drawing/2014/main" id="{30381759-A19B-4AFD-944E-7AA307D1AD66}"/>
                </a:ext>
              </a:extLst>
            </p:cNvPr>
            <p:cNvSpPr/>
            <p:nvPr/>
          </p:nvSpPr>
          <p:spPr>
            <a:xfrm>
              <a:off x="994990" y="3311226"/>
              <a:ext cx="3596351" cy="788903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>
                <a:solidFill>
                  <a:prstClr val="white"/>
                </a:solidFill>
              </a:endParaRPr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id="{6343A825-D032-4285-B52A-B51A1D62A4CD}"/>
                </a:ext>
              </a:extLst>
            </p:cNvPr>
            <p:cNvSpPr/>
            <p:nvPr/>
          </p:nvSpPr>
          <p:spPr>
            <a:xfrm>
              <a:off x="988057" y="3311226"/>
              <a:ext cx="79278" cy="788903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>
                <a:solidFill>
                  <a:prstClr val="white"/>
                </a:solidFill>
              </a:endParaRPr>
            </a:p>
          </p:txBody>
        </p:sp>
        <p:sp>
          <p:nvSpPr>
            <p:cNvPr id="101" name="TextBox 54">
              <a:extLst>
                <a:ext uri="{FF2B5EF4-FFF2-40B4-BE49-F238E27FC236}">
                  <a16:creationId xmlns:a16="http://schemas.microsoft.com/office/drawing/2014/main" id="{303E085B-1C82-4642-834D-13E3BDF83A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1999" y="3499890"/>
              <a:ext cx="399763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ru-RU" sz="1400" dirty="0">
                <a:solidFill>
                  <a:srgbClr val="F7F2E5"/>
                </a:solidFill>
                <a:latin typeface="Arial Black" pitchFamily="34" charset="0"/>
              </a:endParaRPr>
            </a:p>
          </p:txBody>
        </p:sp>
      </p:grpSp>
      <p:sp>
        <p:nvSpPr>
          <p:cNvPr id="98" name="Прямоугольник 55">
            <a:extLst>
              <a:ext uri="{FF2B5EF4-FFF2-40B4-BE49-F238E27FC236}">
                <a16:creationId xmlns:a16="http://schemas.microsoft.com/office/drawing/2014/main" id="{A54BC615-EC04-4D74-B482-AD50812FE6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197" y="4080927"/>
            <a:ext cx="9859547" cy="209288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ts val="525"/>
              </a:spcAft>
            </a:pPr>
            <a:r>
              <a:rPr lang="ru-RU" dirty="0">
                <a:solidFill>
                  <a:srgbClr val="562212"/>
                </a:solidFill>
              </a:rPr>
              <a:t>Приоритетные проекты</a:t>
            </a:r>
            <a:br>
              <a:rPr lang="ru-RU" sz="1600" dirty="0">
                <a:solidFill>
                  <a:srgbClr val="562212"/>
                </a:solidFill>
              </a:rPr>
            </a:br>
            <a:r>
              <a:rPr lang="ru-RU" sz="1600" u="sng" dirty="0">
                <a:solidFill>
                  <a:srgbClr val="562212"/>
                </a:solidFill>
              </a:rPr>
              <a:t>для субъектов МСП</a:t>
            </a:r>
            <a:r>
              <a:rPr lang="ru-RU" sz="1600" dirty="0">
                <a:solidFill>
                  <a:srgbClr val="562212"/>
                </a:solidFill>
              </a:rPr>
              <a:t>: резидент промпарка, СХППК, действующий экспортёр, женский бизнес (ЕИО или &gt;50% в УК), осуществляет деятельность в сфере туризма, экологии, спорта, </a:t>
            </a:r>
            <a:br>
              <a:rPr lang="ru-RU" sz="1600" dirty="0">
                <a:solidFill>
                  <a:srgbClr val="562212"/>
                </a:solidFill>
              </a:rPr>
            </a:br>
            <a:r>
              <a:rPr lang="ru-RU" sz="1600" dirty="0">
                <a:solidFill>
                  <a:srgbClr val="562212"/>
                </a:solidFill>
              </a:rPr>
              <a:t>создан лицом старше 45 лет и действует менее года, предприниматель моложе 35 лет.</a:t>
            </a:r>
            <a:br>
              <a:rPr lang="ru-RU" sz="1600" dirty="0">
                <a:solidFill>
                  <a:srgbClr val="562212"/>
                </a:solidFill>
              </a:rPr>
            </a:br>
            <a:r>
              <a:rPr lang="ru-RU" sz="1600" u="sng" dirty="0">
                <a:solidFill>
                  <a:srgbClr val="562212"/>
                </a:solidFill>
              </a:rPr>
              <a:t>для самозанятых граждан</a:t>
            </a:r>
            <a:r>
              <a:rPr lang="ru-RU" sz="1600" dirty="0">
                <a:solidFill>
                  <a:srgbClr val="562212"/>
                </a:solidFill>
              </a:rPr>
              <a:t>: резидент бизнес-инкубатора центра «Мой бизнес», </a:t>
            </a:r>
            <a:br>
              <a:rPr lang="ru-RU" sz="1600" dirty="0">
                <a:solidFill>
                  <a:srgbClr val="562212"/>
                </a:solidFill>
              </a:rPr>
            </a:br>
            <a:r>
              <a:rPr lang="ru-RU" sz="1600" dirty="0">
                <a:solidFill>
                  <a:srgbClr val="562212"/>
                </a:solidFill>
              </a:rPr>
              <a:t>женский бизнес, осуществляет деятельность в сфере туризма, экологии, спорта, </a:t>
            </a:r>
            <a:br>
              <a:rPr lang="ru-RU" sz="1600" dirty="0">
                <a:solidFill>
                  <a:srgbClr val="562212"/>
                </a:solidFill>
              </a:rPr>
            </a:br>
            <a:r>
              <a:rPr lang="ru-RU" sz="1600" dirty="0">
                <a:solidFill>
                  <a:srgbClr val="562212"/>
                </a:solidFill>
              </a:rPr>
              <a:t>является лицом старше 45 лет и зарегистрированный менее года, </a:t>
            </a:r>
            <a:br>
              <a:rPr lang="ru-RU" sz="1600" dirty="0">
                <a:solidFill>
                  <a:srgbClr val="562212"/>
                </a:solidFill>
              </a:rPr>
            </a:br>
            <a:r>
              <a:rPr lang="ru-RU" sz="1600" dirty="0">
                <a:solidFill>
                  <a:srgbClr val="562212"/>
                </a:solidFill>
              </a:rPr>
              <a:t>самозанятый  моложе 35 лет.</a:t>
            </a:r>
          </a:p>
        </p:txBody>
      </p:sp>
      <p:sp>
        <p:nvSpPr>
          <p:cNvPr id="113" name="Прямоугольник 55">
            <a:extLst>
              <a:ext uri="{FF2B5EF4-FFF2-40B4-BE49-F238E27FC236}">
                <a16:creationId xmlns:a16="http://schemas.microsoft.com/office/drawing/2014/main" id="{61496022-A611-4131-B9EE-EF7D24097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607" y="6309138"/>
            <a:ext cx="29853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ts val="525"/>
              </a:spcAft>
            </a:pPr>
            <a:r>
              <a:rPr lang="ru-RU" b="1" dirty="0">
                <a:solidFill>
                  <a:srgbClr val="562212"/>
                </a:solidFill>
              </a:rPr>
              <a:t>Подача заявки на 813</a:t>
            </a:r>
            <a:r>
              <a:rPr lang="en-US" b="1" dirty="0">
                <a:solidFill>
                  <a:srgbClr val="562212"/>
                </a:solidFill>
              </a:rPr>
              <a:t>.ru</a:t>
            </a:r>
            <a:endParaRPr lang="ru-RU" b="1" dirty="0">
              <a:solidFill>
                <a:srgbClr val="562212"/>
              </a:solidFill>
            </a:endParaRP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6F4085D9-EAF1-421D-9618-8FCB8D86B561}"/>
              </a:ext>
            </a:extLst>
          </p:cNvPr>
          <p:cNvSpPr/>
          <p:nvPr/>
        </p:nvSpPr>
        <p:spPr>
          <a:xfrm>
            <a:off x="8626141" y="2394931"/>
            <a:ext cx="842224" cy="835529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3685035" y="2283438"/>
            <a:ext cx="1271030" cy="1271030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026" name="Picture 2" descr="http://qrcoder.ru/code/?https%3A%2F%2F813.ru%2Fpodderzhka%2Ffinansovaya%2Fmfo-i-rgo%2Fmikrozaymy%2F&amp;4&amp;0">
            <a:extLst>
              <a:ext uri="{FF2B5EF4-FFF2-40B4-BE49-F238E27FC236}">
                <a16:creationId xmlns:a16="http://schemas.microsoft.com/office/drawing/2014/main" id="{D1059B0A-3677-42E9-9F37-0F00DCDFD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072" y="6152886"/>
            <a:ext cx="1355297" cy="135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qrcoder.ru/code/?https%3A%2F%2Ft.me%2FFPP47_bot&amp;4&amp;0">
            <a:extLst>
              <a:ext uri="{FF2B5EF4-FFF2-40B4-BE49-F238E27FC236}">
                <a16:creationId xmlns:a16="http://schemas.microsoft.com/office/drawing/2014/main" id="{F9585D72-BAF1-4B0D-A45B-811C563A6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887" y="6145881"/>
            <a:ext cx="1362302" cy="136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55">
            <a:extLst>
              <a:ext uri="{FF2B5EF4-FFF2-40B4-BE49-F238E27FC236}">
                <a16:creationId xmlns:a16="http://schemas.microsoft.com/office/drawing/2014/main" id="{A76817A8-6BDD-4B11-867D-9E73E7433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1348" y="6314295"/>
            <a:ext cx="26016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ts val="525"/>
              </a:spcAft>
            </a:pPr>
            <a:r>
              <a:rPr lang="ru-RU" b="1" dirty="0">
                <a:solidFill>
                  <a:srgbClr val="562212"/>
                </a:solidFill>
              </a:rPr>
              <a:t>Чат-бот: </a:t>
            </a:r>
            <a:r>
              <a:rPr lang="en-US" b="1" dirty="0">
                <a:solidFill>
                  <a:srgbClr val="562212"/>
                </a:solidFill>
              </a:rPr>
              <a:t>@FPP47_bot</a:t>
            </a:r>
            <a:endParaRPr lang="ru-RU" b="1" dirty="0">
              <a:solidFill>
                <a:srgbClr val="5622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836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AC93E6E1-C83B-4F5D-B26A-33FC722A50A8}"/>
              </a:ext>
            </a:extLst>
          </p:cNvPr>
          <p:cNvGrpSpPr>
            <a:grpSpLocks/>
          </p:cNvGrpSpPr>
          <p:nvPr/>
        </p:nvGrpSpPr>
        <p:grpSpPr>
          <a:xfrm>
            <a:off x="479137" y="1334137"/>
            <a:ext cx="9627933" cy="5458346"/>
            <a:chOff x="241945" y="1614668"/>
            <a:chExt cx="10364689" cy="5458346"/>
          </a:xfrm>
        </p:grpSpPr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2EA18C02-993B-4145-BD63-806458110BDC}"/>
                </a:ext>
              </a:extLst>
            </p:cNvPr>
            <p:cNvSpPr/>
            <p:nvPr/>
          </p:nvSpPr>
          <p:spPr>
            <a:xfrm>
              <a:off x="241945" y="4075691"/>
              <a:ext cx="10355759" cy="59224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>
              <a:reflection blurRad="12700" stA="25000" endPos="360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</a:t>
              </a:r>
            </a:p>
          </p:txBody>
        </p:sp>
        <p:sp>
          <p:nvSpPr>
            <p:cNvPr id="62" name="Прямоугольник 61">
              <a:extLst>
                <a:ext uri="{FF2B5EF4-FFF2-40B4-BE49-F238E27FC236}">
                  <a16:creationId xmlns:a16="http://schemas.microsoft.com/office/drawing/2014/main" id="{BAFA156F-AD6A-44B3-B2E6-96676419D675}"/>
                </a:ext>
              </a:extLst>
            </p:cNvPr>
            <p:cNvSpPr/>
            <p:nvPr/>
          </p:nvSpPr>
          <p:spPr>
            <a:xfrm>
              <a:off x="256205" y="4810270"/>
              <a:ext cx="10341499" cy="6228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>
              <a:reflection blurRad="12700" stA="25000" endPos="360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8" name="Прямоугольник 67">
              <a:extLst>
                <a:ext uri="{FF2B5EF4-FFF2-40B4-BE49-F238E27FC236}">
                  <a16:creationId xmlns:a16="http://schemas.microsoft.com/office/drawing/2014/main" id="{FA5E7F52-C939-4E8A-AACC-8F1FF140A329}"/>
                </a:ext>
              </a:extLst>
            </p:cNvPr>
            <p:cNvSpPr/>
            <p:nvPr/>
          </p:nvSpPr>
          <p:spPr>
            <a:xfrm>
              <a:off x="264315" y="5585767"/>
              <a:ext cx="10325275" cy="6228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>
              <a:reflection blurRad="12700" stA="25000" endPos="360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86BD079B-3D77-4019-A0BE-96009FBA4AB6}"/>
                </a:ext>
              </a:extLst>
            </p:cNvPr>
            <p:cNvSpPr txBox="1"/>
            <p:nvPr/>
          </p:nvSpPr>
          <p:spPr>
            <a:xfrm>
              <a:off x="622344" y="5686971"/>
              <a:ext cx="32934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Рабочие места инвалидов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C97D6C92-EE62-46C9-8215-AB016586D466}"/>
                </a:ext>
              </a:extLst>
            </p:cNvPr>
            <p:cNvSpPr txBox="1"/>
            <p:nvPr/>
          </p:nvSpPr>
          <p:spPr>
            <a:xfrm>
              <a:off x="3892268" y="5693775"/>
              <a:ext cx="1416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50 - 250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316B8154-D065-47CA-90D6-747AF2EFCBE2}"/>
                </a:ext>
              </a:extLst>
            </p:cNvPr>
            <p:cNvSpPr txBox="1"/>
            <p:nvPr/>
          </p:nvSpPr>
          <p:spPr>
            <a:xfrm>
              <a:off x="6694549" y="5702360"/>
              <a:ext cx="37040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dirty="0"/>
                <a:t>Без залога</a:t>
              </a:r>
            </a:p>
          </p:txBody>
        </p:sp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2C6D5DE8-DD1A-4795-91F0-4EA59B1EAAAE}"/>
                </a:ext>
              </a:extLst>
            </p:cNvPr>
            <p:cNvGrpSpPr/>
            <p:nvPr/>
          </p:nvGrpSpPr>
          <p:grpSpPr>
            <a:xfrm>
              <a:off x="294402" y="1614668"/>
              <a:ext cx="10303303" cy="622102"/>
              <a:chOff x="294403" y="1614668"/>
              <a:chExt cx="10303303" cy="622102"/>
            </a:xfrm>
          </p:grpSpPr>
          <p:sp>
            <p:nvSpPr>
              <p:cNvPr id="34" name="Прямоугольник 33">
                <a:extLst>
                  <a:ext uri="{FF2B5EF4-FFF2-40B4-BE49-F238E27FC236}">
                    <a16:creationId xmlns:a16="http://schemas.microsoft.com/office/drawing/2014/main" id="{3DC7CCC9-FF24-4455-9809-1277063AF73D}"/>
                  </a:ext>
                </a:extLst>
              </p:cNvPr>
              <p:cNvSpPr/>
              <p:nvPr/>
            </p:nvSpPr>
            <p:spPr>
              <a:xfrm>
                <a:off x="294403" y="1614668"/>
                <a:ext cx="10303303" cy="622102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DB2FCC-BF5A-48E6-8730-B888BD9B0EFF}"/>
                  </a:ext>
                </a:extLst>
              </p:cNvPr>
              <p:cNvSpPr txBox="1"/>
              <p:nvPr/>
            </p:nvSpPr>
            <p:spPr>
              <a:xfrm>
                <a:off x="622345" y="1752328"/>
                <a:ext cx="2587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Стандарт</a:t>
                </a: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9360110-4DEF-4FAD-91D3-64B3D6F2B8B0}"/>
                  </a:ext>
                </a:extLst>
              </p:cNvPr>
              <p:cNvSpPr txBox="1"/>
              <p:nvPr/>
            </p:nvSpPr>
            <p:spPr>
              <a:xfrm>
                <a:off x="3878273" y="1813146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50 - 3 000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DCDB412-5B32-42A5-9457-799DB66B3BB5}"/>
                  </a:ext>
                </a:extLst>
              </p:cNvPr>
              <p:cNvSpPr txBox="1"/>
              <p:nvPr/>
            </p:nvSpPr>
            <p:spPr>
              <a:xfrm>
                <a:off x="6835567" y="1769418"/>
                <a:ext cx="365420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/>
                  <a:t>Залог</a:t>
                </a:r>
              </a:p>
            </p:txBody>
          </p:sp>
        </p:grpSp>
        <p:grpSp>
          <p:nvGrpSpPr>
            <p:cNvPr id="37" name="Группа 36">
              <a:extLst>
                <a:ext uri="{FF2B5EF4-FFF2-40B4-BE49-F238E27FC236}">
                  <a16:creationId xmlns:a16="http://schemas.microsoft.com/office/drawing/2014/main" id="{06FB2D77-BE26-432C-93D3-4A5A5128B760}"/>
                </a:ext>
              </a:extLst>
            </p:cNvPr>
            <p:cNvGrpSpPr/>
            <p:nvPr/>
          </p:nvGrpSpPr>
          <p:grpSpPr>
            <a:xfrm>
              <a:off x="268713" y="2324758"/>
              <a:ext cx="10328992" cy="830997"/>
              <a:chOff x="268713" y="1825177"/>
              <a:chExt cx="10328992" cy="830997"/>
            </a:xfrm>
          </p:grpSpPr>
          <p:sp>
            <p:nvSpPr>
              <p:cNvPr id="38" name="Прямоугольник 37">
                <a:extLst>
                  <a:ext uri="{FF2B5EF4-FFF2-40B4-BE49-F238E27FC236}">
                    <a16:creationId xmlns:a16="http://schemas.microsoft.com/office/drawing/2014/main" id="{DB811B13-B62E-4FE9-B22D-28E786196FFA}"/>
                  </a:ext>
                </a:extLst>
              </p:cNvPr>
              <p:cNvSpPr/>
              <p:nvPr/>
            </p:nvSpPr>
            <p:spPr>
              <a:xfrm>
                <a:off x="268713" y="1944259"/>
                <a:ext cx="10328992" cy="6228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33E6088-C64C-4F27-9E3A-EF705ECEE246}"/>
                  </a:ext>
                </a:extLst>
              </p:cNvPr>
              <p:cNvSpPr txBox="1"/>
              <p:nvPr/>
            </p:nvSpPr>
            <p:spPr>
              <a:xfrm>
                <a:off x="622346" y="2083535"/>
                <a:ext cx="25870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Доверие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7C5EB0D0-CDAB-4E93-B48C-0FBDF53BD5B1}"/>
                  </a:ext>
                </a:extLst>
              </p:cNvPr>
              <p:cNvSpPr txBox="1"/>
              <p:nvPr/>
            </p:nvSpPr>
            <p:spPr>
              <a:xfrm>
                <a:off x="3878273" y="2043968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50 - 5 000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A3B5AD2-4DD5-42ED-8F4B-4CA4B2629CE2}"/>
                  </a:ext>
                </a:extLst>
              </p:cNvPr>
              <p:cNvSpPr txBox="1"/>
              <p:nvPr/>
            </p:nvSpPr>
            <p:spPr>
              <a:xfrm>
                <a:off x="6840290" y="1825177"/>
                <a:ext cx="3597401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/>
                  <a:t>Без залога, по действующим </a:t>
                </a:r>
                <a:br>
                  <a:rPr lang="ru-RU" sz="1600" dirty="0"/>
                </a:br>
                <a:r>
                  <a:rPr lang="ru-RU" sz="1600" dirty="0"/>
                  <a:t>не менее 1 года микрозаймам</a:t>
                </a:r>
                <a:r>
                  <a:rPr lang="en-US" sz="1600" dirty="0"/>
                  <a:t> </a:t>
                </a:r>
                <a:br>
                  <a:rPr lang="ru-RU" sz="1600" dirty="0"/>
                </a:br>
                <a:r>
                  <a:rPr lang="en-US" sz="1600" dirty="0"/>
                  <a:t>(</a:t>
                </a:r>
                <a:r>
                  <a:rPr lang="ru-RU" sz="1600" dirty="0"/>
                  <a:t>за 6 мес. до окончания)</a:t>
                </a:r>
              </a:p>
            </p:txBody>
          </p:sp>
        </p:grpSp>
        <p:grpSp>
          <p:nvGrpSpPr>
            <p:cNvPr id="43" name="Группа 42">
              <a:extLst>
                <a:ext uri="{FF2B5EF4-FFF2-40B4-BE49-F238E27FC236}">
                  <a16:creationId xmlns:a16="http://schemas.microsoft.com/office/drawing/2014/main" id="{7D570C88-FC1C-4F3E-80AE-D541594E5860}"/>
                </a:ext>
              </a:extLst>
            </p:cNvPr>
            <p:cNvGrpSpPr/>
            <p:nvPr/>
          </p:nvGrpSpPr>
          <p:grpSpPr>
            <a:xfrm>
              <a:off x="268714" y="3250448"/>
              <a:ext cx="10328990" cy="1309399"/>
              <a:chOff x="268714" y="2293664"/>
              <a:chExt cx="10328989" cy="1309399"/>
            </a:xfrm>
          </p:grpSpPr>
          <p:sp>
            <p:nvSpPr>
              <p:cNvPr id="44" name="Прямоугольник 43">
                <a:extLst>
                  <a:ext uri="{FF2B5EF4-FFF2-40B4-BE49-F238E27FC236}">
                    <a16:creationId xmlns:a16="http://schemas.microsoft.com/office/drawing/2014/main" id="{780FD94E-C835-43D6-869A-242CE3BAD333}"/>
                  </a:ext>
                </a:extLst>
              </p:cNvPr>
              <p:cNvSpPr/>
              <p:nvPr/>
            </p:nvSpPr>
            <p:spPr>
              <a:xfrm>
                <a:off x="268714" y="2293664"/>
                <a:ext cx="10328989" cy="6228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9C643A6-DBA8-4A44-A15A-E30274B87482}"/>
                  </a:ext>
                </a:extLst>
              </p:cNvPr>
              <p:cNvSpPr txBox="1"/>
              <p:nvPr/>
            </p:nvSpPr>
            <p:spPr>
              <a:xfrm>
                <a:off x="622344" y="2401797"/>
                <a:ext cx="2587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Самозанятый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4696576-7BDE-4CF6-A712-4893287F4004}"/>
                  </a:ext>
                </a:extLst>
              </p:cNvPr>
              <p:cNvSpPr txBox="1"/>
              <p:nvPr/>
            </p:nvSpPr>
            <p:spPr>
              <a:xfrm>
                <a:off x="6658145" y="2297131"/>
                <a:ext cx="37852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/>
                  <a:t>Только для самозанятых, </a:t>
                </a:r>
                <a:br>
                  <a:rPr lang="ru-RU" sz="1600" dirty="0"/>
                </a:br>
                <a:r>
                  <a:rPr lang="ru-RU" sz="1600" dirty="0"/>
                  <a:t>до 350 тыс. без залога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4CB5E2E-11E0-4455-8C97-C5482EE77945}"/>
                  </a:ext>
                </a:extLst>
              </p:cNvPr>
              <p:cNvSpPr txBox="1"/>
              <p:nvPr/>
            </p:nvSpPr>
            <p:spPr>
              <a:xfrm>
                <a:off x="3882757" y="3233731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50 - 1 000</a:t>
                </a:r>
              </a:p>
            </p:txBody>
          </p:sp>
        </p:grp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1AA6BF50-66AA-40D1-B020-DA94359B45F7}"/>
                </a:ext>
              </a:extLst>
            </p:cNvPr>
            <p:cNvSpPr txBox="1"/>
            <p:nvPr/>
          </p:nvSpPr>
          <p:spPr>
            <a:xfrm>
              <a:off x="622345" y="4173284"/>
              <a:ext cx="25870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Старт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040AE959-5B5E-479D-9F1F-92D083A1D507}"/>
                </a:ext>
              </a:extLst>
            </p:cNvPr>
            <p:cNvSpPr txBox="1"/>
            <p:nvPr/>
          </p:nvSpPr>
          <p:spPr>
            <a:xfrm>
              <a:off x="3883962" y="3376265"/>
              <a:ext cx="14162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50 - 500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9296BEDD-9C65-47B4-85E3-5C82A824219E}"/>
                </a:ext>
              </a:extLst>
            </p:cNvPr>
            <p:cNvSpPr txBox="1"/>
            <p:nvPr/>
          </p:nvSpPr>
          <p:spPr>
            <a:xfrm>
              <a:off x="6987750" y="3923317"/>
              <a:ext cx="3618884" cy="7853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ru-RU" sz="1600" dirty="0"/>
                <a:t>МСП существует менее года,</a:t>
              </a:r>
              <a:br>
                <a:rPr lang="ru-RU" sz="1600" dirty="0"/>
              </a:br>
              <a:r>
                <a:rPr lang="ru-RU" sz="1600" dirty="0"/>
                <a:t>требуется бизнес-план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6A57B45-178D-4684-A0EC-4327727467F4}"/>
                </a:ext>
              </a:extLst>
            </p:cNvPr>
            <p:cNvSpPr txBox="1"/>
            <p:nvPr/>
          </p:nvSpPr>
          <p:spPr>
            <a:xfrm>
              <a:off x="622344" y="4993468"/>
              <a:ext cx="28413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  <p:grpSp>
          <p:nvGrpSpPr>
            <p:cNvPr id="91" name="Группа 90">
              <a:extLst>
                <a:ext uri="{FF2B5EF4-FFF2-40B4-BE49-F238E27FC236}">
                  <a16:creationId xmlns:a16="http://schemas.microsoft.com/office/drawing/2014/main" id="{ED7526EF-F198-4806-98B2-F3CB015B8F83}"/>
                </a:ext>
              </a:extLst>
            </p:cNvPr>
            <p:cNvGrpSpPr/>
            <p:nvPr/>
          </p:nvGrpSpPr>
          <p:grpSpPr>
            <a:xfrm>
              <a:off x="256206" y="6242017"/>
              <a:ext cx="10341497" cy="830997"/>
              <a:chOff x="256206" y="2018827"/>
              <a:chExt cx="10341497" cy="830997"/>
            </a:xfrm>
          </p:grpSpPr>
          <p:sp>
            <p:nvSpPr>
              <p:cNvPr id="92" name="Прямоугольник 91">
                <a:extLst>
                  <a:ext uri="{FF2B5EF4-FFF2-40B4-BE49-F238E27FC236}">
                    <a16:creationId xmlns:a16="http://schemas.microsoft.com/office/drawing/2014/main" id="{627B05CF-7F0F-45B3-80F4-8A0DC3DCB85B}"/>
                  </a:ext>
                </a:extLst>
              </p:cNvPr>
              <p:cNvSpPr/>
              <p:nvPr/>
            </p:nvSpPr>
            <p:spPr>
              <a:xfrm>
                <a:off x="256206" y="2122926"/>
                <a:ext cx="10341497" cy="6228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C77BE633-CAB2-4CC4-9492-9AF53E652BBA}"/>
                  </a:ext>
                </a:extLst>
              </p:cNvPr>
              <p:cNvSpPr txBox="1"/>
              <p:nvPr/>
            </p:nvSpPr>
            <p:spPr>
              <a:xfrm>
                <a:off x="622345" y="2262838"/>
                <a:ext cx="2587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Соципотека</a:t>
                </a: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A2CFBD52-D4B8-4039-A603-FBC91606E47E}"/>
                  </a:ext>
                </a:extLst>
              </p:cNvPr>
              <p:cNvSpPr txBox="1"/>
              <p:nvPr/>
            </p:nvSpPr>
            <p:spPr>
              <a:xfrm>
                <a:off x="3885045" y="2217899"/>
                <a:ext cx="1520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500 - 5 000</a:t>
                </a: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4E97D3D0-66D0-4058-98FD-DDCFC7D68076}"/>
                  </a:ext>
                </a:extLst>
              </p:cNvPr>
              <p:cNvSpPr txBox="1"/>
              <p:nvPr/>
            </p:nvSpPr>
            <p:spPr>
              <a:xfrm>
                <a:off x="6882029" y="2018827"/>
                <a:ext cx="358595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/>
                  <a:t>   20% собственное участие, залог приобретаемой коммерческой недвижимости</a:t>
                </a:r>
              </a:p>
            </p:txBody>
          </p:sp>
        </p:grp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9159B86-9CCA-4AFB-B4B4-23B45642A3F5}"/>
                </a:ext>
              </a:extLst>
            </p:cNvPr>
            <p:cNvSpPr txBox="1"/>
            <p:nvPr/>
          </p:nvSpPr>
          <p:spPr>
            <a:xfrm>
              <a:off x="622344" y="4973213"/>
              <a:ext cx="25870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Приоритет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E9B648DD-015C-4799-8A05-BBBA0B91F0E5}"/>
                </a:ext>
              </a:extLst>
            </p:cNvPr>
            <p:cNvSpPr txBox="1"/>
            <p:nvPr/>
          </p:nvSpPr>
          <p:spPr>
            <a:xfrm>
              <a:off x="3885045" y="4939464"/>
              <a:ext cx="1416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50 - 5 000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277827A5-D83A-4203-B78F-885EA48F70BE}"/>
                </a:ext>
              </a:extLst>
            </p:cNvPr>
            <p:cNvSpPr txBox="1"/>
            <p:nvPr/>
          </p:nvSpPr>
          <p:spPr>
            <a:xfrm>
              <a:off x="6849121" y="4881734"/>
              <a:ext cx="37485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dirty="0"/>
                <a:t>Отнесение к приоритетным проектам</a:t>
              </a:r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61D2273-B335-47C7-AFF9-12DEABA7399B}"/>
              </a:ext>
            </a:extLst>
          </p:cNvPr>
          <p:cNvSpPr/>
          <p:nvPr/>
        </p:nvSpPr>
        <p:spPr>
          <a:xfrm>
            <a:off x="376382" y="708732"/>
            <a:ext cx="10089615" cy="418562"/>
          </a:xfrm>
          <a:prstGeom prst="rect">
            <a:avLst/>
          </a:prstGeom>
          <a:solidFill>
            <a:srgbClr val="ED5338"/>
          </a:solidFill>
          <a:ln>
            <a:noFill/>
          </a:ln>
          <a:effectLst>
            <a:reflection blurRad="12700" stA="25000" endPos="36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25B0B0-EF9E-4FF1-93FC-3B075DC98D3D}"/>
              </a:ext>
            </a:extLst>
          </p:cNvPr>
          <p:cNvSpPr txBox="1"/>
          <p:nvPr/>
        </p:nvSpPr>
        <p:spPr>
          <a:xfrm>
            <a:off x="3540941" y="687983"/>
            <a:ext cx="1544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solidFill>
                  <a:schemeClr val="bg1"/>
                </a:solidFill>
              </a:rPr>
              <a:t>тыс.руб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3BAB20B8-D596-4070-8F6E-995ED3532CBC}"/>
              </a:ext>
            </a:extLst>
          </p:cNvPr>
          <p:cNvSpPr txBox="1"/>
          <p:nvPr/>
        </p:nvSpPr>
        <p:spPr>
          <a:xfrm>
            <a:off x="5253921" y="690571"/>
            <a:ext cx="1544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ставка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06CD2D60-71D6-4917-9EF6-11CD951AEBCE}"/>
              </a:ext>
            </a:extLst>
          </p:cNvPr>
          <p:cNvSpPr txBox="1"/>
          <p:nvPr/>
        </p:nvSpPr>
        <p:spPr>
          <a:xfrm>
            <a:off x="6732552" y="679157"/>
            <a:ext cx="3582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особенности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21DB78BA-4625-4506-A660-BA623E9B5E55}"/>
              </a:ext>
            </a:extLst>
          </p:cNvPr>
          <p:cNvSpPr txBox="1"/>
          <p:nvPr/>
        </p:nvSpPr>
        <p:spPr>
          <a:xfrm>
            <a:off x="451223" y="664747"/>
            <a:ext cx="3237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продукт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6392DA1-2197-4EA6-9093-27F8E76B5C3E}"/>
              </a:ext>
            </a:extLst>
          </p:cNvPr>
          <p:cNvSpPr/>
          <p:nvPr/>
        </p:nvSpPr>
        <p:spPr>
          <a:xfrm>
            <a:off x="5345934" y="1320314"/>
            <a:ext cx="1188325" cy="5368071"/>
          </a:xfrm>
          <a:prstGeom prst="rect">
            <a:avLst/>
          </a:prstGeom>
          <a:noFill/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9B5BBF3C-0F48-4115-B6F7-0BE4EAD1FA55}"/>
              </a:ext>
            </a:extLst>
          </p:cNvPr>
          <p:cNvSpPr txBox="1"/>
          <p:nvPr/>
        </p:nvSpPr>
        <p:spPr>
          <a:xfrm>
            <a:off x="5340081" y="3744665"/>
            <a:ext cx="1372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/>
              <a:t>7%</a:t>
            </a:r>
          </a:p>
        </p:txBody>
      </p:sp>
    </p:spTree>
    <p:extLst>
      <p:ext uri="{BB962C8B-B14F-4D97-AF65-F5344CB8AC3E}">
        <p14:creationId xmlns:p14="http://schemas.microsoft.com/office/powerpoint/2010/main" val="4001491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Арка 26">
            <a:extLst>
              <a:ext uri="{FF2B5EF4-FFF2-40B4-BE49-F238E27FC236}">
                <a16:creationId xmlns:a16="http://schemas.microsoft.com/office/drawing/2014/main" id="{E2DC75C2-CE0C-4D2B-91E1-E80A9BED4246}"/>
              </a:ext>
            </a:extLst>
          </p:cNvPr>
          <p:cNvSpPr/>
          <p:nvPr/>
        </p:nvSpPr>
        <p:spPr>
          <a:xfrm rot="18746721">
            <a:off x="2460183" y="-2121526"/>
            <a:ext cx="4027396" cy="4066856"/>
          </a:xfrm>
          <a:prstGeom prst="blockArc">
            <a:avLst>
              <a:gd name="adj1" fmla="val 3017976"/>
              <a:gd name="adj2" fmla="val 13661788"/>
              <a:gd name="adj3" fmla="val 10980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grpSp>
        <p:nvGrpSpPr>
          <p:cNvPr id="28" name="Группа 21">
            <a:extLst>
              <a:ext uri="{FF2B5EF4-FFF2-40B4-BE49-F238E27FC236}">
                <a16:creationId xmlns:a16="http://schemas.microsoft.com/office/drawing/2014/main" id="{3EDF5C3D-4E7F-47F9-8453-11BEE0B5F1F4}"/>
              </a:ext>
            </a:extLst>
          </p:cNvPr>
          <p:cNvGrpSpPr>
            <a:grpSpLocks/>
          </p:cNvGrpSpPr>
          <p:nvPr/>
        </p:nvGrpSpPr>
        <p:grpSpPr bwMode="auto">
          <a:xfrm>
            <a:off x="302985" y="2413263"/>
            <a:ext cx="5435078" cy="3683451"/>
            <a:chOff x="894262" y="1615892"/>
            <a:chExt cx="5179545" cy="1051818"/>
          </a:xfrm>
        </p:grpSpPr>
        <p:grpSp>
          <p:nvGrpSpPr>
            <p:cNvPr id="29" name="Группа 8">
              <a:extLst>
                <a:ext uri="{FF2B5EF4-FFF2-40B4-BE49-F238E27FC236}">
                  <a16:creationId xmlns:a16="http://schemas.microsoft.com/office/drawing/2014/main" id="{E29C93A6-8BBE-4632-A0C0-78719DD43D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4262" y="1615892"/>
              <a:ext cx="4969702" cy="1051818"/>
              <a:chOff x="953609" y="3341053"/>
              <a:chExt cx="4969702" cy="773349"/>
            </a:xfrm>
          </p:grpSpPr>
          <p:sp>
            <p:nvSpPr>
              <p:cNvPr id="31" name="Прямоугольник 30">
                <a:extLst>
                  <a:ext uri="{FF2B5EF4-FFF2-40B4-BE49-F238E27FC236}">
                    <a16:creationId xmlns:a16="http://schemas.microsoft.com/office/drawing/2014/main" id="{0AF48DE4-1CD0-4535-A22C-9EAA77B03955}"/>
                  </a:ext>
                </a:extLst>
              </p:cNvPr>
              <p:cNvSpPr/>
              <p:nvPr/>
            </p:nvSpPr>
            <p:spPr>
              <a:xfrm>
                <a:off x="953609" y="3341053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Прямоугольник 31">
                <a:extLst>
                  <a:ext uri="{FF2B5EF4-FFF2-40B4-BE49-F238E27FC236}">
                    <a16:creationId xmlns:a16="http://schemas.microsoft.com/office/drawing/2014/main" id="{94C10F4D-0885-4FDE-9E94-263868FC1CFE}"/>
                  </a:ext>
                </a:extLst>
              </p:cNvPr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0" name="Прямоугольник 50">
              <a:extLst>
                <a:ext uri="{FF2B5EF4-FFF2-40B4-BE49-F238E27FC236}">
                  <a16:creationId xmlns:a16="http://schemas.microsoft.com/office/drawing/2014/main" id="{26B43999-20EE-4F61-BA9E-078C858C17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5562" y="1948408"/>
              <a:ext cx="4478245" cy="42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44" name="TextBox 118">
            <a:extLst>
              <a:ext uri="{FF2B5EF4-FFF2-40B4-BE49-F238E27FC236}">
                <a16:creationId xmlns:a16="http://schemas.microsoft.com/office/drawing/2014/main" id="{B35B0AD7-64AB-4A84-AC3A-9A56A49DC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673" y="687585"/>
            <a:ext cx="9100213" cy="880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</a:pPr>
            <a:r>
              <a:rPr lang="ru-RU" sz="2800" b="1" dirty="0">
                <a:solidFill>
                  <a:srgbClr val="E04E39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Гранты</a:t>
            </a:r>
            <a:endParaRPr lang="en-US" sz="2800" b="1" dirty="0">
              <a:solidFill>
                <a:srgbClr val="E04E39"/>
              </a:solidFill>
              <a:latin typeface="Arial" panose="020B0604020202020204" pitchFamily="34" charset="0"/>
              <a:ea typeface="Roboto Black"/>
              <a:cs typeface="Arial" panose="020B0604020202020204" pitchFamily="34" charset="0"/>
            </a:endParaRPr>
          </a:p>
          <a:p>
            <a:pPr>
              <a:lnSpc>
                <a:spcPct val="85000"/>
              </a:lnSpc>
            </a:pPr>
            <a:endParaRPr lang="ru-RU" sz="3200" dirty="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pic>
        <p:nvPicPr>
          <p:cNvPr id="45" name="Picture 2" descr="6536461595418298@myt2-dd3598211d70">
            <a:extLst>
              <a:ext uri="{FF2B5EF4-FFF2-40B4-BE49-F238E27FC236}">
                <a16:creationId xmlns:a16="http://schemas.microsoft.com/office/drawing/2014/main" id="{549F30B4-5B86-4D8B-AB28-79DA98100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181" y="75778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C2370D2A-B785-4370-8C49-FAC77A104645}"/>
              </a:ext>
            </a:extLst>
          </p:cNvPr>
          <p:cNvSpPr/>
          <p:nvPr/>
        </p:nvSpPr>
        <p:spPr>
          <a:xfrm>
            <a:off x="832858" y="2458140"/>
            <a:ext cx="474889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Гранты молодым предпринимателям </a:t>
            </a:r>
            <a:br>
              <a:rPr lang="ru-RU" sz="1600" b="1" dirty="0"/>
            </a:br>
            <a:r>
              <a:rPr lang="ru-RU" sz="1600" b="1" dirty="0"/>
              <a:t>в возрасте от 14 до 25 лет</a:t>
            </a:r>
            <a:br>
              <a:rPr lang="ru-RU" sz="1600" b="1" dirty="0"/>
            </a:br>
            <a:r>
              <a:rPr lang="ru-RU" sz="1600" b="1" dirty="0"/>
              <a:t>Размер гранта от </a:t>
            </a:r>
            <a:r>
              <a:rPr lang="ru-RU" sz="1600" b="1" dirty="0">
                <a:solidFill>
                  <a:srgbClr val="C00000"/>
                </a:solidFill>
              </a:rPr>
              <a:t>100 000 </a:t>
            </a:r>
            <a:r>
              <a:rPr lang="ru-RU" sz="1600" b="1" dirty="0"/>
              <a:t>до </a:t>
            </a:r>
            <a:r>
              <a:rPr lang="ru-RU" sz="1600" b="1" dirty="0">
                <a:solidFill>
                  <a:srgbClr val="C00000"/>
                </a:solidFill>
              </a:rPr>
              <a:t>500 000</a:t>
            </a:r>
            <a:r>
              <a:rPr lang="ru-RU" sz="1600" b="1" dirty="0"/>
              <a:t> рублей</a:t>
            </a:r>
            <a:br>
              <a:rPr lang="ru-RU" sz="1600" b="1" dirty="0"/>
            </a:br>
            <a:r>
              <a:rPr lang="ru-RU" sz="1600" b="1" dirty="0"/>
              <a:t>Цели:</a:t>
            </a:r>
          </a:p>
          <a:p>
            <a:pPr marL="285750" indent="-285750">
              <a:buFontTx/>
              <a:buChar char="-"/>
            </a:pPr>
            <a:r>
              <a:rPr lang="ru-RU" sz="1600" b="1" dirty="0"/>
              <a:t>аренда и/или ремонт нежилого помещения;</a:t>
            </a:r>
          </a:p>
          <a:p>
            <a:pPr marL="285750" indent="-285750">
              <a:buFontTx/>
              <a:buChar char="-"/>
            </a:pPr>
            <a:r>
              <a:rPr lang="ru-RU" sz="1600" b="1" dirty="0"/>
              <a:t>аренда и/или приобретение оргтехники, оборудования;</a:t>
            </a:r>
          </a:p>
          <a:p>
            <a:pPr marL="285750" indent="-285750">
              <a:buFontTx/>
              <a:buChar char="-"/>
            </a:pPr>
            <a:r>
              <a:rPr lang="ru-RU" sz="1600" b="1" dirty="0"/>
              <a:t>приобретение основных средств, ПО, сырья;</a:t>
            </a:r>
          </a:p>
          <a:p>
            <a:pPr marL="285750" indent="-285750">
              <a:buFontTx/>
              <a:buChar char="-"/>
            </a:pPr>
            <a:r>
              <a:rPr lang="ru-RU" sz="1600" b="1" dirty="0"/>
              <a:t>оплата услуг ЖКХ, связи;</a:t>
            </a:r>
          </a:p>
          <a:p>
            <a:pPr marL="285750" indent="-285750">
              <a:buFontTx/>
              <a:buChar char="-"/>
            </a:pPr>
            <a:r>
              <a:rPr lang="ru-RU" sz="1600" b="1" dirty="0"/>
              <a:t>первые взносы по договорам лизинга</a:t>
            </a:r>
          </a:p>
          <a:p>
            <a:pPr marL="285750" indent="-285750">
              <a:buFontTx/>
              <a:buChar char="-"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Приём заявок: конец июня - июль 2022</a:t>
            </a:r>
          </a:p>
          <a:p>
            <a:pPr marL="285750" indent="-285750">
              <a:buFontTx/>
              <a:buChar char="-"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ru-RU" sz="1600" b="1" dirty="0"/>
          </a:p>
        </p:txBody>
      </p:sp>
      <p:grpSp>
        <p:nvGrpSpPr>
          <p:cNvPr id="52" name="Группа 7">
            <a:extLst>
              <a:ext uri="{FF2B5EF4-FFF2-40B4-BE49-F238E27FC236}">
                <a16:creationId xmlns:a16="http://schemas.microsoft.com/office/drawing/2014/main" id="{512452B1-42BB-494C-B027-229711600DF3}"/>
              </a:ext>
            </a:extLst>
          </p:cNvPr>
          <p:cNvGrpSpPr>
            <a:grpSpLocks/>
          </p:cNvGrpSpPr>
          <p:nvPr/>
        </p:nvGrpSpPr>
        <p:grpSpPr bwMode="auto">
          <a:xfrm>
            <a:off x="5738063" y="2427927"/>
            <a:ext cx="4732463" cy="3258498"/>
            <a:chOff x="855877" y="3439269"/>
            <a:chExt cx="3522884" cy="793386"/>
          </a:xfrm>
        </p:grpSpPr>
        <p:grpSp>
          <p:nvGrpSpPr>
            <p:cNvPr id="53" name="Группа 56">
              <a:extLst>
                <a:ext uri="{FF2B5EF4-FFF2-40B4-BE49-F238E27FC236}">
                  <a16:creationId xmlns:a16="http://schemas.microsoft.com/office/drawing/2014/main" id="{D1191271-8785-4D9E-97EF-09C0376182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5877" y="3439269"/>
              <a:ext cx="3522884" cy="793386"/>
              <a:chOff x="915224" y="3340887"/>
              <a:chExt cx="3522884" cy="583338"/>
            </a:xfrm>
          </p:grpSpPr>
          <p:sp>
            <p:nvSpPr>
              <p:cNvPr id="55" name="Прямоугольник 54">
                <a:extLst>
                  <a:ext uri="{FF2B5EF4-FFF2-40B4-BE49-F238E27FC236}">
                    <a16:creationId xmlns:a16="http://schemas.microsoft.com/office/drawing/2014/main" id="{4AAED59E-BDBF-413D-A2A3-41D7425F22EF}"/>
                  </a:ext>
                </a:extLst>
              </p:cNvPr>
              <p:cNvSpPr/>
              <p:nvPr/>
            </p:nvSpPr>
            <p:spPr>
              <a:xfrm>
                <a:off x="929501" y="3340887"/>
                <a:ext cx="3508607" cy="581774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Прямоугольник 55">
                <a:extLst>
                  <a:ext uri="{FF2B5EF4-FFF2-40B4-BE49-F238E27FC236}">
                    <a16:creationId xmlns:a16="http://schemas.microsoft.com/office/drawing/2014/main" id="{C3C9A7F6-451C-4233-A311-9D64C55650A3}"/>
                  </a:ext>
                </a:extLst>
              </p:cNvPr>
              <p:cNvSpPr/>
              <p:nvPr/>
            </p:nvSpPr>
            <p:spPr>
              <a:xfrm>
                <a:off x="915224" y="3341057"/>
                <a:ext cx="294650" cy="581604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TextBox 60">
                <a:extLst>
                  <a:ext uri="{FF2B5EF4-FFF2-40B4-BE49-F238E27FC236}">
                    <a16:creationId xmlns:a16="http://schemas.microsoft.com/office/drawing/2014/main" id="{A26A76C2-87E3-4242-A591-AF31FB76E6D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576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54" name="Прямоугольник 61">
              <a:extLst>
                <a:ext uri="{FF2B5EF4-FFF2-40B4-BE49-F238E27FC236}">
                  <a16:creationId xmlns:a16="http://schemas.microsoft.com/office/drawing/2014/main" id="{EEB1B635-8391-4A6C-AE71-E919A96B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2136" y="3800985"/>
              <a:ext cx="2834357" cy="769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sz="1600" b="1" dirty="0">
                <a:solidFill>
                  <a:srgbClr val="562212"/>
                </a:solidFill>
              </a:endParaRPr>
            </a:p>
          </p:txBody>
        </p:sp>
      </p:grpSp>
      <p:cxnSp>
        <p:nvCxnSpPr>
          <p:cNvPr id="63" name="Прямая соединительная линия 62">
            <a:extLst>
              <a:ext uri="{FF2B5EF4-FFF2-40B4-BE49-F238E27FC236}">
                <a16:creationId xmlns:a16="http://schemas.microsoft.com/office/drawing/2014/main" id="{0F7CEC74-F3D0-4B44-B66B-BB664845D666}"/>
              </a:ext>
            </a:extLst>
          </p:cNvPr>
          <p:cNvCxnSpPr>
            <a:cxnSpLocks/>
          </p:cNvCxnSpPr>
          <p:nvPr/>
        </p:nvCxnSpPr>
        <p:spPr>
          <a:xfrm>
            <a:off x="841927" y="1658601"/>
            <a:ext cx="5765702" cy="17799"/>
          </a:xfrm>
          <a:prstGeom prst="line">
            <a:avLst/>
          </a:prstGeom>
          <a:ln w="31750" cap="rnd">
            <a:solidFill>
              <a:srgbClr val="E04E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Овал 117">
            <a:extLst>
              <a:ext uri="{FF2B5EF4-FFF2-40B4-BE49-F238E27FC236}">
                <a16:creationId xmlns:a16="http://schemas.microsoft.com/office/drawing/2014/main" id="{0854DF09-991E-4250-B65E-AF35343B6CBD}"/>
              </a:ext>
            </a:extLst>
          </p:cNvPr>
          <p:cNvSpPr/>
          <p:nvPr/>
        </p:nvSpPr>
        <p:spPr>
          <a:xfrm>
            <a:off x="9002682" y="5182315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9" name="Овал 118">
            <a:extLst>
              <a:ext uri="{FF2B5EF4-FFF2-40B4-BE49-F238E27FC236}">
                <a16:creationId xmlns:a16="http://schemas.microsoft.com/office/drawing/2014/main" id="{1D48B85A-F65F-49C3-9D74-45DC9BD38A08}"/>
              </a:ext>
            </a:extLst>
          </p:cNvPr>
          <p:cNvSpPr/>
          <p:nvPr/>
        </p:nvSpPr>
        <p:spPr>
          <a:xfrm>
            <a:off x="6670957" y="697807"/>
            <a:ext cx="842224" cy="835529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0B7DF8C-2E06-453B-A61A-058307922AE7}"/>
              </a:ext>
            </a:extLst>
          </p:cNvPr>
          <p:cNvSpPr/>
          <p:nvPr/>
        </p:nvSpPr>
        <p:spPr>
          <a:xfrm>
            <a:off x="6176392" y="2503542"/>
            <a:ext cx="5343525" cy="20503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Гранты социальным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предпринимателям (реестр)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При условии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софинансирования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не менее 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Размер гранта 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100 - 500 000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рублей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Приём заявок: 01 июня – 13 июля 2022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1A63D4DD-4858-4E2B-B871-21AB44C6C295}"/>
              </a:ext>
            </a:extLst>
          </p:cNvPr>
          <p:cNvGrpSpPr/>
          <p:nvPr/>
        </p:nvGrpSpPr>
        <p:grpSpPr>
          <a:xfrm rot="16816781">
            <a:off x="1658590" y="6036282"/>
            <a:ext cx="1738121" cy="1134168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D4687E06-FA87-4F05-A5C2-307C1A4A4FEA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65" name="Прямоугольник 64">
              <a:extLst>
                <a:ext uri="{FF2B5EF4-FFF2-40B4-BE49-F238E27FC236}">
                  <a16:creationId xmlns:a16="http://schemas.microsoft.com/office/drawing/2014/main" id="{E905D6EC-2CC8-4198-8713-1B80632CA057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66" name="Прямоугольник 65">
              <a:extLst>
                <a:ext uri="{FF2B5EF4-FFF2-40B4-BE49-F238E27FC236}">
                  <a16:creationId xmlns:a16="http://schemas.microsoft.com/office/drawing/2014/main" id="{2520C8F1-A1C7-4F99-8968-3005B7EF95C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grpSp>
        <p:nvGrpSpPr>
          <p:cNvPr id="67" name="Группа 66">
            <a:extLst>
              <a:ext uri="{FF2B5EF4-FFF2-40B4-BE49-F238E27FC236}">
                <a16:creationId xmlns:a16="http://schemas.microsoft.com/office/drawing/2014/main" id="{B61E235F-3D4A-4C6E-AA37-9975F1B521C7}"/>
              </a:ext>
            </a:extLst>
          </p:cNvPr>
          <p:cNvGrpSpPr/>
          <p:nvPr/>
        </p:nvGrpSpPr>
        <p:grpSpPr>
          <a:xfrm rot="5591728">
            <a:off x="7036053" y="5908291"/>
            <a:ext cx="1738121" cy="1134168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68" name="Прямоугольник 67">
              <a:extLst>
                <a:ext uri="{FF2B5EF4-FFF2-40B4-BE49-F238E27FC236}">
                  <a16:creationId xmlns:a16="http://schemas.microsoft.com/office/drawing/2014/main" id="{200D88E3-B3D6-4704-ACE7-8BE9C602FFFC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69" name="Прямоугольник 68">
              <a:extLst>
                <a:ext uri="{FF2B5EF4-FFF2-40B4-BE49-F238E27FC236}">
                  <a16:creationId xmlns:a16="http://schemas.microsoft.com/office/drawing/2014/main" id="{4B517EFC-AD55-4AE6-896B-6BE23920CF1A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66CD72A1-E007-4889-8644-C2D202CECFAF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901168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10800000">
            <a:off x="8080212" y="4143375"/>
            <a:ext cx="17208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>
            <a:cxnSpLocks/>
            <a:stCxn id="31" idx="3"/>
          </p:cNvCxnSpPr>
          <p:nvPr/>
        </p:nvCxnSpPr>
        <p:spPr>
          <a:xfrm flipH="1">
            <a:off x="2211520" y="5262675"/>
            <a:ext cx="530914" cy="441334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cxnSpLocks/>
          </p:cNvCxnSpPr>
          <p:nvPr/>
        </p:nvCxnSpPr>
        <p:spPr>
          <a:xfrm>
            <a:off x="3920772" y="4994412"/>
            <a:ext cx="497463" cy="184463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8433696" y="5683250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940710" y="645114"/>
            <a:ext cx="8139112" cy="511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E04E39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Гарантийная поддержка</a:t>
            </a:r>
          </a:p>
        </p:txBody>
      </p:sp>
      <p:sp>
        <p:nvSpPr>
          <p:cNvPr id="8" name="Овал 7"/>
          <p:cNvSpPr/>
          <p:nvPr/>
        </p:nvSpPr>
        <p:spPr>
          <a:xfrm>
            <a:off x="2690356" y="4123294"/>
            <a:ext cx="1343861" cy="1348760"/>
          </a:xfrm>
          <a:prstGeom prst="ellipse">
            <a:avLst/>
          </a:prstGeom>
          <a:blipFill dpi="0" rotWithShape="1"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 t="1238" b="1238"/>
            </a:stretch>
          </a:blipFill>
          <a:ln w="149225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9" name="Полилиния 8"/>
          <p:cNvSpPr/>
          <p:nvPr/>
        </p:nvSpPr>
        <p:spPr>
          <a:xfrm>
            <a:off x="1186870" y="1699013"/>
            <a:ext cx="1844684" cy="1863725"/>
          </a:xfrm>
          <a:custGeom>
            <a:avLst/>
            <a:gdLst>
              <a:gd name="connsiteX0" fmla="*/ 0 w 1864631"/>
              <a:gd name="connsiteY0" fmla="*/ 932316 h 1864631"/>
              <a:gd name="connsiteX1" fmla="*/ 932316 w 1864631"/>
              <a:gd name="connsiteY1" fmla="*/ 0 h 1864631"/>
              <a:gd name="connsiteX2" fmla="*/ 1864632 w 1864631"/>
              <a:gd name="connsiteY2" fmla="*/ 932316 h 1864631"/>
              <a:gd name="connsiteX3" fmla="*/ 932316 w 1864631"/>
              <a:gd name="connsiteY3" fmla="*/ 1864632 h 1864631"/>
              <a:gd name="connsiteX4" fmla="*/ 0 w 1864631"/>
              <a:gd name="connsiteY4" fmla="*/ 932316 h 186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4631" h="1864631">
                <a:moveTo>
                  <a:pt x="0" y="932316"/>
                </a:moveTo>
                <a:cubicBezTo>
                  <a:pt x="0" y="417412"/>
                  <a:pt x="417412" y="0"/>
                  <a:pt x="932316" y="0"/>
                </a:cubicBezTo>
                <a:cubicBezTo>
                  <a:pt x="1447220" y="0"/>
                  <a:pt x="1864632" y="417412"/>
                  <a:pt x="1864632" y="932316"/>
                </a:cubicBezTo>
                <a:cubicBezTo>
                  <a:pt x="1864632" y="1447220"/>
                  <a:pt x="1447220" y="1864632"/>
                  <a:pt x="932316" y="1864632"/>
                </a:cubicBezTo>
                <a:cubicBezTo>
                  <a:pt x="417412" y="1864632"/>
                  <a:pt x="0" y="1447220"/>
                  <a:pt x="0" y="932316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81959" tIns="281959" rIns="281959" bIns="281959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70%</a:t>
            </a:r>
            <a:br>
              <a:rPr lang="en-US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</a:t>
            </a:r>
            <a:r>
              <a:rPr lang="en-US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СУММЫ КРЕДИТА для начинающих</a:t>
            </a:r>
          </a:p>
        </p:txBody>
      </p:sp>
      <p:sp>
        <p:nvSpPr>
          <p:cNvPr id="10" name="Полилиния 9"/>
          <p:cNvSpPr/>
          <p:nvPr/>
        </p:nvSpPr>
        <p:spPr>
          <a:xfrm>
            <a:off x="3144691" y="1740839"/>
            <a:ext cx="1584127" cy="1557658"/>
          </a:xfrm>
          <a:custGeom>
            <a:avLst/>
            <a:gdLst>
              <a:gd name="connsiteX0" fmla="*/ 0 w 1575304"/>
              <a:gd name="connsiteY0" fmla="*/ 787652 h 1575304"/>
              <a:gd name="connsiteX1" fmla="*/ 787652 w 1575304"/>
              <a:gd name="connsiteY1" fmla="*/ 0 h 1575304"/>
              <a:gd name="connsiteX2" fmla="*/ 1575304 w 1575304"/>
              <a:gd name="connsiteY2" fmla="*/ 787652 h 1575304"/>
              <a:gd name="connsiteX3" fmla="*/ 787652 w 1575304"/>
              <a:gd name="connsiteY3" fmla="*/ 1575304 h 1575304"/>
              <a:gd name="connsiteX4" fmla="*/ 0 w 1575304"/>
              <a:gd name="connsiteY4" fmla="*/ 787652 h 157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304" h="1575304">
                <a:moveTo>
                  <a:pt x="0" y="787652"/>
                </a:moveTo>
                <a:cubicBezTo>
                  <a:pt x="0" y="352644"/>
                  <a:pt x="352644" y="0"/>
                  <a:pt x="787652" y="0"/>
                </a:cubicBezTo>
                <a:cubicBezTo>
                  <a:pt x="1222660" y="0"/>
                  <a:pt x="1575304" y="352644"/>
                  <a:pt x="1575304" y="787652"/>
                </a:cubicBezTo>
                <a:cubicBezTo>
                  <a:pt x="1575304" y="1222660"/>
                  <a:pt x="1222660" y="1575304"/>
                  <a:pt x="787652" y="1575304"/>
                </a:cubicBezTo>
                <a:cubicBezTo>
                  <a:pt x="352644" y="1575304"/>
                  <a:pt x="0" y="1222660"/>
                  <a:pt x="0" y="78765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9588" tIns="239588" rIns="239588" bIns="23958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br>
              <a:rPr lang="en-US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МЛН</a:t>
            </a:r>
            <a:r>
              <a:rPr lang="en-US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</a:p>
        </p:txBody>
      </p:sp>
      <p:sp>
        <p:nvSpPr>
          <p:cNvPr id="11" name="Полилиния 10"/>
          <p:cNvSpPr/>
          <p:nvPr/>
        </p:nvSpPr>
        <p:spPr>
          <a:xfrm>
            <a:off x="2913397" y="5783173"/>
            <a:ext cx="1706791" cy="1701800"/>
          </a:xfrm>
          <a:custGeom>
            <a:avLst/>
            <a:gdLst>
              <a:gd name="connsiteX0" fmla="*/ 0 w 1661892"/>
              <a:gd name="connsiteY0" fmla="*/ 850712 h 1701424"/>
              <a:gd name="connsiteX1" fmla="*/ 830946 w 1661892"/>
              <a:gd name="connsiteY1" fmla="*/ 0 h 1701424"/>
              <a:gd name="connsiteX2" fmla="*/ 1661892 w 1661892"/>
              <a:gd name="connsiteY2" fmla="*/ 850712 h 1701424"/>
              <a:gd name="connsiteX3" fmla="*/ 830946 w 1661892"/>
              <a:gd name="connsiteY3" fmla="*/ 1701424 h 1701424"/>
              <a:gd name="connsiteX4" fmla="*/ 0 w 1661892"/>
              <a:gd name="connsiteY4" fmla="*/ 850712 h 1701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1892" h="1701424">
                <a:moveTo>
                  <a:pt x="0" y="850712"/>
                </a:moveTo>
                <a:cubicBezTo>
                  <a:pt x="0" y="380877"/>
                  <a:pt x="372027" y="0"/>
                  <a:pt x="830946" y="0"/>
                </a:cubicBezTo>
                <a:cubicBezTo>
                  <a:pt x="1289865" y="0"/>
                  <a:pt x="1661892" y="380877"/>
                  <a:pt x="1661892" y="850712"/>
                </a:cubicBezTo>
                <a:cubicBezTo>
                  <a:pt x="1661892" y="1320547"/>
                  <a:pt x="1289865" y="1701424"/>
                  <a:pt x="830946" y="1701424"/>
                </a:cubicBezTo>
                <a:cubicBezTo>
                  <a:pt x="372027" y="1701424"/>
                  <a:pt x="0" y="1320547"/>
                  <a:pt x="0" y="85071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52268" tIns="258058" rIns="252268" bIns="25805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0,75% ГОДОВЫХ*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1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предприятий с/х, производства и обработки  </a:t>
            </a:r>
          </a:p>
        </p:txBody>
      </p:sp>
      <p:sp>
        <p:nvSpPr>
          <p:cNvPr id="12" name="Полилиния 11"/>
          <p:cNvSpPr/>
          <p:nvPr/>
        </p:nvSpPr>
        <p:spPr>
          <a:xfrm>
            <a:off x="5038725" y="5746750"/>
            <a:ext cx="2492375" cy="1701800"/>
          </a:xfrm>
          <a:custGeom>
            <a:avLst/>
            <a:gdLst>
              <a:gd name="connsiteX0" fmla="*/ 0 w 2492838"/>
              <a:gd name="connsiteY0" fmla="*/ 0 h 1701424"/>
              <a:gd name="connsiteX1" fmla="*/ 2492838 w 2492838"/>
              <a:gd name="connsiteY1" fmla="*/ 0 h 1701424"/>
              <a:gd name="connsiteX2" fmla="*/ 2492838 w 2492838"/>
              <a:gd name="connsiteY2" fmla="*/ 1701424 h 1701424"/>
              <a:gd name="connsiteX3" fmla="*/ 0 w 2492838"/>
              <a:gd name="connsiteY3" fmla="*/ 1701424 h 1701424"/>
              <a:gd name="connsiteX4" fmla="*/ 0 w 2492838"/>
              <a:gd name="connsiteY4" fmla="*/ 0 h 1701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2838" h="1701424">
                <a:moveTo>
                  <a:pt x="0" y="0"/>
                </a:moveTo>
                <a:lnTo>
                  <a:pt x="2492838" y="0"/>
                </a:lnTo>
                <a:lnTo>
                  <a:pt x="2492838" y="1701424"/>
                </a:lnTo>
                <a:lnTo>
                  <a:pt x="0" y="170142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/>
          <a:lstStyle/>
          <a:p>
            <a:pPr marL="114300" lvl="1" indent="-114300" defTabSz="62230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ru-RU" sz="1400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4615650" y="2546512"/>
            <a:ext cx="1788184" cy="1744117"/>
          </a:xfrm>
          <a:custGeom>
            <a:avLst/>
            <a:gdLst>
              <a:gd name="connsiteX0" fmla="*/ 0 w 1805467"/>
              <a:gd name="connsiteY0" fmla="*/ 902734 h 1805467"/>
              <a:gd name="connsiteX1" fmla="*/ 902734 w 1805467"/>
              <a:gd name="connsiteY1" fmla="*/ 0 h 1805467"/>
              <a:gd name="connsiteX2" fmla="*/ 1805468 w 1805467"/>
              <a:gd name="connsiteY2" fmla="*/ 902734 h 1805467"/>
              <a:gd name="connsiteX3" fmla="*/ 902734 w 1805467"/>
              <a:gd name="connsiteY3" fmla="*/ 1805468 h 1805467"/>
              <a:gd name="connsiteX4" fmla="*/ 0 w 1805467"/>
              <a:gd name="connsiteY4" fmla="*/ 902734 h 1805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5467" h="1805467">
                <a:moveTo>
                  <a:pt x="0" y="902734"/>
                </a:moveTo>
                <a:cubicBezTo>
                  <a:pt x="0" y="404168"/>
                  <a:pt x="404168" y="0"/>
                  <a:pt x="902734" y="0"/>
                </a:cubicBezTo>
                <a:cubicBezTo>
                  <a:pt x="1401300" y="0"/>
                  <a:pt x="1805468" y="404168"/>
                  <a:pt x="1805468" y="902734"/>
                </a:cubicBezTo>
                <a:cubicBezTo>
                  <a:pt x="1805468" y="1401300"/>
                  <a:pt x="1401300" y="1805468"/>
                  <a:pt x="902734" y="1805468"/>
                </a:cubicBezTo>
                <a:cubicBezTo>
                  <a:pt x="404168" y="1805468"/>
                  <a:pt x="0" y="1401300"/>
                  <a:pt x="0" y="902734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73295" tIns="273295" rIns="273295" bIns="273295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20 БАНКОВ</a:t>
            </a:r>
            <a:r>
              <a:rPr lang="en-US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-ПАРТНЕРОВ</a:t>
            </a:r>
          </a:p>
        </p:txBody>
      </p:sp>
      <p:sp>
        <p:nvSpPr>
          <p:cNvPr id="25616" name="Прямоугольник 1"/>
          <p:cNvSpPr>
            <a:spLocks noChangeArrowheads="1"/>
          </p:cNvSpPr>
          <p:nvPr/>
        </p:nvSpPr>
        <p:spPr bwMode="auto">
          <a:xfrm>
            <a:off x="6691911" y="3422293"/>
            <a:ext cx="3698875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rgbClr val="562212"/>
                </a:solidFill>
              </a:rPr>
              <a:t>Если у заемщика не хватает собственного залогового имущества, привлекается поручитель в лице Фонда, который обязуется перед банком, в случае неисполнения обязательств заемщиком, выполнить их полностью или частично </a:t>
            </a:r>
          </a:p>
        </p:txBody>
      </p:sp>
      <p:sp>
        <p:nvSpPr>
          <p:cNvPr id="31" name="Овал 30"/>
          <p:cNvSpPr/>
          <p:nvPr/>
        </p:nvSpPr>
        <p:spPr>
          <a:xfrm>
            <a:off x="2510444" y="3933132"/>
            <a:ext cx="1584126" cy="1557657"/>
          </a:xfrm>
          <a:prstGeom prst="ellipse">
            <a:avLst/>
          </a:prstGeom>
          <a:noFill/>
          <a:ln w="1968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952F0F-7363-4E19-8A1C-A62D04F615B9}"/>
              </a:ext>
            </a:extLst>
          </p:cNvPr>
          <p:cNvSpPr txBox="1"/>
          <p:nvPr/>
        </p:nvSpPr>
        <p:spPr>
          <a:xfrm>
            <a:off x="6626225" y="1363663"/>
            <a:ext cx="36988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олилиния 9">
            <a:extLst>
              <a:ext uri="{FF2B5EF4-FFF2-40B4-BE49-F238E27FC236}">
                <a16:creationId xmlns:a16="http://schemas.microsoft.com/office/drawing/2014/main" id="{33996FA4-02BD-4D57-B29F-8EBDA4638763}"/>
              </a:ext>
            </a:extLst>
          </p:cNvPr>
          <p:cNvSpPr/>
          <p:nvPr/>
        </p:nvSpPr>
        <p:spPr>
          <a:xfrm>
            <a:off x="4418235" y="4530215"/>
            <a:ext cx="1662113" cy="1693452"/>
          </a:xfrm>
          <a:custGeom>
            <a:avLst/>
            <a:gdLst>
              <a:gd name="connsiteX0" fmla="*/ 0 w 1575304"/>
              <a:gd name="connsiteY0" fmla="*/ 787652 h 1575304"/>
              <a:gd name="connsiteX1" fmla="*/ 787652 w 1575304"/>
              <a:gd name="connsiteY1" fmla="*/ 0 h 1575304"/>
              <a:gd name="connsiteX2" fmla="*/ 1575304 w 1575304"/>
              <a:gd name="connsiteY2" fmla="*/ 787652 h 1575304"/>
              <a:gd name="connsiteX3" fmla="*/ 787652 w 1575304"/>
              <a:gd name="connsiteY3" fmla="*/ 1575304 h 1575304"/>
              <a:gd name="connsiteX4" fmla="*/ 0 w 1575304"/>
              <a:gd name="connsiteY4" fmla="*/ 787652 h 157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304" h="1575304">
                <a:moveTo>
                  <a:pt x="0" y="787652"/>
                </a:moveTo>
                <a:cubicBezTo>
                  <a:pt x="0" y="352644"/>
                  <a:pt x="352644" y="0"/>
                  <a:pt x="787652" y="0"/>
                </a:cubicBezTo>
                <a:cubicBezTo>
                  <a:pt x="1222660" y="0"/>
                  <a:pt x="1575304" y="352644"/>
                  <a:pt x="1575304" y="787652"/>
                </a:cubicBezTo>
                <a:cubicBezTo>
                  <a:pt x="1575304" y="1222660"/>
                  <a:pt x="1222660" y="1575304"/>
                  <a:pt x="787652" y="1575304"/>
                </a:cubicBezTo>
                <a:cubicBezTo>
                  <a:pt x="352644" y="1575304"/>
                  <a:pt x="0" y="1222660"/>
                  <a:pt x="0" y="78765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9588" tIns="239588" rIns="239588" bIns="23958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1 %     ГОДОВЫХ*</a:t>
            </a:r>
          </a:p>
        </p:txBody>
      </p:sp>
      <p:sp>
        <p:nvSpPr>
          <p:cNvPr id="25" name="Полилиния 9">
            <a:extLst>
              <a:ext uri="{FF2B5EF4-FFF2-40B4-BE49-F238E27FC236}">
                <a16:creationId xmlns:a16="http://schemas.microsoft.com/office/drawing/2014/main" id="{B45B7631-B8AB-4290-8784-CA7255BC019C}"/>
              </a:ext>
            </a:extLst>
          </p:cNvPr>
          <p:cNvSpPr/>
          <p:nvPr/>
        </p:nvSpPr>
        <p:spPr>
          <a:xfrm>
            <a:off x="760768" y="5528654"/>
            <a:ext cx="1850831" cy="1863724"/>
          </a:xfrm>
          <a:custGeom>
            <a:avLst/>
            <a:gdLst>
              <a:gd name="connsiteX0" fmla="*/ 0 w 1575304"/>
              <a:gd name="connsiteY0" fmla="*/ 787652 h 1575304"/>
              <a:gd name="connsiteX1" fmla="*/ 787652 w 1575304"/>
              <a:gd name="connsiteY1" fmla="*/ 0 h 1575304"/>
              <a:gd name="connsiteX2" fmla="*/ 1575304 w 1575304"/>
              <a:gd name="connsiteY2" fmla="*/ 787652 h 1575304"/>
              <a:gd name="connsiteX3" fmla="*/ 787652 w 1575304"/>
              <a:gd name="connsiteY3" fmla="*/ 1575304 h 1575304"/>
              <a:gd name="connsiteX4" fmla="*/ 0 w 1575304"/>
              <a:gd name="connsiteY4" fmla="*/ 787652 h 157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304" h="1575304">
                <a:moveTo>
                  <a:pt x="0" y="787652"/>
                </a:moveTo>
                <a:cubicBezTo>
                  <a:pt x="0" y="352644"/>
                  <a:pt x="352644" y="0"/>
                  <a:pt x="787652" y="0"/>
                </a:cubicBezTo>
                <a:cubicBezTo>
                  <a:pt x="1222660" y="0"/>
                  <a:pt x="1575304" y="352644"/>
                  <a:pt x="1575304" y="787652"/>
                </a:cubicBezTo>
                <a:cubicBezTo>
                  <a:pt x="1575304" y="1222660"/>
                  <a:pt x="1222660" y="1575304"/>
                  <a:pt x="787652" y="1575304"/>
                </a:cubicBezTo>
                <a:cubicBezTo>
                  <a:pt x="352644" y="1575304"/>
                  <a:pt x="0" y="1222660"/>
                  <a:pt x="0" y="78765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9588" tIns="239588" rIns="239588" bIns="23958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0,5% 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2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рамках режима поддержки </a:t>
            </a:r>
            <a:br>
              <a:rPr lang="ru-RU" sz="12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3-х лет </a:t>
            </a:r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2D1AD8AA-EC65-40BE-A37B-B56D7A6FDED7}"/>
              </a:ext>
            </a:extLst>
          </p:cNvPr>
          <p:cNvCxnSpPr>
            <a:cxnSpLocks/>
          </p:cNvCxnSpPr>
          <p:nvPr/>
        </p:nvCxnSpPr>
        <p:spPr>
          <a:xfrm>
            <a:off x="3481802" y="5411624"/>
            <a:ext cx="94201" cy="335126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439C1475-2897-42F7-803A-7F23CFCBC84C}"/>
              </a:ext>
            </a:extLst>
          </p:cNvPr>
          <p:cNvCxnSpPr>
            <a:cxnSpLocks/>
          </p:cNvCxnSpPr>
          <p:nvPr/>
        </p:nvCxnSpPr>
        <p:spPr>
          <a:xfrm flipV="1">
            <a:off x="3920772" y="3987311"/>
            <a:ext cx="774545" cy="358526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6996B916-A1A5-4A61-BC68-BDD8104E24A9}"/>
              </a:ext>
            </a:extLst>
          </p:cNvPr>
          <p:cNvCxnSpPr>
            <a:cxnSpLocks/>
          </p:cNvCxnSpPr>
          <p:nvPr/>
        </p:nvCxnSpPr>
        <p:spPr>
          <a:xfrm flipV="1">
            <a:off x="3496372" y="3383486"/>
            <a:ext cx="262136" cy="669967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9708FAA6-17AD-44C4-9A01-BDFCBF3181AA}"/>
              </a:ext>
            </a:extLst>
          </p:cNvPr>
          <p:cNvCxnSpPr>
            <a:cxnSpLocks/>
          </p:cNvCxnSpPr>
          <p:nvPr/>
        </p:nvCxnSpPr>
        <p:spPr>
          <a:xfrm>
            <a:off x="2611599" y="3532085"/>
            <a:ext cx="264060" cy="521368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 descr="6536461595418298@myt2-dd3598211d70">
            <a:extLst>
              <a:ext uri="{FF2B5EF4-FFF2-40B4-BE49-F238E27FC236}">
                <a16:creationId xmlns:a16="http://schemas.microsoft.com/office/drawing/2014/main" id="{D4A35D50-7F86-498D-A8E6-D37F67D01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011" y="111125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3EC2499-3101-48CA-9BBD-345285018172}"/>
              </a:ext>
            </a:extLst>
          </p:cNvPr>
          <p:cNvSpPr/>
          <p:nvPr/>
        </p:nvSpPr>
        <p:spPr>
          <a:xfrm>
            <a:off x="5191125" y="6837236"/>
            <a:ext cx="5343525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E04E39"/>
                </a:solidFill>
              </a:rPr>
              <a:t>*Стандартные условия</a:t>
            </a:r>
          </a:p>
        </p:txBody>
      </p:sp>
      <p:sp>
        <p:nvSpPr>
          <p:cNvPr id="46" name="Полилиния 8">
            <a:extLst>
              <a:ext uri="{FF2B5EF4-FFF2-40B4-BE49-F238E27FC236}">
                <a16:creationId xmlns:a16="http://schemas.microsoft.com/office/drawing/2014/main" id="{181D3028-4FEF-4507-88DA-CD8486A81B92}"/>
              </a:ext>
            </a:extLst>
          </p:cNvPr>
          <p:cNvSpPr/>
          <p:nvPr/>
        </p:nvSpPr>
        <p:spPr>
          <a:xfrm>
            <a:off x="324592" y="3608329"/>
            <a:ext cx="1844684" cy="1863725"/>
          </a:xfrm>
          <a:custGeom>
            <a:avLst/>
            <a:gdLst>
              <a:gd name="connsiteX0" fmla="*/ 0 w 1864631"/>
              <a:gd name="connsiteY0" fmla="*/ 932316 h 1864631"/>
              <a:gd name="connsiteX1" fmla="*/ 932316 w 1864631"/>
              <a:gd name="connsiteY1" fmla="*/ 0 h 1864631"/>
              <a:gd name="connsiteX2" fmla="*/ 1864632 w 1864631"/>
              <a:gd name="connsiteY2" fmla="*/ 932316 h 1864631"/>
              <a:gd name="connsiteX3" fmla="*/ 932316 w 1864631"/>
              <a:gd name="connsiteY3" fmla="*/ 1864632 h 1864631"/>
              <a:gd name="connsiteX4" fmla="*/ 0 w 1864631"/>
              <a:gd name="connsiteY4" fmla="*/ 932316 h 186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4631" h="1864631">
                <a:moveTo>
                  <a:pt x="0" y="932316"/>
                </a:moveTo>
                <a:cubicBezTo>
                  <a:pt x="0" y="417412"/>
                  <a:pt x="417412" y="0"/>
                  <a:pt x="932316" y="0"/>
                </a:cubicBezTo>
                <a:cubicBezTo>
                  <a:pt x="1447220" y="0"/>
                  <a:pt x="1864632" y="417412"/>
                  <a:pt x="1864632" y="932316"/>
                </a:cubicBezTo>
                <a:cubicBezTo>
                  <a:pt x="1864632" y="1447220"/>
                  <a:pt x="1447220" y="1864632"/>
                  <a:pt x="932316" y="1864632"/>
                </a:cubicBezTo>
                <a:cubicBezTo>
                  <a:pt x="417412" y="1864632"/>
                  <a:pt x="0" y="1447220"/>
                  <a:pt x="0" y="932316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81959" tIns="281959" rIns="281959" bIns="281959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50%</a:t>
            </a:r>
            <a:br>
              <a:rPr lang="en-US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</a:t>
            </a:r>
            <a:r>
              <a:rPr lang="en-US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СУММЫ КРЕДИТА </a:t>
            </a:r>
            <a:b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действующих</a:t>
            </a:r>
            <a:br>
              <a:rPr lang="ru-RU" sz="1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400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7" name="Прямая соединительная линия 46">
            <a:extLst>
              <a:ext uri="{FF2B5EF4-FFF2-40B4-BE49-F238E27FC236}">
                <a16:creationId xmlns:a16="http://schemas.microsoft.com/office/drawing/2014/main" id="{C09CDF75-CEAD-4F95-B8CB-917AA64D902D}"/>
              </a:ext>
            </a:extLst>
          </p:cNvPr>
          <p:cNvCxnSpPr>
            <a:cxnSpLocks/>
          </p:cNvCxnSpPr>
          <p:nvPr/>
        </p:nvCxnSpPr>
        <p:spPr>
          <a:xfrm flipH="1">
            <a:off x="2149029" y="4534253"/>
            <a:ext cx="408015" cy="0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Полилиния 11">
            <a:extLst>
              <a:ext uri="{FF2B5EF4-FFF2-40B4-BE49-F238E27FC236}">
                <a16:creationId xmlns:a16="http://schemas.microsoft.com/office/drawing/2014/main" id="{2344309E-4FD7-4EB9-A2B8-D016A9D17013}"/>
              </a:ext>
            </a:extLst>
          </p:cNvPr>
          <p:cNvSpPr/>
          <p:nvPr/>
        </p:nvSpPr>
        <p:spPr>
          <a:xfrm>
            <a:off x="5191125" y="5899150"/>
            <a:ext cx="2492375" cy="1701800"/>
          </a:xfrm>
          <a:custGeom>
            <a:avLst/>
            <a:gdLst>
              <a:gd name="connsiteX0" fmla="*/ 0 w 2492838"/>
              <a:gd name="connsiteY0" fmla="*/ 0 h 1701424"/>
              <a:gd name="connsiteX1" fmla="*/ 2492838 w 2492838"/>
              <a:gd name="connsiteY1" fmla="*/ 0 h 1701424"/>
              <a:gd name="connsiteX2" fmla="*/ 2492838 w 2492838"/>
              <a:gd name="connsiteY2" fmla="*/ 1701424 h 1701424"/>
              <a:gd name="connsiteX3" fmla="*/ 0 w 2492838"/>
              <a:gd name="connsiteY3" fmla="*/ 1701424 h 1701424"/>
              <a:gd name="connsiteX4" fmla="*/ 0 w 2492838"/>
              <a:gd name="connsiteY4" fmla="*/ 0 h 1701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2838" h="1701424">
                <a:moveTo>
                  <a:pt x="0" y="0"/>
                </a:moveTo>
                <a:lnTo>
                  <a:pt x="2492838" y="0"/>
                </a:lnTo>
                <a:lnTo>
                  <a:pt x="2492838" y="1701424"/>
                </a:lnTo>
                <a:lnTo>
                  <a:pt x="0" y="170142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/>
          <a:lstStyle/>
          <a:p>
            <a:pPr marL="114300" lvl="1" indent="-114300" defTabSz="62230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ru-RU" sz="1400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89B04E29-79FA-47E6-AE36-3902A5B40029}"/>
              </a:ext>
            </a:extLst>
          </p:cNvPr>
          <p:cNvSpPr/>
          <p:nvPr/>
        </p:nvSpPr>
        <p:spPr>
          <a:xfrm>
            <a:off x="6691911" y="2103071"/>
            <a:ext cx="36331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rgbClr val="562212"/>
                </a:solidFill>
              </a:rPr>
              <a:t>Максимальный срок действия договора поручительства – </a:t>
            </a:r>
            <a:br>
              <a:rPr lang="ru-RU" sz="1400" b="1" dirty="0">
                <a:solidFill>
                  <a:srgbClr val="562212"/>
                </a:solidFill>
              </a:rPr>
            </a:br>
            <a:r>
              <a:rPr lang="ru-RU" sz="1400" b="1" dirty="0">
                <a:solidFill>
                  <a:srgbClr val="562212"/>
                </a:solidFill>
              </a:rPr>
              <a:t>в соответствии со сроком действия кредитного договора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5345113" y="6138342"/>
            <a:ext cx="5088619" cy="919258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71943" y="6149828"/>
            <a:ext cx="4400550" cy="907772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727075" y="738188"/>
            <a:ext cx="8139113" cy="827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E04E39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Консультационная и образовательная поддержка ЦПП</a:t>
            </a:r>
          </a:p>
        </p:txBody>
      </p:sp>
      <p:grpSp>
        <p:nvGrpSpPr>
          <p:cNvPr id="29700" name="Группа 2"/>
          <p:cNvGrpSpPr>
            <a:grpSpLocks/>
          </p:cNvGrpSpPr>
          <p:nvPr/>
        </p:nvGrpSpPr>
        <p:grpSpPr bwMode="auto">
          <a:xfrm>
            <a:off x="759709" y="1551746"/>
            <a:ext cx="4430713" cy="3542839"/>
            <a:chOff x="846137" y="2132309"/>
            <a:chExt cx="6718445" cy="3081660"/>
          </a:xfrm>
        </p:grpSpPr>
        <p:sp>
          <p:nvSpPr>
            <p:cNvPr id="29708" name="Прямоугольник 6"/>
            <p:cNvSpPr>
              <a:spLocks noChangeArrowheads="1"/>
            </p:cNvSpPr>
            <p:nvPr/>
          </p:nvSpPr>
          <p:spPr bwMode="auto">
            <a:xfrm>
              <a:off x="846138" y="2132309"/>
              <a:ext cx="6718444" cy="648000"/>
            </a:xfrm>
            <a:prstGeom prst="rect">
              <a:avLst/>
            </a:prstGeom>
            <a:solidFill>
              <a:srgbClr val="F5F1E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358775"/>
              <a:r>
                <a:rPr lang="ru-RU" sz="1600" b="1" dirty="0">
                  <a:solidFill>
                    <a:srgbClr val="654B43"/>
                  </a:solidFill>
                </a:rPr>
                <a:t>Консультационная поддержка </a:t>
              </a:r>
              <a:br>
                <a:rPr lang="en-US" sz="1600" b="1" dirty="0">
                  <a:solidFill>
                    <a:srgbClr val="654B43"/>
                  </a:solidFill>
                </a:rPr>
              </a:br>
              <a:r>
                <a:rPr lang="ru-RU" sz="1600" b="1" dirty="0">
                  <a:solidFill>
                    <a:srgbClr val="654B43"/>
                  </a:solidFill>
                </a:rPr>
                <a:t>в Центре «Мой бизнес»</a:t>
              </a:r>
            </a:p>
          </p:txBody>
        </p:sp>
        <p:sp>
          <p:nvSpPr>
            <p:cNvPr id="29709" name="Прямоугольник 8"/>
            <p:cNvSpPr>
              <a:spLocks noChangeArrowheads="1"/>
            </p:cNvSpPr>
            <p:nvPr/>
          </p:nvSpPr>
          <p:spPr bwMode="auto">
            <a:xfrm>
              <a:off x="858838" y="2995238"/>
              <a:ext cx="6684409" cy="576000"/>
            </a:xfrm>
            <a:prstGeom prst="rect">
              <a:avLst/>
            </a:prstGeom>
            <a:solidFill>
              <a:srgbClr val="F5F1E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358775"/>
              <a:r>
                <a:rPr lang="ru-RU" sz="1600" b="1" dirty="0">
                  <a:solidFill>
                    <a:srgbClr val="562212"/>
                  </a:solidFill>
                </a:rPr>
                <a:t>Консультации профильных экспертов</a:t>
              </a:r>
            </a:p>
          </p:txBody>
        </p:sp>
        <p:sp>
          <p:nvSpPr>
            <p:cNvPr id="29710" name="Прямоугольник 9"/>
            <p:cNvSpPr>
              <a:spLocks noChangeArrowheads="1"/>
            </p:cNvSpPr>
            <p:nvPr/>
          </p:nvSpPr>
          <p:spPr bwMode="auto">
            <a:xfrm>
              <a:off x="860425" y="3816603"/>
              <a:ext cx="6660517" cy="576000"/>
            </a:xfrm>
            <a:prstGeom prst="rect">
              <a:avLst/>
            </a:prstGeom>
            <a:solidFill>
              <a:srgbClr val="F5F1E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358775"/>
              <a:r>
                <a:rPr lang="ru-RU" sz="1600" b="1" dirty="0">
                  <a:solidFill>
                    <a:srgbClr val="562212"/>
                  </a:solidFill>
                </a:rPr>
                <a:t>Консультации в муниципальных </a:t>
              </a:r>
              <a:br>
                <a:rPr lang="ru-RU" sz="1600" b="1" dirty="0">
                  <a:solidFill>
                    <a:srgbClr val="562212"/>
                  </a:solidFill>
                </a:rPr>
              </a:br>
              <a:r>
                <a:rPr lang="ru-RU" sz="1600" b="1" dirty="0">
                  <a:solidFill>
                    <a:srgbClr val="562212"/>
                  </a:solidFill>
                </a:rPr>
                <a:t>организациях поддержки</a:t>
              </a:r>
            </a:p>
          </p:txBody>
        </p:sp>
        <p:sp>
          <p:nvSpPr>
            <p:cNvPr id="29711" name="Прямоугольник 6"/>
            <p:cNvSpPr>
              <a:spLocks noChangeArrowheads="1"/>
            </p:cNvSpPr>
            <p:nvPr/>
          </p:nvSpPr>
          <p:spPr bwMode="auto">
            <a:xfrm>
              <a:off x="846137" y="4637969"/>
              <a:ext cx="6672463" cy="576000"/>
            </a:xfrm>
            <a:prstGeom prst="rect">
              <a:avLst/>
            </a:prstGeom>
            <a:solidFill>
              <a:srgbClr val="F5F1E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358775"/>
              <a:r>
                <a:rPr lang="ru-RU" sz="1600" b="1" dirty="0">
                  <a:solidFill>
                    <a:srgbClr val="562212"/>
                  </a:solidFill>
                </a:rPr>
                <a:t>Комплексные услуги</a:t>
              </a:r>
            </a:p>
          </p:txBody>
        </p:sp>
      </p:grpSp>
      <p:sp>
        <p:nvSpPr>
          <p:cNvPr id="29701" name="Прямоугольник 2"/>
          <p:cNvSpPr>
            <a:spLocks noChangeArrowheads="1"/>
          </p:cNvSpPr>
          <p:nvPr/>
        </p:nvSpPr>
        <p:spPr bwMode="auto">
          <a:xfrm>
            <a:off x="-77787" y="6274805"/>
            <a:ext cx="57610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«Мой бизнес»                                                       3 990 услуг в 2021 году</a:t>
            </a:r>
          </a:p>
        </p:txBody>
      </p:sp>
      <p:sp>
        <p:nvSpPr>
          <p:cNvPr id="29702" name="Прямоугольник 6"/>
          <p:cNvSpPr>
            <a:spLocks noChangeArrowheads="1"/>
          </p:cNvSpPr>
          <p:nvPr/>
        </p:nvSpPr>
        <p:spPr bwMode="auto">
          <a:xfrm>
            <a:off x="5457725" y="1547511"/>
            <a:ext cx="5072063" cy="64770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ru-RU" sz="1600" b="1" dirty="0">
                <a:solidFill>
                  <a:srgbClr val="562212"/>
                </a:solidFill>
              </a:rPr>
              <a:t>Обучающие программы для начинающих предпринимателей</a:t>
            </a:r>
            <a:endParaRPr lang="ru-RU" sz="1600" dirty="0">
              <a:solidFill>
                <a:srgbClr val="562212"/>
              </a:solidFill>
            </a:endParaRPr>
          </a:p>
        </p:txBody>
      </p:sp>
      <p:sp>
        <p:nvSpPr>
          <p:cNvPr id="19" name="Прямоугольник 1"/>
          <p:cNvSpPr>
            <a:spLocks noChangeArrowheads="1"/>
          </p:cNvSpPr>
          <p:nvPr/>
        </p:nvSpPr>
        <p:spPr bwMode="auto">
          <a:xfrm>
            <a:off x="5345113" y="2362200"/>
            <a:ext cx="52657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Тренинг «Азбука предпринимателя»             Корпорации МСП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Обучающие программы основам предпринимательства</a:t>
            </a:r>
          </a:p>
          <a:p>
            <a:pPr marL="285750" indent="-285750"/>
            <a:endParaRPr lang="ru-RU" sz="1200" b="1" dirty="0">
              <a:solidFill>
                <a:srgbClr val="654B43"/>
              </a:solidFill>
            </a:endParaRPr>
          </a:p>
        </p:txBody>
      </p:sp>
      <p:sp>
        <p:nvSpPr>
          <p:cNvPr id="29704" name="Прямоугольник 6"/>
          <p:cNvSpPr>
            <a:spLocks noChangeArrowheads="1"/>
          </p:cNvSpPr>
          <p:nvPr/>
        </p:nvSpPr>
        <p:spPr bwMode="auto">
          <a:xfrm>
            <a:off x="5441950" y="3582988"/>
            <a:ext cx="5072063" cy="64770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ru-RU" sz="1600" b="1" dirty="0">
                <a:solidFill>
                  <a:srgbClr val="562212"/>
                </a:solidFill>
              </a:rPr>
              <a:t>Обучающие программы для действующих предпринимателей</a:t>
            </a:r>
            <a:endParaRPr lang="ru-RU" sz="1600" dirty="0">
              <a:solidFill>
                <a:srgbClr val="562212"/>
              </a:solidFill>
            </a:endParaRPr>
          </a:p>
        </p:txBody>
      </p:sp>
      <p:sp>
        <p:nvSpPr>
          <p:cNvPr id="22" name="Прямоугольник 1"/>
          <p:cNvSpPr>
            <a:spLocks noChangeArrowheads="1"/>
          </p:cNvSpPr>
          <p:nvPr/>
        </p:nvSpPr>
        <p:spPr bwMode="auto">
          <a:xfrm>
            <a:off x="5360887" y="4443731"/>
            <a:ext cx="5265738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Программы бизнес-акселерации для компаний сферы услуг, туризма и досуга 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Семинары, тренинги, мастер-классы по актуальным темам развития бизнеса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Бизнес-игры по финансовой грамотности</a:t>
            </a:r>
          </a:p>
        </p:txBody>
      </p:sp>
      <p:sp>
        <p:nvSpPr>
          <p:cNvPr id="29707" name="Прямоугольник 2"/>
          <p:cNvSpPr>
            <a:spLocks noChangeArrowheads="1"/>
          </p:cNvSpPr>
          <p:nvPr/>
        </p:nvSpPr>
        <p:spPr bwMode="auto">
          <a:xfrm>
            <a:off x="4365172" y="6149828"/>
            <a:ext cx="6770914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Обучены основам бизнеса </a:t>
            </a:r>
            <a:b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новым компетенциям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2021 году – 5 700 чел.</a:t>
            </a:r>
          </a:p>
        </p:txBody>
      </p:sp>
      <p:sp>
        <p:nvSpPr>
          <p:cNvPr id="16" name="Прямоугольник 6">
            <a:extLst>
              <a:ext uri="{FF2B5EF4-FFF2-40B4-BE49-F238E27FC236}">
                <a16:creationId xmlns:a16="http://schemas.microsoft.com/office/drawing/2014/main" id="{8674C8FC-CE62-4510-8823-58A10CD8C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075" y="5340157"/>
            <a:ext cx="4400389" cy="66220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/>
            <a:r>
              <a:rPr lang="ru-RU" sz="1600" b="1" dirty="0">
                <a:solidFill>
                  <a:srgbClr val="562212"/>
                </a:solidFill>
              </a:rPr>
              <a:t>Консультации на портале </a:t>
            </a:r>
            <a:r>
              <a:rPr lang="en-US" sz="1600" b="1" dirty="0">
                <a:solidFill>
                  <a:srgbClr val="562212"/>
                </a:solidFill>
              </a:rPr>
              <a:t>www.813.ru</a:t>
            </a:r>
            <a:endParaRPr lang="ru-RU" sz="1600" b="1" dirty="0">
              <a:solidFill>
                <a:srgbClr val="56221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Арка 26">
            <a:extLst>
              <a:ext uri="{FF2B5EF4-FFF2-40B4-BE49-F238E27FC236}">
                <a16:creationId xmlns:a16="http://schemas.microsoft.com/office/drawing/2014/main" id="{E2DC75C2-CE0C-4D2B-91E1-E80A9BED4246}"/>
              </a:ext>
            </a:extLst>
          </p:cNvPr>
          <p:cNvSpPr/>
          <p:nvPr/>
        </p:nvSpPr>
        <p:spPr>
          <a:xfrm rot="18746721">
            <a:off x="2460183" y="-2121526"/>
            <a:ext cx="4027396" cy="4066856"/>
          </a:xfrm>
          <a:prstGeom prst="blockArc">
            <a:avLst>
              <a:gd name="adj1" fmla="val 3017976"/>
              <a:gd name="adj2" fmla="val 13661788"/>
              <a:gd name="adj3" fmla="val 10980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grpSp>
        <p:nvGrpSpPr>
          <p:cNvPr id="28" name="Группа 21">
            <a:extLst>
              <a:ext uri="{FF2B5EF4-FFF2-40B4-BE49-F238E27FC236}">
                <a16:creationId xmlns:a16="http://schemas.microsoft.com/office/drawing/2014/main" id="{3EDF5C3D-4E7F-47F9-8453-11BEE0B5F1F4}"/>
              </a:ext>
            </a:extLst>
          </p:cNvPr>
          <p:cNvGrpSpPr>
            <a:grpSpLocks/>
          </p:cNvGrpSpPr>
          <p:nvPr/>
        </p:nvGrpSpPr>
        <p:grpSpPr bwMode="auto">
          <a:xfrm>
            <a:off x="302985" y="2413264"/>
            <a:ext cx="5435078" cy="922337"/>
            <a:chOff x="894262" y="1615892"/>
            <a:chExt cx="5179545" cy="1051818"/>
          </a:xfrm>
        </p:grpSpPr>
        <p:grpSp>
          <p:nvGrpSpPr>
            <p:cNvPr id="29" name="Группа 8">
              <a:extLst>
                <a:ext uri="{FF2B5EF4-FFF2-40B4-BE49-F238E27FC236}">
                  <a16:creationId xmlns:a16="http://schemas.microsoft.com/office/drawing/2014/main" id="{E29C93A6-8BBE-4632-A0C0-78719DD43D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4262" y="1615892"/>
              <a:ext cx="4969702" cy="1051818"/>
              <a:chOff x="953609" y="3341053"/>
              <a:chExt cx="4969702" cy="773349"/>
            </a:xfrm>
          </p:grpSpPr>
          <p:sp>
            <p:nvSpPr>
              <p:cNvPr id="31" name="Прямоугольник 30">
                <a:extLst>
                  <a:ext uri="{FF2B5EF4-FFF2-40B4-BE49-F238E27FC236}">
                    <a16:creationId xmlns:a16="http://schemas.microsoft.com/office/drawing/2014/main" id="{0AF48DE4-1CD0-4535-A22C-9EAA77B03955}"/>
                  </a:ext>
                </a:extLst>
              </p:cNvPr>
              <p:cNvSpPr/>
              <p:nvPr/>
            </p:nvSpPr>
            <p:spPr>
              <a:xfrm>
                <a:off x="953609" y="3341053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Прямоугольник 31">
                <a:extLst>
                  <a:ext uri="{FF2B5EF4-FFF2-40B4-BE49-F238E27FC236}">
                    <a16:creationId xmlns:a16="http://schemas.microsoft.com/office/drawing/2014/main" id="{94C10F4D-0885-4FDE-9E94-263868FC1CFE}"/>
                  </a:ext>
                </a:extLst>
              </p:cNvPr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0" name="Прямоугольник 50">
              <a:extLst>
                <a:ext uri="{FF2B5EF4-FFF2-40B4-BE49-F238E27FC236}">
                  <a16:creationId xmlns:a16="http://schemas.microsoft.com/office/drawing/2014/main" id="{26B43999-20EE-4F61-BA9E-078C858C17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5562" y="1948408"/>
              <a:ext cx="4478245" cy="42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grpSp>
        <p:nvGrpSpPr>
          <p:cNvPr id="33" name="Группа 20">
            <a:extLst>
              <a:ext uri="{FF2B5EF4-FFF2-40B4-BE49-F238E27FC236}">
                <a16:creationId xmlns:a16="http://schemas.microsoft.com/office/drawing/2014/main" id="{911AD8B6-756B-4689-A295-117FC14487E5}"/>
              </a:ext>
            </a:extLst>
          </p:cNvPr>
          <p:cNvGrpSpPr>
            <a:grpSpLocks/>
          </p:cNvGrpSpPr>
          <p:nvPr/>
        </p:nvGrpSpPr>
        <p:grpSpPr bwMode="auto">
          <a:xfrm>
            <a:off x="248446" y="3840191"/>
            <a:ext cx="5172248" cy="751280"/>
            <a:chOff x="894458" y="2488694"/>
            <a:chExt cx="3510041" cy="1037826"/>
          </a:xfrm>
        </p:grpSpPr>
        <p:grpSp>
          <p:nvGrpSpPr>
            <p:cNvPr id="34" name="Группа 51">
              <a:extLst>
                <a:ext uri="{FF2B5EF4-FFF2-40B4-BE49-F238E27FC236}">
                  <a16:creationId xmlns:a16="http://schemas.microsoft.com/office/drawing/2014/main" id="{9C627129-A86E-4B16-B55D-846F0430F0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4458" y="2488694"/>
              <a:ext cx="3510041" cy="1037826"/>
              <a:chOff x="953805" y="3341056"/>
              <a:chExt cx="3510041" cy="763062"/>
            </a:xfrm>
          </p:grpSpPr>
          <p:sp>
            <p:nvSpPr>
              <p:cNvPr id="36" name="Прямоугольник 35">
                <a:extLst>
                  <a:ext uri="{FF2B5EF4-FFF2-40B4-BE49-F238E27FC236}">
                    <a16:creationId xmlns:a16="http://schemas.microsoft.com/office/drawing/2014/main" id="{47C6FCD9-96E4-4701-8879-CEC5A014EF4F}"/>
                  </a:ext>
                </a:extLst>
              </p:cNvPr>
              <p:cNvSpPr/>
              <p:nvPr/>
            </p:nvSpPr>
            <p:spPr>
              <a:xfrm>
                <a:off x="953805" y="3341056"/>
                <a:ext cx="351004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Прямоугольник 36">
                <a:extLst>
                  <a:ext uri="{FF2B5EF4-FFF2-40B4-BE49-F238E27FC236}">
                    <a16:creationId xmlns:a16="http://schemas.microsoft.com/office/drawing/2014/main" id="{F262C1C0-EB86-4D20-9B2E-EA80AEA7DB97}"/>
                  </a:ext>
                </a:extLst>
              </p:cNvPr>
              <p:cNvSpPr/>
              <p:nvPr/>
            </p:nvSpPr>
            <p:spPr>
              <a:xfrm>
                <a:off x="953805" y="3341056"/>
                <a:ext cx="291447" cy="75907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5" name="Прямоугольник 55">
              <a:extLst>
                <a:ext uri="{FF2B5EF4-FFF2-40B4-BE49-F238E27FC236}">
                  <a16:creationId xmlns:a16="http://schemas.microsoft.com/office/drawing/2014/main" id="{DEA69186-E81D-4A39-B673-AA839385B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8846" y="2778080"/>
              <a:ext cx="2651310" cy="420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grpSp>
        <p:nvGrpSpPr>
          <p:cNvPr id="38" name="Группа 7">
            <a:extLst>
              <a:ext uri="{FF2B5EF4-FFF2-40B4-BE49-F238E27FC236}">
                <a16:creationId xmlns:a16="http://schemas.microsoft.com/office/drawing/2014/main" id="{2D4C74BF-F829-486E-9C91-41FD9BB51575}"/>
              </a:ext>
            </a:extLst>
          </p:cNvPr>
          <p:cNvGrpSpPr>
            <a:grpSpLocks/>
          </p:cNvGrpSpPr>
          <p:nvPr/>
        </p:nvGrpSpPr>
        <p:grpSpPr bwMode="auto">
          <a:xfrm>
            <a:off x="244047" y="5060776"/>
            <a:ext cx="5226755" cy="1046325"/>
            <a:chOff x="855877" y="3439505"/>
            <a:chExt cx="3548622" cy="1018343"/>
          </a:xfrm>
        </p:grpSpPr>
        <p:grpSp>
          <p:nvGrpSpPr>
            <p:cNvPr id="39" name="Группа 56">
              <a:extLst>
                <a:ext uri="{FF2B5EF4-FFF2-40B4-BE49-F238E27FC236}">
                  <a16:creationId xmlns:a16="http://schemas.microsoft.com/office/drawing/2014/main" id="{682FB141-20A6-4533-8059-E1D769F564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5877" y="3439505"/>
              <a:ext cx="3548622" cy="1018343"/>
              <a:chOff x="915224" y="3341057"/>
              <a:chExt cx="3548622" cy="748737"/>
            </a:xfrm>
          </p:grpSpPr>
          <p:sp>
            <p:nvSpPr>
              <p:cNvPr id="41" name="Прямоугольник 40">
                <a:extLst>
                  <a:ext uri="{FF2B5EF4-FFF2-40B4-BE49-F238E27FC236}">
                    <a16:creationId xmlns:a16="http://schemas.microsoft.com/office/drawing/2014/main" id="{F37AC920-7727-4E1E-A504-4C96094294F4}"/>
                  </a:ext>
                </a:extLst>
              </p:cNvPr>
              <p:cNvSpPr/>
              <p:nvPr/>
            </p:nvSpPr>
            <p:spPr>
              <a:xfrm>
                <a:off x="955239" y="3341057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Прямоугольник 41">
                <a:extLst>
                  <a:ext uri="{FF2B5EF4-FFF2-40B4-BE49-F238E27FC236}">
                    <a16:creationId xmlns:a16="http://schemas.microsoft.com/office/drawing/2014/main" id="{35794694-811D-4B75-B476-18C2BFA1B0A8}"/>
                  </a:ext>
                </a:extLst>
              </p:cNvPr>
              <p:cNvSpPr/>
              <p:nvPr/>
            </p:nvSpPr>
            <p:spPr>
              <a:xfrm>
                <a:off x="915224" y="3341057"/>
                <a:ext cx="294650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TextBox 60">
                <a:extLst>
                  <a:ext uri="{FF2B5EF4-FFF2-40B4-BE49-F238E27FC236}">
                    <a16:creationId xmlns:a16="http://schemas.microsoft.com/office/drawing/2014/main" id="{AB441A3F-EE44-428A-BD19-68D854DAF8F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40" name="Прямоугольник 61">
              <a:extLst>
                <a:ext uri="{FF2B5EF4-FFF2-40B4-BE49-F238E27FC236}">
                  <a16:creationId xmlns:a16="http://schemas.microsoft.com/office/drawing/2014/main" id="{1953E5C8-FFB7-468B-B8E2-3070C3412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4829" y="3753646"/>
              <a:ext cx="2671903" cy="420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44" name="TextBox 118">
            <a:extLst>
              <a:ext uri="{FF2B5EF4-FFF2-40B4-BE49-F238E27FC236}">
                <a16:creationId xmlns:a16="http://schemas.microsoft.com/office/drawing/2014/main" id="{B35B0AD7-64AB-4A84-AC3A-9A56A49DC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673" y="687585"/>
            <a:ext cx="9100213" cy="124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</a:pPr>
            <a:r>
              <a:rPr lang="ru-RU" sz="2800" b="1" dirty="0">
                <a:solidFill>
                  <a:srgbClr val="E04E39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Комплексные услуги центра</a:t>
            </a:r>
            <a:br>
              <a:rPr lang="ru-RU" sz="2800" b="1" dirty="0">
                <a:solidFill>
                  <a:srgbClr val="E04E39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</a:br>
            <a:r>
              <a:rPr lang="ru-RU" sz="2800" b="1" dirty="0">
                <a:solidFill>
                  <a:srgbClr val="E04E39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«Мой бизнес» в 2022 году</a:t>
            </a:r>
            <a:endParaRPr lang="en-US" sz="2800" b="1" dirty="0">
              <a:solidFill>
                <a:srgbClr val="E04E39"/>
              </a:solidFill>
              <a:latin typeface="Arial" panose="020B0604020202020204" pitchFamily="34" charset="0"/>
              <a:ea typeface="Roboto Black"/>
              <a:cs typeface="Arial" panose="020B0604020202020204" pitchFamily="34" charset="0"/>
            </a:endParaRPr>
          </a:p>
          <a:p>
            <a:pPr>
              <a:lnSpc>
                <a:spcPct val="85000"/>
              </a:lnSpc>
            </a:pPr>
            <a:endParaRPr lang="ru-RU" sz="3200" dirty="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pic>
        <p:nvPicPr>
          <p:cNvPr id="45" name="Picture 2" descr="6536461595418298@myt2-dd3598211d70">
            <a:extLst>
              <a:ext uri="{FF2B5EF4-FFF2-40B4-BE49-F238E27FC236}">
                <a16:creationId xmlns:a16="http://schemas.microsoft.com/office/drawing/2014/main" id="{549F30B4-5B86-4D8B-AB28-79DA98100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181" y="75778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C2370D2A-B785-4370-8C49-FAC77A104645}"/>
              </a:ext>
            </a:extLst>
          </p:cNvPr>
          <p:cNvSpPr/>
          <p:nvPr/>
        </p:nvSpPr>
        <p:spPr>
          <a:xfrm>
            <a:off x="832858" y="2458140"/>
            <a:ext cx="47488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Продвижение продукции через участие </a:t>
            </a:r>
            <a:br>
              <a:rPr lang="ru-RU" sz="1600" b="1" dirty="0"/>
            </a:br>
            <a:r>
              <a:rPr lang="ru-RU" sz="1600" b="1" dirty="0"/>
              <a:t>в закупках на электронных торговых площадках </a:t>
            </a:r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CFB7143D-7243-42A8-97E9-AB5CC08DDB1F}"/>
              </a:ext>
            </a:extLst>
          </p:cNvPr>
          <p:cNvSpPr/>
          <p:nvPr/>
        </p:nvSpPr>
        <p:spPr>
          <a:xfrm>
            <a:off x="825980" y="3918345"/>
            <a:ext cx="46322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Продвижение продукции </a:t>
            </a:r>
            <a:br>
              <a:rPr lang="ru-RU" sz="1600" b="1" dirty="0"/>
            </a:br>
            <a:r>
              <a:rPr lang="ru-RU" sz="1600" b="1" dirty="0"/>
              <a:t>на </a:t>
            </a:r>
            <a:r>
              <a:rPr lang="ru-RU" sz="1600" b="1" dirty="0" err="1"/>
              <a:t>маркетплейсах</a:t>
            </a:r>
            <a:r>
              <a:rPr lang="ru-RU" sz="1600" b="1" dirty="0"/>
              <a:t> </a:t>
            </a:r>
          </a:p>
        </p:txBody>
      </p:sp>
      <p:grpSp>
        <p:nvGrpSpPr>
          <p:cNvPr id="52" name="Группа 7">
            <a:extLst>
              <a:ext uri="{FF2B5EF4-FFF2-40B4-BE49-F238E27FC236}">
                <a16:creationId xmlns:a16="http://schemas.microsoft.com/office/drawing/2014/main" id="{512452B1-42BB-494C-B027-229711600DF3}"/>
              </a:ext>
            </a:extLst>
          </p:cNvPr>
          <p:cNvGrpSpPr>
            <a:grpSpLocks/>
          </p:cNvGrpSpPr>
          <p:nvPr/>
        </p:nvGrpSpPr>
        <p:grpSpPr bwMode="auto">
          <a:xfrm>
            <a:off x="5616468" y="2409186"/>
            <a:ext cx="4724463" cy="905215"/>
            <a:chOff x="855877" y="3439270"/>
            <a:chExt cx="3522884" cy="740558"/>
          </a:xfrm>
        </p:grpSpPr>
        <p:grpSp>
          <p:nvGrpSpPr>
            <p:cNvPr id="53" name="Группа 56">
              <a:extLst>
                <a:ext uri="{FF2B5EF4-FFF2-40B4-BE49-F238E27FC236}">
                  <a16:creationId xmlns:a16="http://schemas.microsoft.com/office/drawing/2014/main" id="{D1191271-8785-4D9E-97EF-09C0376182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5877" y="3439270"/>
              <a:ext cx="3522884" cy="740558"/>
              <a:chOff x="915224" y="3340887"/>
              <a:chExt cx="3522884" cy="544496"/>
            </a:xfrm>
          </p:grpSpPr>
          <p:sp>
            <p:nvSpPr>
              <p:cNvPr id="55" name="Прямоугольник 54">
                <a:extLst>
                  <a:ext uri="{FF2B5EF4-FFF2-40B4-BE49-F238E27FC236}">
                    <a16:creationId xmlns:a16="http://schemas.microsoft.com/office/drawing/2014/main" id="{4AAED59E-BDBF-413D-A2A3-41D7425F22EF}"/>
                  </a:ext>
                </a:extLst>
              </p:cNvPr>
              <p:cNvSpPr/>
              <p:nvPr/>
            </p:nvSpPr>
            <p:spPr>
              <a:xfrm>
                <a:off x="929501" y="3340887"/>
                <a:ext cx="3508607" cy="544326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Прямоугольник 55">
                <a:extLst>
                  <a:ext uri="{FF2B5EF4-FFF2-40B4-BE49-F238E27FC236}">
                    <a16:creationId xmlns:a16="http://schemas.microsoft.com/office/drawing/2014/main" id="{C3C9A7F6-451C-4233-A311-9D64C55650A3}"/>
                  </a:ext>
                </a:extLst>
              </p:cNvPr>
              <p:cNvSpPr/>
              <p:nvPr/>
            </p:nvSpPr>
            <p:spPr>
              <a:xfrm>
                <a:off x="915224" y="3341057"/>
                <a:ext cx="294650" cy="5318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TextBox 60">
                <a:extLst>
                  <a:ext uri="{FF2B5EF4-FFF2-40B4-BE49-F238E27FC236}">
                    <a16:creationId xmlns:a16="http://schemas.microsoft.com/office/drawing/2014/main" id="{A26A76C2-87E3-4242-A591-AF31FB76E6D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54" name="Прямоугольник 61">
              <a:extLst>
                <a:ext uri="{FF2B5EF4-FFF2-40B4-BE49-F238E27FC236}">
                  <a16:creationId xmlns:a16="http://schemas.microsoft.com/office/drawing/2014/main" id="{EEB1B635-8391-4A6C-AE71-E919A96B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2136" y="3506314"/>
              <a:ext cx="2834357" cy="666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1600" b="1" dirty="0"/>
                <a:t>Комплексная услуга по обучению финансовому планированию бизнеса </a:t>
              </a:r>
              <a:endParaRPr lang="ru-RU" sz="1600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BDDFF635-F2D6-428F-A739-D4575E30D56D}"/>
              </a:ext>
            </a:extLst>
          </p:cNvPr>
          <p:cNvSpPr/>
          <p:nvPr/>
        </p:nvSpPr>
        <p:spPr>
          <a:xfrm>
            <a:off x="735914" y="5306862"/>
            <a:ext cx="52174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Комплексная услуга по маркетинговому сопровождению бизнеса</a:t>
            </a:r>
          </a:p>
        </p:txBody>
      </p:sp>
      <p:grpSp>
        <p:nvGrpSpPr>
          <p:cNvPr id="46" name="Группа 7">
            <a:extLst>
              <a:ext uri="{FF2B5EF4-FFF2-40B4-BE49-F238E27FC236}">
                <a16:creationId xmlns:a16="http://schemas.microsoft.com/office/drawing/2014/main" id="{5DE2EE24-B6E2-4BAE-8EA8-36BF001BF150}"/>
              </a:ext>
            </a:extLst>
          </p:cNvPr>
          <p:cNvGrpSpPr>
            <a:grpSpLocks/>
          </p:cNvGrpSpPr>
          <p:nvPr/>
        </p:nvGrpSpPr>
        <p:grpSpPr bwMode="auto">
          <a:xfrm>
            <a:off x="5635966" y="5060776"/>
            <a:ext cx="4704966" cy="1077083"/>
            <a:chOff x="855877" y="3439505"/>
            <a:chExt cx="3548622" cy="1018343"/>
          </a:xfrm>
        </p:grpSpPr>
        <p:grpSp>
          <p:nvGrpSpPr>
            <p:cNvPr id="47" name="Группа 56">
              <a:extLst>
                <a:ext uri="{FF2B5EF4-FFF2-40B4-BE49-F238E27FC236}">
                  <a16:creationId xmlns:a16="http://schemas.microsoft.com/office/drawing/2014/main" id="{1F2131CC-8497-415F-9938-A363F58407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5877" y="3439505"/>
              <a:ext cx="3548622" cy="1018343"/>
              <a:chOff x="915224" y="3341057"/>
              <a:chExt cx="3548622" cy="748737"/>
            </a:xfrm>
          </p:grpSpPr>
          <p:sp>
            <p:nvSpPr>
              <p:cNvPr id="59" name="Прямоугольник 58">
                <a:extLst>
                  <a:ext uri="{FF2B5EF4-FFF2-40B4-BE49-F238E27FC236}">
                    <a16:creationId xmlns:a16="http://schemas.microsoft.com/office/drawing/2014/main" id="{913A695A-3576-44F0-A79C-C9C67E60F6EF}"/>
                  </a:ext>
                </a:extLst>
              </p:cNvPr>
              <p:cNvSpPr/>
              <p:nvPr/>
            </p:nvSpPr>
            <p:spPr>
              <a:xfrm>
                <a:off x="955239" y="3341057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Прямоугольник 59">
                <a:extLst>
                  <a:ext uri="{FF2B5EF4-FFF2-40B4-BE49-F238E27FC236}">
                    <a16:creationId xmlns:a16="http://schemas.microsoft.com/office/drawing/2014/main" id="{06785AD6-5C66-4BC5-AEDF-B5F84A9BE991}"/>
                  </a:ext>
                </a:extLst>
              </p:cNvPr>
              <p:cNvSpPr/>
              <p:nvPr/>
            </p:nvSpPr>
            <p:spPr>
              <a:xfrm>
                <a:off x="915224" y="3341057"/>
                <a:ext cx="299677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9C839DC9-F9E6-4442-AC44-965E6480741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49" name="Прямоугольник 61">
              <a:extLst>
                <a:ext uri="{FF2B5EF4-FFF2-40B4-BE49-F238E27FC236}">
                  <a16:creationId xmlns:a16="http://schemas.microsoft.com/office/drawing/2014/main" id="{46C9D59C-82D0-46C8-9A1A-B5E657304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4829" y="3753646"/>
              <a:ext cx="2671903" cy="420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1E5C4AAD-0389-40D7-B783-190FE4DD5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4705" y="5160766"/>
            <a:ext cx="46734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ts val="525"/>
              </a:spcAft>
            </a:pPr>
            <a:r>
              <a:rPr lang="ru-RU" sz="1600" b="1" dirty="0"/>
              <a:t>Комплексная услуга по внедрению </a:t>
            </a:r>
            <a:br>
              <a:rPr lang="ru-RU" sz="1600" b="1" dirty="0"/>
            </a:br>
            <a:r>
              <a:rPr lang="ru-RU" sz="1600" b="1" dirty="0"/>
              <a:t>цифровых сервисов в деятельность </a:t>
            </a:r>
            <a:br>
              <a:rPr lang="ru-RU" sz="1600" b="1" dirty="0"/>
            </a:br>
            <a:r>
              <a:rPr lang="ru-RU" sz="1600" b="1" dirty="0"/>
              <a:t>МСП</a:t>
            </a:r>
            <a:endParaRPr lang="ru-RU" sz="1600" b="1" dirty="0">
              <a:solidFill>
                <a:srgbClr val="562212"/>
              </a:solidFill>
            </a:endParaRPr>
          </a:p>
        </p:txBody>
      </p:sp>
      <p:cxnSp>
        <p:nvCxnSpPr>
          <p:cNvPr id="63" name="Прямая соединительная линия 62">
            <a:extLst>
              <a:ext uri="{FF2B5EF4-FFF2-40B4-BE49-F238E27FC236}">
                <a16:creationId xmlns:a16="http://schemas.microsoft.com/office/drawing/2014/main" id="{0F7CEC74-F3D0-4B44-B66B-BB664845D666}"/>
              </a:ext>
            </a:extLst>
          </p:cNvPr>
          <p:cNvCxnSpPr>
            <a:cxnSpLocks/>
          </p:cNvCxnSpPr>
          <p:nvPr/>
        </p:nvCxnSpPr>
        <p:spPr>
          <a:xfrm>
            <a:off x="841927" y="1658601"/>
            <a:ext cx="5765702" cy="17799"/>
          </a:xfrm>
          <a:prstGeom prst="line">
            <a:avLst/>
          </a:prstGeom>
          <a:ln w="31750" cap="rnd">
            <a:solidFill>
              <a:srgbClr val="E04E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1" name="Группа 21">
            <a:extLst>
              <a:ext uri="{FF2B5EF4-FFF2-40B4-BE49-F238E27FC236}">
                <a16:creationId xmlns:a16="http://schemas.microsoft.com/office/drawing/2014/main" id="{A118A659-0C98-44A0-8CB8-CA5C2254CCA3}"/>
              </a:ext>
            </a:extLst>
          </p:cNvPr>
          <p:cNvGrpSpPr>
            <a:grpSpLocks/>
          </p:cNvGrpSpPr>
          <p:nvPr/>
        </p:nvGrpSpPr>
        <p:grpSpPr bwMode="auto">
          <a:xfrm>
            <a:off x="5616468" y="3829995"/>
            <a:ext cx="4742506" cy="762789"/>
            <a:chOff x="891961" y="1615892"/>
            <a:chExt cx="5181846" cy="1051818"/>
          </a:xfrm>
        </p:grpSpPr>
        <p:grpSp>
          <p:nvGrpSpPr>
            <p:cNvPr id="112" name="Группа 8">
              <a:extLst>
                <a:ext uri="{FF2B5EF4-FFF2-40B4-BE49-F238E27FC236}">
                  <a16:creationId xmlns:a16="http://schemas.microsoft.com/office/drawing/2014/main" id="{2F33643F-DB98-4196-A5E9-738E652E98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1961" y="1615892"/>
              <a:ext cx="5164432" cy="1051818"/>
              <a:chOff x="951308" y="3341053"/>
              <a:chExt cx="5164432" cy="773349"/>
            </a:xfrm>
          </p:grpSpPr>
          <p:sp>
            <p:nvSpPr>
              <p:cNvPr id="114" name="Прямоугольник 113">
                <a:extLst>
                  <a:ext uri="{FF2B5EF4-FFF2-40B4-BE49-F238E27FC236}">
                    <a16:creationId xmlns:a16="http://schemas.microsoft.com/office/drawing/2014/main" id="{6DFFE7FE-EC51-4BD6-9408-DC57C38187C8}"/>
                  </a:ext>
                </a:extLst>
              </p:cNvPr>
              <p:cNvSpPr/>
              <p:nvPr/>
            </p:nvSpPr>
            <p:spPr>
              <a:xfrm>
                <a:off x="953609" y="3341053"/>
                <a:ext cx="5162131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К</a:t>
                </a:r>
              </a:p>
            </p:txBody>
          </p:sp>
          <p:sp>
            <p:nvSpPr>
              <p:cNvPr id="115" name="Прямоугольник 114">
                <a:extLst>
                  <a:ext uri="{FF2B5EF4-FFF2-40B4-BE49-F238E27FC236}">
                    <a16:creationId xmlns:a16="http://schemas.microsoft.com/office/drawing/2014/main" id="{6D18F1C5-388A-4BB1-9BD1-9BECA7F7C4DA}"/>
                  </a:ext>
                </a:extLst>
              </p:cNvPr>
              <p:cNvSpPr/>
              <p:nvPr/>
            </p:nvSpPr>
            <p:spPr>
              <a:xfrm>
                <a:off x="951308" y="3341053"/>
                <a:ext cx="456319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3" name="Прямоугольник 50">
              <a:extLst>
                <a:ext uri="{FF2B5EF4-FFF2-40B4-BE49-F238E27FC236}">
                  <a16:creationId xmlns:a16="http://schemas.microsoft.com/office/drawing/2014/main" id="{E17FB4EE-C780-4CEC-B002-6E47D10081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5562" y="1948408"/>
              <a:ext cx="4478245" cy="42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116" name="Прямоугольник 115">
            <a:extLst>
              <a:ext uri="{FF2B5EF4-FFF2-40B4-BE49-F238E27FC236}">
                <a16:creationId xmlns:a16="http://schemas.microsoft.com/office/drawing/2014/main" id="{147DAEB7-DBF7-4358-B544-C80948556ACB}"/>
              </a:ext>
            </a:extLst>
          </p:cNvPr>
          <p:cNvSpPr/>
          <p:nvPr/>
        </p:nvSpPr>
        <p:spPr>
          <a:xfrm>
            <a:off x="6177313" y="3877990"/>
            <a:ext cx="40906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Комплексная услуга по </a:t>
            </a:r>
            <a:r>
              <a:rPr lang="ru-RU" sz="1600" b="1" dirty="0" err="1"/>
              <a:t>скоринговой</a:t>
            </a:r>
            <a:r>
              <a:rPr lang="ru-RU" sz="1600" b="1" dirty="0"/>
              <a:t> оценке бизнеса</a:t>
            </a:r>
          </a:p>
        </p:txBody>
      </p:sp>
      <p:sp>
        <p:nvSpPr>
          <p:cNvPr id="118" name="Овал 117">
            <a:extLst>
              <a:ext uri="{FF2B5EF4-FFF2-40B4-BE49-F238E27FC236}">
                <a16:creationId xmlns:a16="http://schemas.microsoft.com/office/drawing/2014/main" id="{0854DF09-991E-4250-B65E-AF35343B6CBD}"/>
              </a:ext>
            </a:extLst>
          </p:cNvPr>
          <p:cNvSpPr/>
          <p:nvPr/>
        </p:nvSpPr>
        <p:spPr>
          <a:xfrm>
            <a:off x="8513525" y="5891637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9" name="Овал 118">
            <a:extLst>
              <a:ext uri="{FF2B5EF4-FFF2-40B4-BE49-F238E27FC236}">
                <a16:creationId xmlns:a16="http://schemas.microsoft.com/office/drawing/2014/main" id="{1D48B85A-F65F-49C3-9D74-45DC9BD38A08}"/>
              </a:ext>
            </a:extLst>
          </p:cNvPr>
          <p:cNvSpPr/>
          <p:nvPr/>
        </p:nvSpPr>
        <p:spPr>
          <a:xfrm>
            <a:off x="6670957" y="697807"/>
            <a:ext cx="842224" cy="835529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7846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14">
            <a:extLst>
              <a:ext uri="{FF2B5EF4-FFF2-40B4-BE49-F238E27FC236}">
                <a16:creationId xmlns:a16="http://schemas.microsoft.com/office/drawing/2014/main" id="{FB997BFB-A5D2-4329-A7AF-D7B4D12E1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6" r="218" b="-2"/>
          <a:stretch>
            <a:fillRect/>
          </a:stretch>
        </p:blipFill>
        <p:spPr bwMode="auto">
          <a:xfrm>
            <a:off x="73025" y="530225"/>
            <a:ext cx="2322513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4" name="Группа 21">
            <a:extLst>
              <a:ext uri="{FF2B5EF4-FFF2-40B4-BE49-F238E27FC236}">
                <a16:creationId xmlns:a16="http://schemas.microsoft.com/office/drawing/2014/main" id="{E2B4BB94-44FE-4E75-A512-AE562F5B3341}"/>
              </a:ext>
            </a:extLst>
          </p:cNvPr>
          <p:cNvGrpSpPr>
            <a:grpSpLocks/>
          </p:cNvGrpSpPr>
          <p:nvPr/>
        </p:nvGrpSpPr>
        <p:grpSpPr bwMode="auto">
          <a:xfrm>
            <a:off x="273024" y="2167371"/>
            <a:ext cx="10070457" cy="1399660"/>
            <a:chOff x="855875" y="1327277"/>
            <a:chExt cx="5266621" cy="1426963"/>
          </a:xfrm>
        </p:grpSpPr>
        <p:grpSp>
          <p:nvGrpSpPr>
            <p:cNvPr id="29729" name="Группа 8">
              <a:extLst>
                <a:ext uri="{FF2B5EF4-FFF2-40B4-BE49-F238E27FC236}">
                  <a16:creationId xmlns:a16="http://schemas.microsoft.com/office/drawing/2014/main" id="{3024EAE1-6CEE-47A3-BF20-884A8C4A35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5875" y="1327277"/>
              <a:ext cx="5056818" cy="1426963"/>
              <a:chOff x="915222" y="3128850"/>
              <a:chExt cx="5056818" cy="1049175"/>
            </a:xfrm>
          </p:grpSpPr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18B52E21-C85E-49C1-856F-255AAE079479}"/>
                  </a:ext>
                </a:extLst>
              </p:cNvPr>
              <p:cNvSpPr/>
              <p:nvPr/>
            </p:nvSpPr>
            <p:spPr>
              <a:xfrm>
                <a:off x="915222" y="3128850"/>
                <a:ext cx="5056818" cy="1049175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451A4E6F-BB00-4E0B-855D-5ECB5BE8DDA1}"/>
                  </a:ext>
                </a:extLst>
              </p:cNvPr>
              <p:cNvSpPr/>
              <p:nvPr/>
            </p:nvSpPr>
            <p:spPr>
              <a:xfrm>
                <a:off x="920953" y="3128851"/>
                <a:ext cx="342845" cy="1049174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730" name="Прямоугольник 50">
              <a:extLst>
                <a:ext uri="{FF2B5EF4-FFF2-40B4-BE49-F238E27FC236}">
                  <a16:creationId xmlns:a16="http://schemas.microsoft.com/office/drawing/2014/main" id="{8B144F22-7D12-42A3-9402-B19880F640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439" y="1419248"/>
              <a:ext cx="4808057" cy="788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Aft>
                  <a:spcPts val="525"/>
                </a:spcAft>
              </a:pPr>
              <a:endParaRPr lang="ru-RU" altLang="ru-RU" sz="1600" b="1" dirty="0">
                <a:solidFill>
                  <a:srgbClr val="562212"/>
                </a:solidFill>
              </a:endParaRPr>
            </a:p>
          </p:txBody>
        </p:sp>
      </p:grpSp>
      <p:grpSp>
        <p:nvGrpSpPr>
          <p:cNvPr id="29705" name="Группа 20">
            <a:extLst>
              <a:ext uri="{FF2B5EF4-FFF2-40B4-BE49-F238E27FC236}">
                <a16:creationId xmlns:a16="http://schemas.microsoft.com/office/drawing/2014/main" id="{8CCBEE87-6D91-4A27-838A-846619185420}"/>
              </a:ext>
            </a:extLst>
          </p:cNvPr>
          <p:cNvGrpSpPr>
            <a:grpSpLocks/>
          </p:cNvGrpSpPr>
          <p:nvPr/>
        </p:nvGrpSpPr>
        <p:grpSpPr bwMode="auto">
          <a:xfrm>
            <a:off x="283982" y="2693523"/>
            <a:ext cx="9845667" cy="2746906"/>
            <a:chOff x="860464" y="1618000"/>
            <a:chExt cx="3589329" cy="2152281"/>
          </a:xfrm>
        </p:grpSpPr>
        <p:grpSp>
          <p:nvGrpSpPr>
            <p:cNvPr id="29724" name="Группа 51">
              <a:extLst>
                <a:ext uri="{FF2B5EF4-FFF2-40B4-BE49-F238E27FC236}">
                  <a16:creationId xmlns:a16="http://schemas.microsoft.com/office/drawing/2014/main" id="{7102CB88-BB0F-48B0-B9A6-F95F3ADE4C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60464" y="2377794"/>
              <a:ext cx="3525028" cy="1350315"/>
              <a:chOff x="919811" y="3259519"/>
              <a:chExt cx="3525028" cy="992820"/>
            </a:xfrm>
          </p:grpSpPr>
          <p:sp>
            <p:nvSpPr>
              <p:cNvPr id="53" name="Прямоугольник 52">
                <a:extLst>
                  <a:ext uri="{FF2B5EF4-FFF2-40B4-BE49-F238E27FC236}">
                    <a16:creationId xmlns:a16="http://schemas.microsoft.com/office/drawing/2014/main" id="{12F27555-09AA-481C-882B-DD23A35FF2CB}"/>
                  </a:ext>
                </a:extLst>
              </p:cNvPr>
              <p:cNvSpPr/>
              <p:nvPr/>
            </p:nvSpPr>
            <p:spPr>
              <a:xfrm>
                <a:off x="934798" y="3259519"/>
                <a:ext cx="3510041" cy="992820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Прямоугольник 53">
                <a:extLst>
                  <a:ext uri="{FF2B5EF4-FFF2-40B4-BE49-F238E27FC236}">
                    <a16:creationId xmlns:a16="http://schemas.microsoft.com/office/drawing/2014/main" id="{12BCC93B-3F00-4E61-88E4-6CA2498AE1B7}"/>
                  </a:ext>
                </a:extLst>
              </p:cNvPr>
              <p:cNvSpPr/>
              <p:nvPr/>
            </p:nvSpPr>
            <p:spPr>
              <a:xfrm>
                <a:off x="919811" y="3259520"/>
                <a:ext cx="240323" cy="990136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725" name="Прямоугольник 55">
              <a:extLst>
                <a:ext uri="{FF2B5EF4-FFF2-40B4-BE49-F238E27FC236}">
                  <a16:creationId xmlns:a16="http://schemas.microsoft.com/office/drawing/2014/main" id="{C84D5B49-0122-40A5-A7A6-FD423DE5D8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0621" y="1618000"/>
              <a:ext cx="3269172" cy="2152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Aft>
                  <a:spcPts val="525"/>
                </a:spcAft>
              </a:pPr>
              <a:endParaRPr lang="ru-RU" altLang="ru-RU" sz="1600" b="1" dirty="0"/>
            </a:p>
            <a:p>
              <a:pPr>
                <a:spcAft>
                  <a:spcPts val="525"/>
                </a:spcAft>
              </a:pPr>
              <a:endParaRPr lang="ru-RU" altLang="ru-RU" sz="1600" b="1" dirty="0"/>
            </a:p>
            <a:p>
              <a:pPr>
                <a:spcAft>
                  <a:spcPts val="525"/>
                </a:spcAft>
              </a:pPr>
              <a:endParaRPr lang="ru-RU" altLang="ru-RU" sz="1600" b="1" dirty="0"/>
            </a:p>
            <a:p>
              <a:pPr>
                <a:spcAft>
                  <a:spcPts val="525"/>
                </a:spcAft>
              </a:pPr>
              <a:r>
                <a:rPr lang="ru-RU" altLang="ru-RU" sz="1600" b="1" dirty="0"/>
                <a:t>Комплекс услуг «ПОРТФЕЛЬ САМОЗАНЯТОГО»</a:t>
              </a:r>
              <a:br>
                <a:rPr lang="ru-RU" altLang="ru-RU" sz="1600" b="1" dirty="0"/>
              </a:br>
              <a:r>
                <a:rPr lang="ru-RU" altLang="ru-RU" sz="1600" b="1" dirty="0"/>
                <a:t>- услуги маркетолога по продвижению товаров и услуг </a:t>
              </a:r>
              <a:br>
                <a:rPr lang="ru-RU" altLang="ru-RU" sz="1600" b="1" dirty="0"/>
              </a:br>
              <a:r>
                <a:rPr lang="ru-RU" altLang="ru-RU" sz="1600" b="1" dirty="0"/>
                <a:t>в социальных сетях/сайтах;</a:t>
              </a:r>
              <a:br>
                <a:rPr lang="ru-RU" altLang="ru-RU" sz="1600" b="1" dirty="0"/>
              </a:br>
              <a:r>
                <a:rPr lang="ru-RU" altLang="ru-RU" sz="1600" b="1" dirty="0"/>
                <a:t>- изготовление оригинал-макетов (визитки, информационные </a:t>
              </a:r>
              <a:br>
                <a:rPr lang="ru-RU" altLang="ru-RU" sz="1600" b="1" dirty="0"/>
              </a:br>
              <a:r>
                <a:rPr lang="ru-RU" altLang="ru-RU" sz="1600" b="1" dirty="0"/>
                <a:t>таблички, Интернет-баннеры);</a:t>
              </a:r>
              <a:br>
                <a:rPr lang="ru-RU" altLang="ru-RU" sz="1600" b="1" dirty="0"/>
              </a:br>
              <a:r>
                <a:rPr lang="ru-RU" altLang="ru-RU" sz="1600" b="1" dirty="0"/>
                <a:t>- фотоуслуги (товары и услуги самозанятого)</a:t>
              </a:r>
              <a:br>
                <a:rPr lang="ru-RU" altLang="ru-RU" sz="1600" b="1" dirty="0"/>
              </a:br>
              <a:r>
                <a:rPr lang="ru-RU" altLang="ru-RU" sz="1600" b="1" dirty="0"/>
                <a:t>- участие в мероприятиях на площадке центра «Мой бизнес»                                                         </a:t>
              </a:r>
            </a:p>
          </p:txBody>
        </p:sp>
      </p:grpSp>
      <p:grpSp>
        <p:nvGrpSpPr>
          <p:cNvPr id="29706" name="Группа 1">
            <a:extLst>
              <a:ext uri="{FF2B5EF4-FFF2-40B4-BE49-F238E27FC236}">
                <a16:creationId xmlns:a16="http://schemas.microsoft.com/office/drawing/2014/main" id="{82901292-26CA-40F0-88BA-7DD7C65445F0}"/>
              </a:ext>
            </a:extLst>
          </p:cNvPr>
          <p:cNvGrpSpPr>
            <a:grpSpLocks/>
          </p:cNvGrpSpPr>
          <p:nvPr/>
        </p:nvGrpSpPr>
        <p:grpSpPr bwMode="auto">
          <a:xfrm>
            <a:off x="164722" y="6758256"/>
            <a:ext cx="9788547" cy="636662"/>
            <a:chOff x="7421825" y="1792057"/>
            <a:chExt cx="3630508" cy="685174"/>
          </a:xfrm>
        </p:grpSpPr>
        <p:grpSp>
          <p:nvGrpSpPr>
            <p:cNvPr id="29719" name="Группа 72">
              <a:extLst>
                <a:ext uri="{FF2B5EF4-FFF2-40B4-BE49-F238E27FC236}">
                  <a16:creationId xmlns:a16="http://schemas.microsoft.com/office/drawing/2014/main" id="{1BD6A021-9FBF-45BA-AEAA-80AB207138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21825" y="1792057"/>
              <a:ext cx="3630508" cy="685174"/>
              <a:chOff x="915224" y="3341057"/>
              <a:chExt cx="3630508" cy="503775"/>
            </a:xfrm>
          </p:grpSpPr>
          <p:sp>
            <p:nvSpPr>
              <p:cNvPr id="74" name="Прямоугольник 73">
                <a:extLst>
                  <a:ext uri="{FF2B5EF4-FFF2-40B4-BE49-F238E27FC236}">
                    <a16:creationId xmlns:a16="http://schemas.microsoft.com/office/drawing/2014/main" id="{F9275688-4D84-4E25-A109-A55BF3E6DC29}"/>
                  </a:ext>
                </a:extLst>
              </p:cNvPr>
              <p:cNvSpPr/>
              <p:nvPr/>
            </p:nvSpPr>
            <p:spPr>
              <a:xfrm>
                <a:off x="955040" y="3341057"/>
                <a:ext cx="3590692" cy="503775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Прямоугольник 74">
                <a:extLst>
                  <a:ext uri="{FF2B5EF4-FFF2-40B4-BE49-F238E27FC236}">
                    <a16:creationId xmlns:a16="http://schemas.microsoft.com/office/drawing/2014/main" id="{B89A53C2-249C-4362-B918-5526B780DF9F}"/>
                  </a:ext>
                </a:extLst>
              </p:cNvPr>
              <p:cNvSpPr/>
              <p:nvPr/>
            </p:nvSpPr>
            <p:spPr>
              <a:xfrm>
                <a:off x="955040" y="3341057"/>
                <a:ext cx="243584" cy="50377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723" name="TextBox 75">
                <a:extLst>
                  <a:ext uri="{FF2B5EF4-FFF2-40B4-BE49-F238E27FC236}">
                    <a16:creationId xmlns:a16="http://schemas.microsoft.com/office/drawing/2014/main" id="{17A44D02-67A0-434A-9421-16E4D1447D9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5224" y="3423873"/>
                <a:ext cx="243584" cy="3188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 sz="1400" dirty="0">
                  <a:solidFill>
                    <a:srgbClr val="F7F2E5"/>
                  </a:solidFill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29720" name="Прямоугольник 76">
              <a:extLst>
                <a:ext uri="{FF2B5EF4-FFF2-40B4-BE49-F238E27FC236}">
                  <a16:creationId xmlns:a16="http://schemas.microsoft.com/office/drawing/2014/main" id="{F7C287B7-8071-41EE-8EA8-CFBD83A2A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55212" y="1865531"/>
              <a:ext cx="3044264" cy="477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Aft>
                  <a:spcPts val="525"/>
                </a:spcAft>
              </a:pPr>
              <a:r>
                <a:rPr lang="ru-RU" altLang="ru-RU" sz="1600" b="1" dirty="0"/>
                <a:t>Участие в обучающих программах, конкурсах, Форумах, фестивалях, выставках и бизнес-играх</a:t>
              </a:r>
            </a:p>
          </p:txBody>
        </p:sp>
      </p:grpSp>
      <p:sp>
        <p:nvSpPr>
          <p:cNvPr id="29707" name="TextBox 118">
            <a:extLst>
              <a:ext uri="{FF2B5EF4-FFF2-40B4-BE49-F238E27FC236}">
                <a16:creationId xmlns:a16="http://schemas.microsoft.com/office/drawing/2014/main" id="{1F39789B-F8B7-45F2-B3FE-986405FAD9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722" y="535340"/>
            <a:ext cx="7788275" cy="1273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ru-RU" altLang="ru-RU" sz="2800" b="1" dirty="0">
                <a:solidFill>
                  <a:srgbClr val="E04E39"/>
                </a:solidFill>
                <a:ea typeface="Roboto Black"/>
              </a:rPr>
              <a:t>Поддержка самозанятых граждан </a:t>
            </a:r>
            <a:br>
              <a:rPr lang="ru-RU" altLang="ru-RU" sz="2800" b="1" dirty="0">
                <a:solidFill>
                  <a:srgbClr val="E04E39"/>
                </a:solidFill>
                <a:ea typeface="Roboto Black"/>
              </a:rPr>
            </a:br>
            <a:r>
              <a:rPr lang="ru-RU" altLang="ru-RU" sz="2800" b="1" dirty="0">
                <a:solidFill>
                  <a:srgbClr val="E04E39"/>
                </a:solidFill>
                <a:ea typeface="Roboto Black"/>
              </a:rPr>
              <a:t>в сфере туризма</a:t>
            </a:r>
            <a:endParaRPr lang="en-US" altLang="ru-RU" sz="2800" b="1" dirty="0">
              <a:solidFill>
                <a:srgbClr val="E04E39"/>
              </a:solidFill>
              <a:ea typeface="Roboto Black"/>
            </a:endParaRPr>
          </a:p>
          <a:p>
            <a:pPr>
              <a:lnSpc>
                <a:spcPct val="85000"/>
              </a:lnSpc>
            </a:pPr>
            <a:endParaRPr lang="ru-RU" altLang="ru-RU" sz="3200" dirty="0">
              <a:solidFill>
                <a:srgbClr val="562212"/>
              </a:solidFill>
              <a:latin typeface="Arial Black" panose="020B0A04020102020204" pitchFamily="34" charset="0"/>
              <a:ea typeface="Roboto Black"/>
              <a:cs typeface="Roboto Black"/>
            </a:endParaRPr>
          </a:p>
        </p:txBody>
      </p:sp>
      <p:pic>
        <p:nvPicPr>
          <p:cNvPr id="29708" name="Picture 2" descr="6536461595418298@myt2-dd3598211d70">
            <a:extLst>
              <a:ext uri="{FF2B5EF4-FFF2-40B4-BE49-F238E27FC236}">
                <a16:creationId xmlns:a16="http://schemas.microsoft.com/office/drawing/2014/main" id="{9250A4C6-FB90-4A1E-852C-B92642933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0"/>
            <a:ext cx="2916237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9" name="Группа 1">
            <a:extLst>
              <a:ext uri="{FF2B5EF4-FFF2-40B4-BE49-F238E27FC236}">
                <a16:creationId xmlns:a16="http://schemas.microsoft.com/office/drawing/2014/main" id="{4390CBC4-87A2-4632-B8E0-B92F3F3BE43F}"/>
              </a:ext>
            </a:extLst>
          </p:cNvPr>
          <p:cNvGrpSpPr>
            <a:grpSpLocks/>
          </p:cNvGrpSpPr>
          <p:nvPr/>
        </p:nvGrpSpPr>
        <p:grpSpPr bwMode="auto">
          <a:xfrm>
            <a:off x="289229" y="5508701"/>
            <a:ext cx="9669290" cy="1099908"/>
            <a:chOff x="7421825" y="1792058"/>
            <a:chExt cx="3630509" cy="685136"/>
          </a:xfrm>
        </p:grpSpPr>
        <p:grpSp>
          <p:nvGrpSpPr>
            <p:cNvPr id="29714" name="Группа 72">
              <a:extLst>
                <a:ext uri="{FF2B5EF4-FFF2-40B4-BE49-F238E27FC236}">
                  <a16:creationId xmlns:a16="http://schemas.microsoft.com/office/drawing/2014/main" id="{7C146BEC-808D-408D-83E9-F21780015D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21825" y="1792058"/>
              <a:ext cx="3630509" cy="685136"/>
              <a:chOff x="915224" y="3341057"/>
              <a:chExt cx="3630509" cy="503747"/>
            </a:xfrm>
          </p:grpSpPr>
          <p:sp>
            <p:nvSpPr>
              <p:cNvPr id="86" name="Прямоугольник 85">
                <a:extLst>
                  <a:ext uri="{FF2B5EF4-FFF2-40B4-BE49-F238E27FC236}">
                    <a16:creationId xmlns:a16="http://schemas.microsoft.com/office/drawing/2014/main" id="{BE2DC7E0-957A-4308-A592-AE96ABB42D17}"/>
                  </a:ext>
                </a:extLst>
              </p:cNvPr>
              <p:cNvSpPr/>
              <p:nvPr/>
            </p:nvSpPr>
            <p:spPr>
              <a:xfrm>
                <a:off x="915225" y="3341057"/>
                <a:ext cx="3630508" cy="50374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87" name="Прямоугольник 86">
                <a:extLst>
                  <a:ext uri="{FF2B5EF4-FFF2-40B4-BE49-F238E27FC236}">
                    <a16:creationId xmlns:a16="http://schemas.microsoft.com/office/drawing/2014/main" id="{6F9D2D1E-0989-4D2A-8464-EC77455954E4}"/>
                  </a:ext>
                </a:extLst>
              </p:cNvPr>
              <p:cNvSpPr/>
              <p:nvPr/>
            </p:nvSpPr>
            <p:spPr>
              <a:xfrm>
                <a:off x="915224" y="3341057"/>
                <a:ext cx="246588" cy="50374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715" name="Прямоугольник 76">
              <a:extLst>
                <a:ext uri="{FF2B5EF4-FFF2-40B4-BE49-F238E27FC236}">
                  <a16:creationId xmlns:a16="http://schemas.microsoft.com/office/drawing/2014/main" id="{D8343DAA-7818-40C7-8F04-60B910EAD2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19017" y="1910069"/>
              <a:ext cx="2860569" cy="4779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Aft>
                  <a:spcPts val="525"/>
                </a:spcAft>
              </a:pPr>
              <a:r>
                <a:rPr lang="ru-RU" altLang="ru-RU" sz="1600" b="1" dirty="0"/>
                <a:t>Обучение продажам на </a:t>
              </a:r>
              <a:r>
                <a:rPr lang="ru-RU" altLang="ru-RU" sz="1600" b="1" dirty="0" err="1"/>
                <a:t>маркетплейсах</a:t>
              </a:r>
              <a:r>
                <a:rPr lang="ru-RU" altLang="ru-RU" sz="1600" b="1" dirty="0"/>
                <a:t>, регистрация личного</a:t>
              </a:r>
              <a:br>
                <a:rPr lang="ru-RU" altLang="ru-RU" sz="1600" b="1" dirty="0"/>
              </a:br>
              <a:r>
                <a:rPr lang="ru-RU" altLang="ru-RU" sz="1600" b="1" dirty="0"/>
                <a:t>кабинета</a:t>
              </a:r>
              <a:endParaRPr lang="ru-RU" altLang="ru-RU" sz="1600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251EE83-B7AF-487B-9311-E2A3071EF764}"/>
              </a:ext>
            </a:extLst>
          </p:cNvPr>
          <p:cNvSpPr/>
          <p:nvPr/>
        </p:nvSpPr>
        <p:spPr>
          <a:xfrm>
            <a:off x="1162184" y="2167330"/>
            <a:ext cx="88732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Финансовая поддержка. Государственные микрозаймы от 50 до 500 тыс. руб. </a:t>
            </a:r>
            <a:br>
              <a:rPr lang="ru-RU" sz="1600" b="1" dirty="0"/>
            </a:br>
            <a:r>
              <a:rPr lang="ru-RU" sz="1600" b="1" dirty="0"/>
              <a:t>Под поручительство супруга, супруги или третьего лица, или же под залог имущества, а до 350 тысяч – без залога. Ставка – 7 % годовых (ниже ставки ЦБ) </a:t>
            </a:r>
            <a:br>
              <a:rPr lang="ru-RU" sz="1600" b="1" dirty="0"/>
            </a:br>
            <a:r>
              <a:rPr lang="ru-RU" sz="1600" b="1" dirty="0"/>
              <a:t>Нет сборов и страховки. Цели: техника, оборудование, обучение. </a:t>
            </a:r>
          </a:p>
          <a:p>
            <a:r>
              <a:rPr lang="ru-RU" sz="1600" dirty="0"/>
              <a:t>* в 2021 году выдано </a:t>
            </a:r>
            <a:r>
              <a:rPr lang="ru-RU" sz="2000" dirty="0"/>
              <a:t>7,17 млн руб.</a:t>
            </a:r>
          </a:p>
        </p:txBody>
      </p:sp>
      <p:sp>
        <p:nvSpPr>
          <p:cNvPr id="50" name="Овал 49">
            <a:extLst>
              <a:ext uri="{FF2B5EF4-FFF2-40B4-BE49-F238E27FC236}">
                <a16:creationId xmlns:a16="http://schemas.microsoft.com/office/drawing/2014/main" id="{E8FAB889-9B64-4D25-AC20-E7B3720BF99E}"/>
              </a:ext>
            </a:extLst>
          </p:cNvPr>
          <p:cNvSpPr/>
          <p:nvPr/>
        </p:nvSpPr>
        <p:spPr>
          <a:xfrm>
            <a:off x="8524494" y="4020493"/>
            <a:ext cx="1085024" cy="1109570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</a:rPr>
              <a:t>100</a:t>
            </a:r>
          </a:p>
        </p:txBody>
      </p:sp>
      <p:sp>
        <p:nvSpPr>
          <p:cNvPr id="51" name="Овал 50">
            <a:extLst>
              <a:ext uri="{FF2B5EF4-FFF2-40B4-BE49-F238E27FC236}">
                <a16:creationId xmlns:a16="http://schemas.microsoft.com/office/drawing/2014/main" id="{A0BF8F95-BFD0-452C-B6D4-15A3E4656CD8}"/>
              </a:ext>
            </a:extLst>
          </p:cNvPr>
          <p:cNvSpPr/>
          <p:nvPr/>
        </p:nvSpPr>
        <p:spPr>
          <a:xfrm>
            <a:off x="8643712" y="5673698"/>
            <a:ext cx="846587" cy="769914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</a:rPr>
              <a:t>50</a:t>
            </a:r>
          </a:p>
        </p:txBody>
      </p:sp>
      <p:grpSp>
        <p:nvGrpSpPr>
          <p:cNvPr id="29" name="Группа 1">
            <a:extLst>
              <a:ext uri="{FF2B5EF4-FFF2-40B4-BE49-F238E27FC236}">
                <a16:creationId xmlns:a16="http://schemas.microsoft.com/office/drawing/2014/main" id="{A65367B3-C65E-4BB2-883A-F1D13437E5EE}"/>
              </a:ext>
            </a:extLst>
          </p:cNvPr>
          <p:cNvGrpSpPr>
            <a:grpSpLocks/>
          </p:cNvGrpSpPr>
          <p:nvPr/>
        </p:nvGrpSpPr>
        <p:grpSpPr bwMode="auto">
          <a:xfrm>
            <a:off x="289232" y="1345188"/>
            <a:ext cx="9664038" cy="722872"/>
            <a:chOff x="7421825" y="1776514"/>
            <a:chExt cx="3630508" cy="700682"/>
          </a:xfrm>
        </p:grpSpPr>
        <p:grpSp>
          <p:nvGrpSpPr>
            <p:cNvPr id="30" name="Группа 72">
              <a:extLst>
                <a:ext uri="{FF2B5EF4-FFF2-40B4-BE49-F238E27FC236}">
                  <a16:creationId xmlns:a16="http://schemas.microsoft.com/office/drawing/2014/main" id="{6D46D1CB-940D-41CE-A807-8580EB10A7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21825" y="1776514"/>
              <a:ext cx="3630508" cy="700682"/>
              <a:chOff x="915224" y="3329627"/>
              <a:chExt cx="3630508" cy="515177"/>
            </a:xfrm>
          </p:grpSpPr>
          <p:sp>
            <p:nvSpPr>
              <p:cNvPr id="32" name="Прямоугольник 31">
                <a:extLst>
                  <a:ext uri="{FF2B5EF4-FFF2-40B4-BE49-F238E27FC236}">
                    <a16:creationId xmlns:a16="http://schemas.microsoft.com/office/drawing/2014/main" id="{83D08CCA-4167-46DC-BC98-88321058F6D4}"/>
                  </a:ext>
                </a:extLst>
              </p:cNvPr>
              <p:cNvSpPr/>
              <p:nvPr/>
            </p:nvSpPr>
            <p:spPr>
              <a:xfrm>
                <a:off x="915224" y="3329627"/>
                <a:ext cx="3630508" cy="50374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Прямоугольник 32">
                <a:extLst>
                  <a:ext uri="{FF2B5EF4-FFF2-40B4-BE49-F238E27FC236}">
                    <a16:creationId xmlns:a16="http://schemas.microsoft.com/office/drawing/2014/main" id="{66B7E77F-DEAC-40BB-8EAC-A87D4983E967}"/>
                  </a:ext>
                </a:extLst>
              </p:cNvPr>
              <p:cNvSpPr/>
              <p:nvPr/>
            </p:nvSpPr>
            <p:spPr>
              <a:xfrm>
                <a:off x="915224" y="3341057"/>
                <a:ext cx="246588" cy="50374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1" name="Прямоугольник 76">
              <a:extLst>
                <a:ext uri="{FF2B5EF4-FFF2-40B4-BE49-F238E27FC236}">
                  <a16:creationId xmlns:a16="http://schemas.microsoft.com/office/drawing/2014/main" id="{C7DA1F00-90FF-4B82-842D-BDB9004F41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9591" y="2058300"/>
              <a:ext cx="2860569" cy="241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Aft>
                  <a:spcPts val="525"/>
                </a:spcAft>
              </a:pPr>
              <a:r>
                <a:rPr lang="ru-RU" altLang="ru-RU" sz="1600" b="1" dirty="0"/>
                <a:t>Государственная поддержка самозанятых граждан</a:t>
              </a:r>
            </a:p>
          </p:txBody>
        </p:sp>
      </p:grpSp>
      <p:sp>
        <p:nvSpPr>
          <p:cNvPr id="34" name="Овал 33">
            <a:extLst>
              <a:ext uri="{FF2B5EF4-FFF2-40B4-BE49-F238E27FC236}">
                <a16:creationId xmlns:a16="http://schemas.microsoft.com/office/drawing/2014/main" id="{0ADB1A6C-7343-42D9-8B33-C97C846F93B9}"/>
              </a:ext>
            </a:extLst>
          </p:cNvPr>
          <p:cNvSpPr/>
          <p:nvPr/>
        </p:nvSpPr>
        <p:spPr>
          <a:xfrm>
            <a:off x="8656147" y="1274570"/>
            <a:ext cx="846587" cy="793047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</a:rPr>
              <a:t>350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Рисунок 19"/>
          <p:cNvPicPr>
            <a:picLocks noChangeAspect="1"/>
          </p:cNvPicPr>
          <p:nvPr/>
        </p:nvPicPr>
        <p:blipFill>
          <a:blip r:embed="rId3"/>
          <a:srcRect t="-76" r="218" b="-2"/>
          <a:stretch>
            <a:fillRect/>
          </a:stretch>
        </p:blipFill>
        <p:spPr bwMode="auto">
          <a:xfrm>
            <a:off x="8043460" y="1596358"/>
            <a:ext cx="2320925" cy="232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6" name="TextBox 16"/>
          <p:cNvSpPr txBox="1">
            <a:spLocks noChangeArrowheads="1"/>
          </p:cNvSpPr>
          <p:nvPr/>
        </p:nvSpPr>
        <p:spPr bwMode="auto">
          <a:xfrm>
            <a:off x="761207" y="748322"/>
            <a:ext cx="9462419" cy="9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5" tIns="45703" rIns="91405" bIns="45703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 b="1" dirty="0">
                <a:solidFill>
                  <a:srgbClr val="ED5338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Фонд поддержки предпринимательства Ленинградской области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36613" y="363538"/>
            <a:ext cx="554037" cy="11747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3" rIns="91405" bIns="45703" anchor="ctr"/>
          <a:lstStyle/>
          <a:p>
            <a:pPr algn="ctr">
              <a:defRPr/>
            </a:pPr>
            <a:endParaRPr lang="ru-RU" sz="1600"/>
          </a:p>
        </p:txBody>
      </p:sp>
      <p:sp>
        <p:nvSpPr>
          <p:cNvPr id="73" name="Овал 72"/>
          <p:cNvSpPr/>
          <p:nvPr/>
        </p:nvSpPr>
        <p:spPr>
          <a:xfrm>
            <a:off x="6359487" y="170980"/>
            <a:ext cx="1109663" cy="1035388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3" rIns="91405" bIns="45703" anchor="ctr"/>
          <a:lstStyle/>
          <a:p>
            <a:pPr algn="ctr" defTabSz="1007563">
              <a:defRPr/>
            </a:pPr>
            <a:endParaRPr lang="ru-RU" sz="2000" dirty="0">
              <a:solidFill>
                <a:prstClr val="white"/>
              </a:solidFill>
            </a:endParaRPr>
          </a:p>
        </p:txBody>
      </p:sp>
      <p:grpSp>
        <p:nvGrpSpPr>
          <p:cNvPr id="22" name="Группа 38"/>
          <p:cNvGrpSpPr>
            <a:grpSpLocks/>
          </p:cNvGrpSpPr>
          <p:nvPr/>
        </p:nvGrpSpPr>
        <p:grpSpPr bwMode="auto">
          <a:xfrm>
            <a:off x="6592902" y="2298340"/>
            <a:ext cx="2616767" cy="3035787"/>
            <a:chOff x="6156176" y="2276871"/>
            <a:chExt cx="3201888" cy="3673217"/>
          </a:xfrm>
          <a:solidFill>
            <a:srgbClr val="ED5338"/>
          </a:solidFill>
        </p:grpSpPr>
        <p:grpSp>
          <p:nvGrpSpPr>
            <p:cNvPr id="25" name="Группа 16"/>
            <p:cNvGrpSpPr>
              <a:grpSpLocks/>
            </p:cNvGrpSpPr>
            <p:nvPr/>
          </p:nvGrpSpPr>
          <p:grpSpPr bwMode="auto">
            <a:xfrm>
              <a:off x="6156176" y="2276871"/>
              <a:ext cx="2592968" cy="3063384"/>
              <a:chOff x="6156176" y="2276872"/>
              <a:chExt cx="2592968" cy="2592405"/>
            </a:xfrm>
            <a:grpFill/>
          </p:grpSpPr>
          <p:sp>
            <p:nvSpPr>
              <p:cNvPr id="42" name="Загнутый угол 7"/>
              <p:cNvSpPr/>
              <p:nvPr/>
            </p:nvSpPr>
            <p:spPr>
              <a:xfrm>
                <a:off x="6156176" y="2276872"/>
                <a:ext cx="2592968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TextBox 8"/>
              <p:cNvSpPr txBox="1">
                <a:spLocks noChangeArrowheads="1"/>
              </p:cNvSpPr>
              <p:nvPr/>
            </p:nvSpPr>
            <p:spPr bwMode="auto">
              <a:xfrm>
                <a:off x="6228087" y="3151244"/>
                <a:ext cx="2448466" cy="944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ru-RU" sz="36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26" name="Группа 26"/>
            <p:cNvGrpSpPr>
              <a:grpSpLocks/>
            </p:cNvGrpSpPr>
            <p:nvPr/>
          </p:nvGrpSpPr>
          <p:grpSpPr bwMode="auto">
            <a:xfrm>
              <a:off x="6308968" y="2429329"/>
              <a:ext cx="2591845" cy="3063382"/>
              <a:chOff x="6156568" y="2276921"/>
              <a:chExt cx="2591845" cy="2592404"/>
            </a:xfrm>
            <a:grpFill/>
          </p:grpSpPr>
          <p:sp>
            <p:nvSpPr>
              <p:cNvPr id="40" name="Загнутый угол 39"/>
              <p:cNvSpPr/>
              <p:nvPr/>
            </p:nvSpPr>
            <p:spPr>
              <a:xfrm>
                <a:off x="6156568" y="2276921"/>
                <a:ext cx="2591845" cy="2592404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TextBox 28"/>
              <p:cNvSpPr txBox="1">
                <a:spLocks noChangeArrowheads="1"/>
              </p:cNvSpPr>
              <p:nvPr/>
            </p:nvSpPr>
            <p:spPr bwMode="auto">
              <a:xfrm>
                <a:off x="6228136" y="3151244"/>
                <a:ext cx="2448370" cy="944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ru-RU" sz="36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27" name="Группа 29"/>
            <p:cNvGrpSpPr>
              <a:grpSpLocks/>
            </p:cNvGrpSpPr>
            <p:nvPr/>
          </p:nvGrpSpPr>
          <p:grpSpPr bwMode="auto">
            <a:xfrm>
              <a:off x="6461760" y="2580496"/>
              <a:ext cx="2590721" cy="3063382"/>
              <a:chOff x="6156960" y="2275878"/>
              <a:chExt cx="2590721" cy="2592404"/>
            </a:xfrm>
            <a:grpFill/>
          </p:grpSpPr>
          <p:sp>
            <p:nvSpPr>
              <p:cNvPr id="38" name="Загнутый угол 37"/>
              <p:cNvSpPr/>
              <p:nvPr/>
            </p:nvSpPr>
            <p:spPr>
              <a:xfrm>
                <a:off x="6156960" y="2275878"/>
                <a:ext cx="2590721" cy="2592404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TextBox 31"/>
              <p:cNvSpPr txBox="1">
                <a:spLocks noChangeArrowheads="1"/>
              </p:cNvSpPr>
              <p:nvPr/>
            </p:nvSpPr>
            <p:spPr bwMode="auto">
              <a:xfrm>
                <a:off x="6228136" y="3151244"/>
                <a:ext cx="2448370" cy="944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ru-RU" sz="36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32" name="Группа 32"/>
            <p:cNvGrpSpPr>
              <a:grpSpLocks/>
            </p:cNvGrpSpPr>
            <p:nvPr/>
          </p:nvGrpSpPr>
          <p:grpSpPr bwMode="auto">
            <a:xfrm>
              <a:off x="6613429" y="2734247"/>
              <a:ext cx="2591844" cy="3063384"/>
              <a:chOff x="6156229" y="2277020"/>
              <a:chExt cx="2591844" cy="2592405"/>
            </a:xfrm>
            <a:grpFill/>
          </p:grpSpPr>
          <p:sp>
            <p:nvSpPr>
              <p:cNvPr id="36" name="Загнутый угол 35"/>
              <p:cNvSpPr/>
              <p:nvPr/>
            </p:nvSpPr>
            <p:spPr>
              <a:xfrm>
                <a:off x="6156229" y="2277020"/>
                <a:ext cx="2591844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TextBox 34"/>
              <p:cNvSpPr txBox="1">
                <a:spLocks noChangeArrowheads="1"/>
              </p:cNvSpPr>
              <p:nvPr/>
            </p:nvSpPr>
            <p:spPr bwMode="auto">
              <a:xfrm>
                <a:off x="6228136" y="3151244"/>
                <a:ext cx="2448370" cy="944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ru-RU" sz="36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33" name="Группа 35"/>
            <p:cNvGrpSpPr>
              <a:grpSpLocks/>
            </p:cNvGrpSpPr>
            <p:nvPr/>
          </p:nvGrpSpPr>
          <p:grpSpPr bwMode="auto">
            <a:xfrm>
              <a:off x="6765097" y="2886705"/>
              <a:ext cx="2592967" cy="3063383"/>
              <a:chOff x="6155497" y="2277069"/>
              <a:chExt cx="2592967" cy="2592405"/>
            </a:xfrm>
            <a:grpFill/>
          </p:grpSpPr>
          <p:sp>
            <p:nvSpPr>
              <p:cNvPr id="34" name="Загнутый угол 33"/>
              <p:cNvSpPr/>
              <p:nvPr/>
            </p:nvSpPr>
            <p:spPr>
              <a:xfrm>
                <a:off x="6155497" y="2277069"/>
                <a:ext cx="2592967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TextBox 37"/>
              <p:cNvSpPr txBox="1">
                <a:spLocks noChangeArrowheads="1"/>
              </p:cNvSpPr>
              <p:nvPr/>
            </p:nvSpPr>
            <p:spPr bwMode="auto">
              <a:xfrm>
                <a:off x="6228522" y="2714422"/>
                <a:ext cx="2448040" cy="44809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endParaRPr lang="ru-RU" sz="3100" b="1" dirty="0">
                  <a:solidFill>
                    <a:schemeClr val="accent2">
                      <a:lumMod val="50000"/>
                    </a:schemeClr>
                  </a:solidFill>
                </a:endParaRPr>
              </a:p>
            </p:txBody>
          </p:sp>
        </p:grpSp>
      </p:grpSp>
      <p:sp>
        <p:nvSpPr>
          <p:cNvPr id="44" name="Закрывающая фигурная скобка 5"/>
          <p:cNvSpPr/>
          <p:nvPr/>
        </p:nvSpPr>
        <p:spPr>
          <a:xfrm>
            <a:off x="5736105" y="2436260"/>
            <a:ext cx="650875" cy="3002816"/>
          </a:xfrm>
          <a:prstGeom prst="rightBrace">
            <a:avLst>
              <a:gd name="adj1" fmla="val 63555"/>
              <a:gd name="adj2" fmla="val 48300"/>
            </a:avLst>
          </a:prstGeom>
          <a:ln>
            <a:solidFill>
              <a:srgbClr val="ED5338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lIns="116745" tIns="58373" rIns="116745" bIns="5837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7115" name="Прямоугольник 1"/>
          <p:cNvSpPr>
            <a:spLocks noChangeArrowheads="1"/>
          </p:cNvSpPr>
          <p:nvPr/>
        </p:nvSpPr>
        <p:spPr bwMode="auto">
          <a:xfrm>
            <a:off x="663889" y="5037288"/>
            <a:ext cx="5551488" cy="57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7996" tIns="38998" rIns="77996" bIns="38998">
            <a:spAutoFit/>
          </a:bodyPr>
          <a:lstStyle/>
          <a:p>
            <a:pPr algn="ctr"/>
            <a:r>
              <a:rPr lang="ru-RU" sz="32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Портал </a:t>
            </a:r>
            <a:r>
              <a:rPr lang="en-US" sz="32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www.813.ru</a:t>
            </a:r>
            <a:endParaRPr lang="ru-RU" sz="3200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117" name="Рисунок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7044" y="2975309"/>
            <a:ext cx="2000949" cy="197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8" name="Прямоугольник 1"/>
          <p:cNvSpPr>
            <a:spLocks noChangeArrowheads="1"/>
          </p:cNvSpPr>
          <p:nvPr/>
        </p:nvSpPr>
        <p:spPr bwMode="auto">
          <a:xfrm>
            <a:off x="438407" y="3009730"/>
            <a:ext cx="62103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ED5338"/>
                </a:solidFill>
              </a:rPr>
              <a:t>  </a:t>
            </a:r>
            <a:r>
              <a:rPr lang="ru-RU" sz="2400" b="1" dirty="0">
                <a:solidFill>
                  <a:srgbClr val="562212"/>
                </a:solidFill>
              </a:rPr>
              <a:t>ЦЕНТР «МОЙ БИЗНЕС»</a:t>
            </a:r>
          </a:p>
          <a:p>
            <a:pPr algn="ctr"/>
            <a:endParaRPr lang="ru-RU" sz="2400" b="1" dirty="0">
              <a:solidFill>
                <a:srgbClr val="562212"/>
              </a:solidFill>
            </a:endParaRPr>
          </a:p>
          <a:p>
            <a:pPr algn="ctr"/>
            <a:r>
              <a:rPr lang="ru-RU" sz="32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en-US" sz="32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(812) </a:t>
            </a:r>
            <a:r>
              <a:rPr lang="ru-RU" sz="32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309-46-88</a:t>
            </a:r>
          </a:p>
          <a:p>
            <a:pPr algn="ctr"/>
            <a:endParaRPr lang="ru-RU" sz="8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642225" y="247688"/>
            <a:ext cx="1244600" cy="58261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6" name="Picture 2" descr="C:\Users\au_nekrasova\Desktop\вебинар 02.06.2020\Новый рисунок (12).jpg">
            <a:extLst>
              <a:ext uri="{FF2B5EF4-FFF2-40B4-BE49-F238E27FC236}">
                <a16:creationId xmlns:a16="http://schemas.microsoft.com/office/drawing/2014/main" id="{EA409524-9D61-4707-AC24-4136E3F1F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l="3934"/>
          <a:stretch>
            <a:fillRect/>
          </a:stretch>
        </p:blipFill>
        <p:spPr bwMode="auto">
          <a:xfrm>
            <a:off x="2887693" y="2436260"/>
            <a:ext cx="1517584" cy="6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http://qrcoder.ru/code/?https%3A%2F%2Ft.me%2FFPP47_bot&amp;4&amp;0">
            <a:extLst>
              <a:ext uri="{FF2B5EF4-FFF2-40B4-BE49-F238E27FC236}">
                <a16:creationId xmlns:a16="http://schemas.microsoft.com/office/drawing/2014/main" id="{D850B185-252A-4AA7-96C3-5AF232547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140" y="5784775"/>
            <a:ext cx="1383220" cy="138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223D27FD-8D1B-42F5-B43F-A470C19CCC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79118" y="5934778"/>
            <a:ext cx="1208502" cy="1008236"/>
          </a:xfrm>
          <a:prstGeom prst="rect">
            <a:avLst/>
          </a:prstGeom>
        </p:spPr>
      </p:pic>
      <p:sp>
        <p:nvSpPr>
          <p:cNvPr id="47" name="Прямоугольник 55">
            <a:extLst>
              <a:ext uri="{FF2B5EF4-FFF2-40B4-BE49-F238E27FC236}">
                <a16:creationId xmlns:a16="http://schemas.microsoft.com/office/drawing/2014/main" id="{4D033A06-E390-4989-BD34-AA21F3AAA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890" y="6713630"/>
            <a:ext cx="26019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Aft>
                <a:spcPts val="525"/>
              </a:spcAft>
            </a:pPr>
            <a:r>
              <a:rPr lang="ru-RU" altLang="ru-RU" sz="2000" b="1" dirty="0">
                <a:solidFill>
                  <a:srgbClr val="562212"/>
                </a:solidFill>
              </a:rPr>
              <a:t>Чат-бот: </a:t>
            </a:r>
            <a:r>
              <a:rPr lang="en-US" altLang="ru-RU" sz="2000" b="1" dirty="0">
                <a:solidFill>
                  <a:srgbClr val="562212"/>
                </a:solidFill>
              </a:rPr>
              <a:t>@FPP47_bot</a:t>
            </a:r>
            <a:endParaRPr lang="ru-RU" altLang="ru-RU" sz="2000" b="1" dirty="0">
              <a:solidFill>
                <a:srgbClr val="562212"/>
              </a:solidFill>
            </a:endParaRPr>
          </a:p>
        </p:txBody>
      </p:sp>
      <p:pic>
        <p:nvPicPr>
          <p:cNvPr id="45" name="Picture 2" descr="http://www.813.ru/bitrix/templates/piter_2017/img/logo1.png">
            <a:extLst>
              <a:ext uri="{FF2B5EF4-FFF2-40B4-BE49-F238E27FC236}">
                <a16:creationId xmlns:a16="http://schemas.microsoft.com/office/drawing/2014/main" id="{74E4578B-1E0E-40C3-A0D7-B267AC7DE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079" y="280997"/>
            <a:ext cx="1580856" cy="43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balkhash.goo.kz/media/img/journal/min-5ffd4ba099a94.jpg">
            <a:extLst>
              <a:ext uri="{FF2B5EF4-FFF2-40B4-BE49-F238E27FC236}">
                <a16:creationId xmlns:a16="http://schemas.microsoft.com/office/drawing/2014/main" id="{8E0C11BB-A4B6-4842-AE76-084B1E072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011" y="5679486"/>
            <a:ext cx="1685118" cy="168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qrcoder.ru/code/?https%3A%2F%2Ft.me%2Ffpp_lo&amp;4&amp;0">
            <a:extLst>
              <a:ext uri="{FF2B5EF4-FFF2-40B4-BE49-F238E27FC236}">
                <a16:creationId xmlns:a16="http://schemas.microsoft.com/office/drawing/2014/main" id="{C4C101A0-F3E5-406F-B9C7-5C8916691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814" y="5770158"/>
            <a:ext cx="1394660" cy="136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qrcoder.ru/code/?https%3A%2F%2Fvk.com%2Ffpp47&amp;4&amp;0">
            <a:extLst>
              <a:ext uri="{FF2B5EF4-FFF2-40B4-BE49-F238E27FC236}">
                <a16:creationId xmlns:a16="http://schemas.microsoft.com/office/drawing/2014/main" id="{7B37D717-044C-480E-9B74-D98D61D72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9929" y="5757909"/>
            <a:ext cx="1394660" cy="139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s://static.tildacdn.com/tild3161-6462-4331-b730-616331356431/e93bb45213b72e9d0360.png">
            <a:extLst>
              <a:ext uri="{FF2B5EF4-FFF2-40B4-BE49-F238E27FC236}">
                <a16:creationId xmlns:a16="http://schemas.microsoft.com/office/drawing/2014/main" id="{8E347809-C56C-40A7-A7EC-E6D887E4C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557" y="5934778"/>
            <a:ext cx="1032852" cy="103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2593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48615</TotalTime>
  <Words>1161</Words>
  <Application>Microsoft Office PowerPoint</Application>
  <PresentationFormat>Произвольный</PresentationFormat>
  <Paragraphs>166</Paragraphs>
  <Slides>13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Roboto Black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Synergy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Шахова Ольга Вадимовна</cp:lastModifiedBy>
  <cp:revision>1172</cp:revision>
  <cp:lastPrinted>2022-03-21T10:39:56Z</cp:lastPrinted>
  <dcterms:created xsi:type="dcterms:W3CDTF">2019-04-26T08:56:54Z</dcterms:created>
  <dcterms:modified xsi:type="dcterms:W3CDTF">2022-04-15T08:03:33Z</dcterms:modified>
</cp:coreProperties>
</file>