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56" r:id="rId3"/>
    <p:sldId id="257" r:id="rId4"/>
    <p:sldId id="258" r:id="rId5"/>
    <p:sldId id="262" r:id="rId6"/>
    <p:sldId id="261" r:id="rId7"/>
    <p:sldId id="260" r:id="rId8"/>
    <p:sldId id="267" r:id="rId9"/>
    <p:sldId id="264" r:id="rId10"/>
    <p:sldId id="269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799" autoAdjust="0"/>
    <p:restoredTop sz="95767" autoAdjust="0"/>
  </p:normalViewPr>
  <p:slideViewPr>
    <p:cSldViewPr>
      <p:cViewPr>
        <p:scale>
          <a:sx n="99" d="100"/>
          <a:sy n="99" d="100"/>
        </p:scale>
        <p:origin x="-2508" y="-3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D190BF76-A20D-4BA5-8ACE-408A81F7BFC6}" type="datetimeFigureOut">
              <a:rPr lang="ru-RU" smtClean="0"/>
              <a:pPr/>
              <a:t>14.09.2023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4576C89C-657A-467B-A60E-CB14F56423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0BF76-A20D-4BA5-8ACE-408A81F7BFC6}" type="datetimeFigureOut">
              <a:rPr lang="ru-RU" smtClean="0"/>
              <a:pPr/>
              <a:t>14.09.2023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6C89C-657A-467B-A60E-CB14F56423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0BF76-A20D-4BA5-8ACE-408A81F7BFC6}" type="datetimeFigureOut">
              <a:rPr lang="ru-RU" smtClean="0"/>
              <a:pPr/>
              <a:t>14.09.2023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6C89C-657A-467B-A60E-CB14F56423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0BF76-A20D-4BA5-8ACE-408A81F7BFC6}" type="datetimeFigureOut">
              <a:rPr lang="ru-RU" smtClean="0"/>
              <a:pPr/>
              <a:t>14.09.2023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6C89C-657A-467B-A60E-CB14F56423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190BF76-A20D-4BA5-8ACE-408A81F7BFC6}" type="datetimeFigureOut">
              <a:rPr lang="ru-RU" smtClean="0"/>
              <a:pPr/>
              <a:t>14.09.2023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576C89C-657A-467B-A60E-CB14F564236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D190BF76-A20D-4BA5-8ACE-408A81F7BFC6}" type="datetimeFigureOut">
              <a:rPr lang="ru-RU" smtClean="0"/>
              <a:pPr/>
              <a:t>14.09.2023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4576C89C-657A-467B-A60E-CB14F56423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0BF76-A20D-4BA5-8ACE-408A81F7BFC6}" type="datetimeFigureOut">
              <a:rPr lang="ru-RU" smtClean="0"/>
              <a:pPr/>
              <a:t>14.09.2023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6C89C-657A-467B-A60E-CB14F56423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0BF76-A20D-4BA5-8ACE-408A81F7BFC6}" type="datetimeFigureOut">
              <a:rPr lang="ru-RU" smtClean="0"/>
              <a:pPr/>
              <a:t>14.09.2023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6C89C-657A-467B-A60E-CB14F56423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0BF76-A20D-4BA5-8ACE-408A81F7BFC6}" type="datetimeFigureOut">
              <a:rPr lang="ru-RU" smtClean="0"/>
              <a:pPr/>
              <a:t>14.09.2023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6C89C-657A-467B-A60E-CB14F56423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0BF76-A20D-4BA5-8ACE-408A81F7BFC6}" type="datetimeFigureOut">
              <a:rPr lang="ru-RU" smtClean="0"/>
              <a:pPr/>
              <a:t>14.09.2023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6C89C-657A-467B-A60E-CB14F56423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0BF76-A20D-4BA5-8ACE-408A81F7BFC6}" type="datetimeFigureOut">
              <a:rPr lang="ru-RU" smtClean="0"/>
              <a:pPr/>
              <a:t>14.09.2023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6C89C-657A-467B-A60E-CB14F56423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D190BF76-A20D-4BA5-8ACE-408A81F7BFC6}" type="datetimeFigureOut">
              <a:rPr lang="ru-RU" smtClean="0"/>
              <a:pPr/>
              <a:t>14.09.2023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4576C89C-657A-467B-A60E-CB14F564236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2" Type="http://schemas.openxmlformats.org/officeDocument/2006/relationships/image" Target="../media/image8.png"/><Relationship Id="rId16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11" Type="http://schemas.openxmlformats.org/officeDocument/2006/relationships/image" Target="../media/image16.png"/><Relationship Id="rId5" Type="http://schemas.openxmlformats.org/officeDocument/2006/relationships/image" Target="../media/image11.png"/><Relationship Id="rId15" Type="http://schemas.openxmlformats.org/officeDocument/2006/relationships/image" Target="../media/image20.png"/><Relationship Id="rId10" Type="http://schemas.openxmlformats.org/officeDocument/2006/relationships/image" Target="../media/image15.png"/><Relationship Id="rId4" Type="http://schemas.openxmlformats.org/officeDocument/2006/relationships/image" Target="../media/image10.png"/><Relationship Id="rId9" Type="http://schemas.openxmlformats.org/officeDocument/2006/relationships/image" Target="../media/image14.png"/><Relationship Id="rId1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small.lenobl.ru/ru/deiatelnost/razvitie-potrebitelskogo-rynka/rynki-i-yarmarki/yarmarki-leningradskoj-oblasti/" TargetMode="Externa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Relationship Id="rId5" Type="http://schemas.openxmlformats.org/officeDocument/2006/relationships/hyperlink" Target="https://www.nalog.gov.ru/rn47/apply_fts/" TargetMode="External"/><Relationship Id="rId4" Type="http://schemas.openxmlformats.org/officeDocument/2006/relationships/hyperlink" Target="https://small.lenobl.r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31640" y="237445"/>
            <a:ext cx="8072462" cy="781265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rgbClr val="0070C0"/>
                </a:solidFill>
                <a:latin typeface="+mn-lt"/>
              </a:rPr>
              <a:t>Комитет по развитию малого, среднего бизнеса                                          и потребительского рынка Ленинградской области</a:t>
            </a:r>
            <a:endParaRPr lang="ru-RU" sz="2000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1988840"/>
            <a:ext cx="8136904" cy="175260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</a:rPr>
              <a:t>Основные требования по организации торговли на ярмарках Ленинградской области</a:t>
            </a:r>
            <a:endParaRPr lang="ru-RU" sz="2800" b="1" dirty="0">
              <a:solidFill>
                <a:schemeClr val="bg1"/>
              </a:solidFill>
            </a:endParaRPr>
          </a:p>
        </p:txBody>
      </p:sp>
      <p:pic>
        <p:nvPicPr>
          <p:cNvPr id="5" name="Google Shape;65;p1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500034" y="260648"/>
            <a:ext cx="677176" cy="75806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27845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1538" y="-99392"/>
            <a:ext cx="8072462" cy="1152128"/>
          </a:xfrm>
        </p:spPr>
        <p:txBody>
          <a:bodyPr>
            <a:normAutofit fontScale="90000"/>
          </a:bodyPr>
          <a:lstStyle/>
          <a:p>
            <a:r>
              <a:rPr lang="ru-RU" sz="2400" dirty="0" smtClean="0">
                <a:latin typeface="+mn-lt"/>
              </a:rPr>
              <a:t>Правила применения контрольно-кассовой техники </a:t>
            </a:r>
            <a:r>
              <a:rPr lang="ru-RU" sz="2400" dirty="0">
                <a:latin typeface="+mn-lt"/>
              </a:rPr>
              <a:t>на </a:t>
            </a:r>
            <a:r>
              <a:rPr lang="ru-RU" sz="2400" dirty="0" smtClean="0">
                <a:latin typeface="+mn-lt"/>
              </a:rPr>
              <a:t>ярмарках </a:t>
            </a:r>
            <a:r>
              <a:rPr lang="ru-RU" sz="2400" dirty="0">
                <a:latin typeface="+mn-lt"/>
              </a:rPr>
              <a:t>Ленинградской области, </a:t>
            </a:r>
            <a:r>
              <a:rPr lang="ru-RU" sz="2400" dirty="0" smtClean="0">
                <a:latin typeface="+mn-lt"/>
              </a:rPr>
              <a:t>а  </a:t>
            </a:r>
            <a:r>
              <a:rPr lang="ru-RU" sz="2400" dirty="0">
                <a:latin typeface="+mn-lt"/>
              </a:rPr>
              <a:t>также иных </a:t>
            </a:r>
            <a:r>
              <a:rPr lang="ru-RU" sz="2400" dirty="0" smtClean="0">
                <a:latin typeface="+mn-lt"/>
              </a:rPr>
              <a:t>территориях,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 </a:t>
            </a:r>
            <a:r>
              <a:rPr lang="ru-RU" sz="2400" dirty="0" smtClean="0">
                <a:latin typeface="+mn-lt"/>
              </a:rPr>
              <a:t>отведенных </a:t>
            </a:r>
            <a:r>
              <a:rPr lang="ru-RU" sz="2400" dirty="0">
                <a:latin typeface="+mn-lt"/>
              </a:rPr>
              <a:t>для </a:t>
            </a:r>
            <a:r>
              <a:rPr lang="ru-RU" sz="2400" dirty="0" smtClean="0">
                <a:latin typeface="+mn-lt"/>
              </a:rPr>
              <a:t>торговли</a:t>
            </a:r>
            <a:r>
              <a:rPr lang="ru-RU" sz="2400" dirty="0">
                <a:latin typeface="+mn-lt"/>
              </a:rPr>
              <a:t>,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0728"/>
            <a:ext cx="9162947" cy="5188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oogle Shape;65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8400" y="78650"/>
            <a:ext cx="677176" cy="758062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500034" y="6286520"/>
            <a:ext cx="814393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100" dirty="0" smtClean="0">
                <a:solidFill>
                  <a:schemeClr val="accent5">
                    <a:lumMod val="75000"/>
                  </a:schemeClr>
                </a:solidFill>
                <a:ea typeface="Roboto Slab Medium" panose="020B0604020202020204" charset="0"/>
                <a:cs typeface="Times New Roman" panose="02020603050405020304" pitchFamily="18" charset="0"/>
                <a:sym typeface="Roboto Slab Medium"/>
              </a:rPr>
              <a:t>регулируются Федеральным законом</a:t>
            </a:r>
            <a:r>
              <a:rPr lang="en-US" sz="2100" dirty="0" smtClean="0">
                <a:solidFill>
                  <a:schemeClr val="accent5">
                    <a:lumMod val="75000"/>
                  </a:schemeClr>
                </a:solidFill>
                <a:ea typeface="Roboto Slab Medium" panose="020B0604020202020204" charset="0"/>
                <a:cs typeface="Times New Roman" panose="02020603050405020304" pitchFamily="18" charset="0"/>
                <a:sym typeface="Roboto Slab Medium"/>
              </a:rPr>
              <a:t> </a:t>
            </a:r>
            <a:r>
              <a:rPr lang="ru-RU" sz="2100" dirty="0" smtClean="0">
                <a:solidFill>
                  <a:schemeClr val="accent5">
                    <a:lumMod val="75000"/>
                  </a:schemeClr>
                </a:solidFill>
                <a:ea typeface="Roboto Slab Medium" panose="020B0604020202020204" charset="0"/>
                <a:cs typeface="Times New Roman" panose="02020603050405020304" pitchFamily="18" charset="0"/>
                <a:sym typeface="Roboto Slab Medium"/>
              </a:rPr>
              <a:t>от 22.05.2003 № 54-ФЗ</a:t>
            </a:r>
            <a:endParaRPr lang="ru-RU" sz="2100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27743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571480"/>
            <a:ext cx="8175592" cy="714380"/>
          </a:xfrm>
        </p:spPr>
        <p:txBody>
          <a:bodyPr>
            <a:normAutofit/>
          </a:bodyPr>
          <a:lstStyle/>
          <a:p>
            <a:pPr algn="ctr"/>
            <a:r>
              <a:rPr lang="ru-RU" sz="3100" b="1" dirty="0">
                <a:solidFill>
                  <a:srgbClr val="FF0000"/>
                </a:solidFill>
                <a:latin typeface="+mn-lt"/>
                <a:ea typeface="Roboto Slab Medium" panose="020B0604020202020204" charset="0"/>
                <a:cs typeface="Times New Roman" panose="02020603050405020304" pitchFamily="18" charset="0"/>
              </a:rPr>
              <a:t>На </a:t>
            </a:r>
            <a:r>
              <a:rPr lang="ru-RU" sz="3100" b="1" dirty="0" smtClean="0">
                <a:solidFill>
                  <a:srgbClr val="FF0000"/>
                </a:solidFill>
                <a:latin typeface="+mn-lt"/>
                <a:ea typeface="Roboto Slab Medium" panose="020B0604020202020204" charset="0"/>
                <a:cs typeface="Times New Roman" panose="02020603050405020304" pitchFamily="18" charset="0"/>
              </a:rPr>
              <a:t>ярмарках могут  торговать:</a:t>
            </a:r>
            <a:endParaRPr lang="ru-RU" dirty="0">
              <a:latin typeface="+mn-lt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916"/>
          <a:stretch/>
        </p:blipFill>
        <p:spPr bwMode="auto">
          <a:xfrm>
            <a:off x="0" y="3658391"/>
            <a:ext cx="9144000" cy="3199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Google Shape;65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8400" y="81233"/>
            <a:ext cx="677176" cy="75806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Скругленный прямоугольник 3"/>
          <p:cNvSpPr/>
          <p:nvPr/>
        </p:nvSpPr>
        <p:spPr>
          <a:xfrm>
            <a:off x="214282" y="1428736"/>
            <a:ext cx="8830239" cy="301712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214282" y="1428736"/>
            <a:ext cx="86944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chemeClr val="accent5">
                    <a:lumMod val="75000"/>
                  </a:schemeClr>
                </a:solidFill>
                <a:ea typeface="Roboto Slab Medium" panose="020B0604020202020204" charset="0"/>
                <a:cs typeface="Times New Roman" panose="02020603050405020304" pitchFamily="18" charset="0"/>
                <a:sym typeface="Roboto Slab"/>
              </a:rPr>
              <a:t>Юридические </a:t>
            </a:r>
            <a:r>
              <a:rPr lang="ru-RU" sz="1600" b="1" dirty="0" smtClean="0">
                <a:solidFill>
                  <a:schemeClr val="accent5">
                    <a:lumMod val="75000"/>
                  </a:schemeClr>
                </a:solidFill>
                <a:ea typeface="Roboto Slab Medium" panose="020B0604020202020204" charset="0"/>
                <a:cs typeface="Times New Roman" panose="02020603050405020304" pitchFamily="18" charset="0"/>
                <a:sym typeface="Roboto Slab"/>
              </a:rPr>
              <a:t>лица – с действующим статусом в ЕГРЮЛ</a:t>
            </a:r>
            <a:endParaRPr lang="ru-RU" sz="2400" dirty="0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14282" y="1785926"/>
            <a:ext cx="8836145" cy="35719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14282" y="2214554"/>
            <a:ext cx="8832786" cy="500066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214282" y="2786058"/>
            <a:ext cx="8830239" cy="57150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214282" y="1785926"/>
            <a:ext cx="878687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chemeClr val="accent5">
                    <a:lumMod val="75000"/>
                  </a:schemeClr>
                </a:solidFill>
                <a:ea typeface="Roboto Slab Medium" panose="020B0604020202020204" charset="0"/>
                <a:cs typeface="Times New Roman" panose="02020603050405020304" pitchFamily="18" charset="0"/>
                <a:sym typeface="Roboto Slab"/>
              </a:rPr>
              <a:t>Индивидуальные </a:t>
            </a:r>
            <a:r>
              <a:rPr lang="ru-RU" sz="1600" b="1" dirty="0" smtClean="0">
                <a:solidFill>
                  <a:schemeClr val="accent5">
                    <a:lumMod val="75000"/>
                  </a:schemeClr>
                </a:solidFill>
                <a:ea typeface="Roboto Slab Medium" panose="020B0604020202020204" charset="0"/>
                <a:cs typeface="Times New Roman" panose="02020603050405020304" pitchFamily="18" charset="0"/>
                <a:sym typeface="Roboto Slab"/>
              </a:rPr>
              <a:t>предприниматели -  с действующим статусом </a:t>
            </a:r>
            <a:r>
              <a:rPr lang="ru-RU" sz="1600" b="1" dirty="0">
                <a:solidFill>
                  <a:schemeClr val="accent5">
                    <a:lumMod val="75000"/>
                  </a:schemeClr>
                </a:solidFill>
                <a:ea typeface="Roboto Slab Medium" panose="020B0604020202020204" charset="0"/>
                <a:cs typeface="Times New Roman" panose="02020603050405020304" pitchFamily="18" charset="0"/>
                <a:sym typeface="Roboto Slab"/>
              </a:rPr>
              <a:t>в </a:t>
            </a:r>
            <a:r>
              <a:rPr lang="ru-RU" sz="1600" b="1" dirty="0" smtClean="0">
                <a:solidFill>
                  <a:schemeClr val="accent5">
                    <a:lumMod val="75000"/>
                  </a:schemeClr>
                </a:solidFill>
                <a:ea typeface="Roboto Slab Medium" panose="020B0604020202020204" charset="0"/>
                <a:cs typeface="Times New Roman" panose="02020603050405020304" pitchFamily="18" charset="0"/>
                <a:sym typeface="Roboto Slab"/>
              </a:rPr>
              <a:t>ЕГРИП</a:t>
            </a:r>
            <a:endParaRPr lang="ru-RU" sz="1600" b="1" dirty="0">
              <a:solidFill>
                <a:schemeClr val="accent5">
                  <a:lumMod val="75000"/>
                </a:schemeClr>
              </a:solidFill>
              <a:ea typeface="Roboto Slab Medium" panose="020B0604020202020204" charset="0"/>
              <a:cs typeface="Times New Roman" panose="02020603050405020304" pitchFamily="18" charset="0"/>
              <a:sym typeface="Roboto Slab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14283" y="2143117"/>
            <a:ext cx="87868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chemeClr val="accent5">
                    <a:lumMod val="75000"/>
                  </a:schemeClr>
                </a:solidFill>
                <a:ea typeface="Roboto Slab Medium" panose="020B0604020202020204" charset="0"/>
                <a:cs typeface="Times New Roman" panose="02020603050405020304" pitchFamily="18" charset="0"/>
                <a:sym typeface="Roboto Slab"/>
              </a:rPr>
              <a:t>Граждане </a:t>
            </a:r>
            <a:r>
              <a:rPr lang="ru-RU" sz="1600" b="1" dirty="0">
                <a:solidFill>
                  <a:schemeClr val="accent5">
                    <a:lumMod val="75000"/>
                  </a:schemeClr>
                </a:solidFill>
                <a:ea typeface="Roboto Slab Medium" panose="020B0604020202020204" charset="0"/>
                <a:cs typeface="Times New Roman" panose="02020603050405020304" pitchFamily="18" charset="0"/>
                <a:sym typeface="Roboto Slab"/>
              </a:rPr>
              <a:t>- </a:t>
            </a:r>
            <a:r>
              <a:rPr lang="ru-RU" sz="1600" b="1" dirty="0" smtClean="0">
                <a:solidFill>
                  <a:schemeClr val="accent5">
                    <a:lumMod val="75000"/>
                  </a:schemeClr>
                </a:solidFill>
                <a:ea typeface="Roboto Slab Medium" panose="020B0604020202020204" charset="0"/>
                <a:cs typeface="Times New Roman" panose="02020603050405020304" pitchFamily="18" charset="0"/>
                <a:sym typeface="Roboto Slab"/>
              </a:rPr>
              <a:t>главы </a:t>
            </a:r>
            <a:r>
              <a:rPr lang="ru-RU" sz="1600" b="1" dirty="0">
                <a:solidFill>
                  <a:schemeClr val="accent5">
                    <a:lumMod val="75000"/>
                  </a:schemeClr>
                </a:solidFill>
                <a:ea typeface="Roboto Slab Medium" panose="020B0604020202020204" charset="0"/>
                <a:cs typeface="Times New Roman" panose="02020603050405020304" pitchFamily="18" charset="0"/>
                <a:sym typeface="Roboto Slab"/>
              </a:rPr>
              <a:t>крестьянских (фермерских) хозяйств (и их </a:t>
            </a:r>
            <a:r>
              <a:rPr lang="ru-RU" sz="1600" b="1" dirty="0" smtClean="0">
                <a:solidFill>
                  <a:schemeClr val="accent5">
                    <a:lumMod val="75000"/>
                  </a:schemeClr>
                </a:solidFill>
                <a:ea typeface="Roboto Slab Medium" panose="020B0604020202020204" charset="0"/>
                <a:cs typeface="Times New Roman" panose="02020603050405020304" pitchFamily="18" charset="0"/>
                <a:sym typeface="Roboto Slab"/>
              </a:rPr>
              <a:t>члены) </a:t>
            </a:r>
          </a:p>
          <a:p>
            <a:r>
              <a:rPr lang="ru-RU" sz="1600" b="1" dirty="0" smtClean="0">
                <a:solidFill>
                  <a:schemeClr val="accent5">
                    <a:lumMod val="75000"/>
                  </a:schemeClr>
                </a:solidFill>
                <a:ea typeface="Roboto Slab Medium" panose="020B0604020202020204" charset="0"/>
                <a:cs typeface="Times New Roman" panose="02020603050405020304" pitchFamily="18" charset="0"/>
                <a:sym typeface="Roboto Slab"/>
              </a:rPr>
              <a:t>– с подтверждающими документами</a:t>
            </a:r>
            <a:endParaRPr lang="ru-RU" sz="1600" dirty="0"/>
          </a:p>
        </p:txBody>
      </p:sp>
      <p:sp>
        <p:nvSpPr>
          <p:cNvPr id="18" name="TextBox 17"/>
          <p:cNvSpPr txBox="1"/>
          <p:nvPr/>
        </p:nvSpPr>
        <p:spPr>
          <a:xfrm>
            <a:off x="214282" y="2786059"/>
            <a:ext cx="87868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chemeClr val="accent5">
                    <a:lumMod val="75000"/>
                  </a:schemeClr>
                </a:solidFill>
                <a:ea typeface="Roboto Slab Medium" panose="020B0604020202020204" charset="0"/>
                <a:cs typeface="Times New Roman" panose="02020603050405020304" pitchFamily="18" charset="0"/>
                <a:sym typeface="Roboto Slab"/>
              </a:rPr>
              <a:t>Граждане, ведущие </a:t>
            </a:r>
            <a:r>
              <a:rPr lang="ru-RU" sz="1600" b="1" dirty="0">
                <a:solidFill>
                  <a:schemeClr val="accent5">
                    <a:lumMod val="75000"/>
                  </a:schemeClr>
                </a:solidFill>
                <a:ea typeface="Roboto Slab Medium" panose="020B0604020202020204" charset="0"/>
                <a:cs typeface="Times New Roman" panose="02020603050405020304" pitchFamily="18" charset="0"/>
                <a:sym typeface="Roboto Slab"/>
              </a:rPr>
              <a:t>личные подсобные хозяйства или </a:t>
            </a:r>
            <a:r>
              <a:rPr lang="ru-RU" sz="1600" b="1" dirty="0" smtClean="0">
                <a:solidFill>
                  <a:schemeClr val="accent5">
                    <a:lumMod val="75000"/>
                  </a:schemeClr>
                </a:solidFill>
                <a:ea typeface="Roboto Slab Medium" panose="020B0604020202020204" charset="0"/>
                <a:cs typeface="Times New Roman" panose="02020603050405020304" pitchFamily="18" charset="0"/>
                <a:sym typeface="Roboto Slab"/>
              </a:rPr>
              <a:t>занимающиеся </a:t>
            </a:r>
            <a:r>
              <a:rPr lang="ru-RU" sz="1600" b="1" dirty="0">
                <a:solidFill>
                  <a:schemeClr val="accent5">
                    <a:lumMod val="75000"/>
                  </a:schemeClr>
                </a:solidFill>
                <a:ea typeface="Roboto Slab Medium" panose="020B0604020202020204" charset="0"/>
                <a:cs typeface="Times New Roman" panose="02020603050405020304" pitchFamily="18" charset="0"/>
                <a:sym typeface="Roboto Slab"/>
              </a:rPr>
              <a:t>садоводством, огородничеством, животноводством</a:t>
            </a:r>
            <a:r>
              <a:rPr lang="ru-RU" sz="1600" b="1" dirty="0" smtClean="0">
                <a:solidFill>
                  <a:schemeClr val="accent5">
                    <a:lumMod val="75000"/>
                  </a:schemeClr>
                </a:solidFill>
                <a:ea typeface="Roboto Slab Medium" panose="020B0604020202020204" charset="0"/>
                <a:cs typeface="Times New Roman" panose="02020603050405020304" pitchFamily="18" charset="0"/>
                <a:sym typeface="Roboto Slab"/>
              </a:rPr>
              <a:t>) – справка о статусе</a:t>
            </a:r>
            <a:endParaRPr lang="ru-RU" sz="1600" b="1" dirty="0">
              <a:solidFill>
                <a:schemeClr val="accent5">
                  <a:lumMod val="75000"/>
                </a:schemeClr>
              </a:solidFill>
              <a:ea typeface="Roboto Slab Medium" panose="020B0604020202020204" charset="0"/>
              <a:cs typeface="Times New Roman" panose="02020603050405020304" pitchFamily="18" charset="0"/>
              <a:sym typeface="Roboto Slab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214282" y="3429000"/>
            <a:ext cx="8836145" cy="35719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214282" y="3429000"/>
            <a:ext cx="87154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err="1" smtClean="0">
                <a:solidFill>
                  <a:schemeClr val="accent5">
                    <a:lumMod val="75000"/>
                  </a:schemeClr>
                </a:solidFill>
                <a:ea typeface="Roboto Slab Medium" panose="020B0604020202020204" charset="0"/>
                <a:cs typeface="Times New Roman" panose="02020603050405020304" pitchFamily="18" charset="0"/>
                <a:sym typeface="Roboto Slab"/>
              </a:rPr>
              <a:t>Самозанятые</a:t>
            </a:r>
            <a:r>
              <a:rPr lang="ru-RU" sz="1600" b="1" dirty="0" smtClean="0">
                <a:solidFill>
                  <a:schemeClr val="accent5">
                    <a:lumMod val="75000"/>
                  </a:schemeClr>
                </a:solidFill>
                <a:ea typeface="Roboto Slab Medium" panose="020B0604020202020204" charset="0"/>
                <a:cs typeface="Times New Roman" panose="02020603050405020304" pitchFamily="18" charset="0"/>
                <a:sym typeface="Roboto Slab"/>
              </a:rPr>
              <a:t> (НПД) – справка о постановке на учёт</a:t>
            </a:r>
            <a:endParaRPr lang="ru-RU" sz="1600" b="1" dirty="0">
              <a:solidFill>
                <a:schemeClr val="accent5">
                  <a:lumMod val="75000"/>
                </a:schemeClr>
              </a:solidFill>
              <a:ea typeface="Roboto Slab Medium" panose="020B0604020202020204" charset="0"/>
              <a:cs typeface="Times New Roman" panose="02020603050405020304" pitchFamily="18" charset="0"/>
              <a:sym typeface="Roboto Slab"/>
            </a:endParaRPr>
          </a:p>
        </p:txBody>
      </p:sp>
    </p:spTree>
    <p:extLst>
      <p:ext uri="{BB962C8B-B14F-4D97-AF65-F5344CB8AC3E}">
        <p14:creationId xmlns:p14="http://schemas.microsoft.com/office/powerpoint/2010/main" val="13003905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500042"/>
            <a:ext cx="8651304" cy="1066800"/>
          </a:xfrm>
        </p:spPr>
        <p:txBody>
          <a:bodyPr>
            <a:noAutofit/>
          </a:bodyPr>
          <a:lstStyle/>
          <a:p>
            <a:pPr algn="r"/>
            <a:r>
              <a:rPr lang="ru-RU" sz="2400" b="1" dirty="0">
                <a:solidFill>
                  <a:srgbClr val="0070C0"/>
                </a:solidFill>
                <a:latin typeface="+mn-lt"/>
                <a:ea typeface="Roboto Slab Medium" panose="020B0604020202020204" charset="0"/>
                <a:cs typeface="Times New Roman" panose="02020603050405020304" pitchFamily="18" charset="0"/>
              </a:rPr>
              <a:t>Налогоплательщик</a:t>
            </a:r>
            <a:r>
              <a:rPr lang="ru-RU" sz="2400" b="1" dirty="0">
                <a:solidFill>
                  <a:srgbClr val="FF0000"/>
                </a:solidFill>
                <a:latin typeface="+mn-lt"/>
                <a:ea typeface="Roboto Slab Medium" panose="020B0604020202020204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rgbClr val="FF0000"/>
                </a:solidFill>
                <a:latin typeface="+mn-lt"/>
                <a:ea typeface="Roboto Slab Medium" panose="020B0604020202020204" charset="0"/>
                <a:cs typeface="Times New Roman" panose="02020603050405020304" pitchFamily="18" charset="0"/>
              </a:rPr>
              <a:t>ОБЯЗАН </a:t>
            </a:r>
            <a:r>
              <a:rPr lang="ru-RU" sz="2400" b="1" dirty="0">
                <a:solidFill>
                  <a:srgbClr val="0070C0"/>
                </a:solidFill>
                <a:latin typeface="+mn-lt"/>
                <a:ea typeface="Roboto Slab Medium" panose="020B0604020202020204" charset="0"/>
                <a:cs typeface="Times New Roman" panose="02020603050405020304" pitchFamily="18" charset="0"/>
              </a:rPr>
              <a:t>применять </a:t>
            </a:r>
            <a:r>
              <a:rPr lang="ru-RU" sz="2400" b="1" dirty="0" smtClean="0">
                <a:solidFill>
                  <a:srgbClr val="0070C0"/>
                </a:solidFill>
                <a:latin typeface="+mn-lt"/>
                <a:ea typeface="Roboto Slab Medium" panose="020B0604020202020204" charset="0"/>
                <a:cs typeface="Times New Roman" panose="02020603050405020304" pitchFamily="18" charset="0"/>
              </a:rPr>
              <a:t>ККТ,             если он продает </a:t>
            </a:r>
            <a:r>
              <a:rPr lang="ru-RU" sz="2400" b="1" dirty="0">
                <a:solidFill>
                  <a:srgbClr val="0070C0"/>
                </a:solidFill>
                <a:latin typeface="+mn-lt"/>
                <a:ea typeface="Roboto Slab Medium" panose="020B0604020202020204" charset="0"/>
                <a:cs typeface="Times New Roman" panose="02020603050405020304" pitchFamily="18" charset="0"/>
              </a:rPr>
              <a:t>следующую </a:t>
            </a:r>
            <a:r>
              <a:rPr lang="ru-RU" sz="2400" b="1" dirty="0" smtClean="0">
                <a:solidFill>
                  <a:srgbClr val="0070C0"/>
                </a:solidFill>
                <a:latin typeface="+mn-lt"/>
                <a:ea typeface="Roboto Slab Medium" panose="020B0604020202020204" charset="0"/>
                <a:cs typeface="Times New Roman" panose="02020603050405020304" pitchFamily="18" charset="0"/>
              </a:rPr>
              <a:t>продукцию</a:t>
            </a:r>
            <a:endParaRPr lang="ru-RU" sz="2400" b="1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Google Shape;65;p1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8400" y="81233"/>
            <a:ext cx="677176" cy="758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534"/>
          <a:stretch/>
        </p:blipFill>
        <p:spPr bwMode="auto">
          <a:xfrm>
            <a:off x="0" y="1742536"/>
            <a:ext cx="9144000" cy="51102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68704" y="1590339"/>
            <a:ext cx="8939800" cy="280831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225106" y="1590339"/>
            <a:ext cx="8969448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/>
              <a:t>Товары, подлежащие обязательной маркировке </a:t>
            </a:r>
            <a:r>
              <a:rPr lang="ru-RU" sz="1400" dirty="0"/>
              <a:t>(распоряжение Правительства </a:t>
            </a:r>
            <a:r>
              <a:rPr lang="ru-RU" sz="1400" dirty="0" smtClean="0"/>
              <a:t>РФ от </a:t>
            </a:r>
            <a:r>
              <a:rPr lang="ru-RU" sz="1400" dirty="0"/>
              <a:t>28.04.2018 г. № 792-р)</a:t>
            </a:r>
            <a:br>
              <a:rPr lang="ru-RU" sz="1400" dirty="0"/>
            </a:br>
            <a:endParaRPr lang="ru-RU" sz="800" dirty="0" smtClean="0"/>
          </a:p>
          <a:p>
            <a:r>
              <a:rPr lang="ru-RU" sz="2000" dirty="0" smtClean="0"/>
              <a:t>Например</a:t>
            </a:r>
            <a:r>
              <a:rPr lang="ru-RU" sz="2000" dirty="0"/>
              <a:t>: </a:t>
            </a:r>
            <a:endParaRPr lang="ru-RU" sz="2000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000" dirty="0" smtClean="0"/>
              <a:t>духи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000" dirty="0" smtClean="0"/>
              <a:t>фотоаппараты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000" dirty="0" smtClean="0"/>
              <a:t>лампы-вспышки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000" dirty="0"/>
              <a:t>молочная продукция </a:t>
            </a:r>
            <a:endParaRPr lang="ru-RU" sz="2000" dirty="0" smtClean="0"/>
          </a:p>
          <a:p>
            <a:r>
              <a:rPr lang="ru-RU" sz="2000" dirty="0" smtClean="0"/>
              <a:t>(</a:t>
            </a:r>
            <a:r>
              <a:rPr lang="ru-RU" sz="2000" dirty="0"/>
              <a:t>мороженое, сыры)</a:t>
            </a:r>
          </a:p>
          <a:p>
            <a:endParaRPr lang="ru-RU" sz="2000" dirty="0" smtClean="0"/>
          </a:p>
        </p:txBody>
      </p:sp>
      <p:sp>
        <p:nvSpPr>
          <p:cNvPr id="10" name="TextBox 9"/>
          <p:cNvSpPr txBox="1"/>
          <p:nvPr/>
        </p:nvSpPr>
        <p:spPr>
          <a:xfrm>
            <a:off x="3857620" y="2571744"/>
            <a:ext cx="478399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000" dirty="0" smtClean="0"/>
              <a:t>шины и покрышки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000" dirty="0" smtClean="0"/>
              <a:t>обувь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000" dirty="0" smtClean="0"/>
              <a:t>некоторые </a:t>
            </a:r>
            <a:r>
              <a:rPr lang="ru-RU" sz="2000" dirty="0"/>
              <a:t>категории товаров легкой </a:t>
            </a:r>
            <a:r>
              <a:rPr lang="ru-RU" sz="2000" dirty="0" smtClean="0"/>
              <a:t>промышленности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68704" y="4476351"/>
            <a:ext cx="5617742" cy="223879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225106" y="4421337"/>
            <a:ext cx="555558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Непродовольственные товары из </a:t>
            </a:r>
            <a:r>
              <a:rPr lang="ru-RU" dirty="0" smtClean="0"/>
              <a:t>списка </a:t>
            </a:r>
            <a:r>
              <a:rPr lang="ru-RU" sz="1400" dirty="0" smtClean="0"/>
              <a:t>(распоряжение Правительства </a:t>
            </a:r>
            <a:r>
              <a:rPr lang="ru-RU" sz="1400" dirty="0"/>
              <a:t>РФ от 14.04.2017 № </a:t>
            </a:r>
            <a:r>
              <a:rPr lang="ru-RU" sz="1400" dirty="0" smtClean="0"/>
              <a:t>698-р)</a:t>
            </a:r>
            <a:endParaRPr lang="ru-RU" dirty="0" smtClean="0"/>
          </a:p>
          <a:p>
            <a:endParaRPr lang="ru-RU" sz="1000" dirty="0" smtClean="0"/>
          </a:p>
          <a:p>
            <a:r>
              <a:rPr lang="ru-RU" dirty="0" smtClean="0"/>
              <a:t>Например</a:t>
            </a:r>
            <a:r>
              <a:rPr lang="ru-RU" dirty="0"/>
              <a:t>: </a:t>
            </a:r>
            <a:endParaRPr lang="ru-RU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 smtClean="0"/>
              <a:t>ковры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 smtClean="0"/>
              <a:t>мебель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 smtClean="0"/>
              <a:t>музыкальные</a:t>
            </a:r>
          </a:p>
          <a:p>
            <a:r>
              <a:rPr lang="ru-RU" dirty="0" smtClean="0"/>
              <a:t>     инструменты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643174" y="5103674"/>
            <a:ext cx="342758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/>
              <a:t>одежда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 smtClean="0"/>
              <a:t>изделия </a:t>
            </a:r>
            <a:r>
              <a:rPr lang="ru-RU" dirty="0"/>
              <a:t>из </a:t>
            </a:r>
            <a:r>
              <a:rPr lang="ru-RU" dirty="0" smtClean="0"/>
              <a:t>кожи </a:t>
            </a:r>
            <a:endParaRPr lang="ru-RU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 smtClean="0"/>
              <a:t>изделия </a:t>
            </a:r>
            <a:r>
              <a:rPr lang="ru-RU" dirty="0"/>
              <a:t>из дерева и </a:t>
            </a:r>
            <a:endParaRPr lang="ru-RU" dirty="0" smtClean="0"/>
          </a:p>
          <a:p>
            <a:r>
              <a:rPr lang="ru-RU" dirty="0" smtClean="0"/>
              <a:t>     соломки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 smtClean="0"/>
              <a:t>спортивные </a:t>
            </a:r>
            <a:r>
              <a:rPr lang="ru-RU" dirty="0"/>
              <a:t>товары 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09736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8363" y="548680"/>
            <a:ext cx="8459793" cy="1066800"/>
          </a:xfrm>
        </p:spPr>
        <p:txBody>
          <a:bodyPr>
            <a:noAutofit/>
          </a:bodyPr>
          <a:lstStyle/>
          <a:p>
            <a:pPr algn="r"/>
            <a:r>
              <a:rPr lang="ru-RU" sz="2400" b="1" dirty="0">
                <a:solidFill>
                  <a:srgbClr val="0070C0"/>
                </a:solidFill>
                <a:latin typeface="+mn-lt"/>
                <a:ea typeface="Roboto Slab Medium" panose="020B0604020202020204" charset="0"/>
                <a:cs typeface="Times New Roman" panose="02020603050405020304" pitchFamily="18" charset="0"/>
              </a:rPr>
              <a:t>Налогоплательщик</a:t>
            </a:r>
            <a:r>
              <a:rPr lang="ru-RU" sz="2400" b="1" dirty="0">
                <a:solidFill>
                  <a:srgbClr val="FF0000"/>
                </a:solidFill>
                <a:latin typeface="+mn-lt"/>
                <a:ea typeface="Roboto Slab Medium" panose="020B0604020202020204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rgbClr val="FF0000"/>
                </a:solidFill>
                <a:latin typeface="+mn-lt"/>
                <a:ea typeface="Roboto Slab Medium" panose="020B0604020202020204" charset="0"/>
                <a:cs typeface="Times New Roman" panose="02020603050405020304" pitchFamily="18" charset="0"/>
              </a:rPr>
              <a:t>НЕ ОБЯЗАН </a:t>
            </a:r>
            <a:r>
              <a:rPr lang="ru-RU" sz="2400" b="1" dirty="0">
                <a:solidFill>
                  <a:srgbClr val="0070C0"/>
                </a:solidFill>
                <a:latin typeface="+mn-lt"/>
                <a:ea typeface="Roboto Slab Medium" panose="020B0604020202020204" charset="0"/>
                <a:cs typeface="Times New Roman" panose="02020603050405020304" pitchFamily="18" charset="0"/>
              </a:rPr>
              <a:t>применять </a:t>
            </a:r>
            <a:r>
              <a:rPr lang="ru-RU" sz="2400" b="1" dirty="0" smtClean="0">
                <a:solidFill>
                  <a:srgbClr val="0070C0"/>
                </a:solidFill>
                <a:latin typeface="+mn-lt"/>
                <a:ea typeface="Roboto Slab Medium" panose="020B0604020202020204" charset="0"/>
                <a:cs typeface="Times New Roman" panose="02020603050405020304" pitchFamily="18" charset="0"/>
              </a:rPr>
              <a:t>ККТ при осуществлении следующих видов деятельности и оказании услуг</a:t>
            </a:r>
            <a:endParaRPr lang="ru-RU" sz="2400" b="1" dirty="0">
              <a:solidFill>
                <a:srgbClr val="0070C0"/>
              </a:solidFill>
              <a:latin typeface="+mn-lt"/>
            </a:endParaRPr>
          </a:p>
        </p:txBody>
      </p:sp>
      <p:pic>
        <p:nvPicPr>
          <p:cNvPr id="4" name="Google Shape;65;p1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8400" y="81233"/>
            <a:ext cx="677176" cy="75806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214282" y="1643050"/>
            <a:ext cx="8786874" cy="233281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68300" y="1325584"/>
            <a:ext cx="427111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endParaRPr lang="ru-RU" dirty="0" smtClean="0"/>
          </a:p>
          <a:p>
            <a:r>
              <a:rPr lang="ru-RU" sz="1600" dirty="0" smtClean="0"/>
              <a:t>Например</a:t>
            </a:r>
            <a:r>
              <a:rPr lang="ru-RU" sz="1600" dirty="0" smtClean="0">
                <a:solidFill>
                  <a:srgbClr val="FF0000"/>
                </a:solidFill>
              </a:rPr>
              <a:t>*</a:t>
            </a:r>
            <a:r>
              <a:rPr lang="ru-RU" sz="1600" dirty="0" smtClean="0"/>
              <a:t>: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600" dirty="0" smtClean="0"/>
              <a:t>торговля </a:t>
            </a:r>
            <a:r>
              <a:rPr lang="ru-RU" sz="1600" dirty="0"/>
              <a:t>в киосках </a:t>
            </a:r>
            <a:r>
              <a:rPr lang="ru-RU" sz="1600" dirty="0" smtClean="0"/>
              <a:t>мороженым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600" dirty="0"/>
              <a:t>торговля в розлив безалкогольными напитками, молоком и питьевой </a:t>
            </a:r>
            <a:r>
              <a:rPr lang="ru-RU" sz="1600" dirty="0" smtClean="0"/>
              <a:t>водой</a:t>
            </a:r>
            <a:endParaRPr lang="ru-RU" sz="1600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600" dirty="0"/>
              <a:t>реализация изготовителем изделий народных художественных промыслов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600" dirty="0"/>
              <a:t>розничная продажа </a:t>
            </a:r>
            <a:r>
              <a:rPr lang="ru-RU" sz="1600" dirty="0" smtClean="0"/>
              <a:t>бахил</a:t>
            </a:r>
            <a:endParaRPr lang="ru-RU" sz="16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580112" y="5805264"/>
            <a:ext cx="504056" cy="8657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4516061" y="1619517"/>
            <a:ext cx="441365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600" dirty="0"/>
              <a:t>торговля из автоцистерн квасом, молоком, растительным маслом, живой рыбой, керосином, сезонная торговля вразвал овощами, в том числе картофелем, фруктами и бахчевыми </a:t>
            </a:r>
            <a:r>
              <a:rPr lang="ru-RU" sz="1600" dirty="0" smtClean="0"/>
              <a:t>культурами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600" dirty="0" smtClean="0"/>
              <a:t>чулочные изделия, нижнее белье</a:t>
            </a:r>
            <a:endParaRPr lang="ru-RU" sz="1600" dirty="0"/>
          </a:p>
        </p:txBody>
      </p:sp>
      <p:sp>
        <p:nvSpPr>
          <p:cNvPr id="10" name="AutoShape 5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040"/>
          <a:stretch/>
        </p:blipFill>
        <p:spPr>
          <a:xfrm>
            <a:off x="196636" y="3923153"/>
            <a:ext cx="8638853" cy="2870862"/>
          </a:xfrm>
          <a:prstGeom prst="rect">
            <a:avLst/>
          </a:prstGeom>
        </p:spPr>
      </p:pic>
      <p:cxnSp>
        <p:nvCxnSpPr>
          <p:cNvPr id="9" name="Прямая соединительная линия 8"/>
          <p:cNvCxnSpPr/>
          <p:nvPr/>
        </p:nvCxnSpPr>
        <p:spPr>
          <a:xfrm>
            <a:off x="196636" y="3435399"/>
            <a:ext cx="880452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215900" y="3425813"/>
            <a:ext cx="8785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rgbClr val="FF0000"/>
                </a:solidFill>
              </a:rPr>
              <a:t>* за исключением использования автоматических устройств для расчётов (кроме торговли в розлив питьевой водой и розничной продажи бахил) и подакцизных товаров</a:t>
            </a:r>
            <a:endParaRPr lang="ru-RU" sz="1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45094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56" b="9636"/>
          <a:stretch/>
        </p:blipFill>
        <p:spPr bwMode="auto">
          <a:xfrm>
            <a:off x="214282" y="3811986"/>
            <a:ext cx="2690870" cy="22126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8363" y="548680"/>
            <a:ext cx="8651304" cy="1066800"/>
          </a:xfrm>
        </p:spPr>
        <p:txBody>
          <a:bodyPr>
            <a:noAutofit/>
          </a:bodyPr>
          <a:lstStyle/>
          <a:p>
            <a:pPr algn="ctr">
              <a:spcBef>
                <a:spcPts val="0"/>
              </a:spcBef>
            </a:pPr>
            <a:r>
              <a:rPr lang="ru-RU" sz="2300" b="1" dirty="0">
                <a:solidFill>
                  <a:srgbClr val="0070C0"/>
                </a:solidFill>
                <a:latin typeface="+mn-lt"/>
                <a:ea typeface="Roboto Slab Medium" panose="020B0604020202020204" charset="0"/>
                <a:cs typeface="Times New Roman" panose="02020603050405020304" pitchFamily="18" charset="0"/>
              </a:rPr>
              <a:t>Налогоплательщик</a:t>
            </a:r>
            <a:r>
              <a:rPr lang="ru-RU" sz="2300" b="1" dirty="0">
                <a:solidFill>
                  <a:srgbClr val="FF0000"/>
                </a:solidFill>
                <a:latin typeface="+mn-lt"/>
                <a:ea typeface="Roboto Slab Medium" panose="020B0604020202020204" charset="0"/>
                <a:cs typeface="Times New Roman" panose="02020603050405020304" pitchFamily="18" charset="0"/>
              </a:rPr>
              <a:t> НЕ ОБЯЗАН </a:t>
            </a:r>
            <a:r>
              <a:rPr lang="ru-RU" sz="2300" b="1" dirty="0">
                <a:solidFill>
                  <a:srgbClr val="0070C0"/>
                </a:solidFill>
                <a:latin typeface="+mn-lt"/>
                <a:ea typeface="Roboto Slab Medium" panose="020B0604020202020204" charset="0"/>
                <a:cs typeface="Times New Roman" panose="02020603050405020304" pitchFamily="18" charset="0"/>
              </a:rPr>
              <a:t>применять ККТ </a:t>
            </a:r>
            <a:r>
              <a:rPr lang="ru-RU" sz="2300" b="1" dirty="0" smtClean="0">
                <a:solidFill>
                  <a:srgbClr val="0070C0"/>
                </a:solidFill>
                <a:latin typeface="+mn-lt"/>
                <a:ea typeface="Roboto Slab Medium" panose="020B0604020202020204" charset="0"/>
                <a:cs typeface="Times New Roman" panose="02020603050405020304" pitchFamily="18" charset="0"/>
              </a:rPr>
              <a:t>            при </a:t>
            </a:r>
            <a:r>
              <a:rPr lang="ru-RU" sz="2300" b="1" dirty="0">
                <a:solidFill>
                  <a:srgbClr val="0070C0"/>
                </a:solidFill>
                <a:latin typeface="+mn-lt"/>
                <a:ea typeface="Roboto Slab Medium" panose="020B0604020202020204" charset="0"/>
                <a:cs typeface="Times New Roman" panose="02020603050405020304" pitchFamily="18" charset="0"/>
              </a:rPr>
              <a:t>осуществлении следующих видов </a:t>
            </a:r>
            <a:r>
              <a:rPr lang="ru-RU" sz="2300" b="1" dirty="0" smtClean="0">
                <a:solidFill>
                  <a:srgbClr val="0070C0"/>
                </a:solidFill>
                <a:latin typeface="+mn-lt"/>
                <a:ea typeface="Roboto Slab Medium" panose="020B0604020202020204" charset="0"/>
                <a:cs typeface="Times New Roman" panose="02020603050405020304" pitchFamily="18" charset="0"/>
              </a:rPr>
              <a:t>             деятельности </a:t>
            </a:r>
            <a:r>
              <a:rPr lang="ru-RU" sz="2300" b="1" dirty="0">
                <a:solidFill>
                  <a:srgbClr val="0070C0"/>
                </a:solidFill>
                <a:latin typeface="+mn-lt"/>
                <a:ea typeface="Roboto Slab Medium" panose="020B0604020202020204" charset="0"/>
                <a:cs typeface="Times New Roman" panose="02020603050405020304" pitchFamily="18" charset="0"/>
              </a:rPr>
              <a:t>и оказании </a:t>
            </a:r>
            <a:r>
              <a:rPr lang="ru-RU" sz="2300" b="1" dirty="0" smtClean="0">
                <a:solidFill>
                  <a:srgbClr val="0070C0"/>
                </a:solidFill>
                <a:latin typeface="+mn-lt"/>
                <a:ea typeface="Roboto Slab Medium" panose="020B0604020202020204" charset="0"/>
                <a:cs typeface="Times New Roman" panose="02020603050405020304" pitchFamily="18" charset="0"/>
              </a:rPr>
              <a:t>услуг:</a:t>
            </a:r>
            <a:endParaRPr lang="ru-RU" sz="2300" b="1" dirty="0">
              <a:solidFill>
                <a:srgbClr val="0070C0"/>
              </a:solidFill>
              <a:latin typeface="+mn-lt"/>
            </a:endParaRPr>
          </a:p>
        </p:txBody>
      </p:sp>
      <p:pic>
        <p:nvPicPr>
          <p:cNvPr id="4" name="Google Shape;65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8400" y="81233"/>
            <a:ext cx="677176" cy="75806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214282" y="1643051"/>
            <a:ext cx="3000396" cy="22145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214282" y="1643050"/>
            <a:ext cx="2936443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350" dirty="0" smtClean="0"/>
              <a:t>При продаже </a:t>
            </a:r>
            <a:r>
              <a:rPr lang="ru-RU" sz="1350" dirty="0"/>
              <a:t>газет и </a:t>
            </a:r>
            <a:r>
              <a:rPr lang="ru-RU" sz="1350" dirty="0" smtClean="0"/>
              <a:t>журналов, </a:t>
            </a:r>
            <a:r>
              <a:rPr lang="ru-RU" sz="1350" dirty="0"/>
              <a:t>а также </a:t>
            </a:r>
            <a:r>
              <a:rPr lang="ru-RU" sz="1350" dirty="0" smtClean="0"/>
              <a:t>продаже сопутствующих </a:t>
            </a:r>
            <a:r>
              <a:rPr lang="ru-RU" sz="1350" dirty="0"/>
              <a:t>товаров при условии, что доля продажи газет и журналов в их товарообороте составляет не менее 50 </a:t>
            </a:r>
            <a:r>
              <a:rPr lang="ru-RU" sz="1350" dirty="0" smtClean="0"/>
              <a:t>% товарооборота </a:t>
            </a:r>
            <a:r>
              <a:rPr lang="ru-RU" sz="1350" dirty="0"/>
              <a:t>и ассортимент сопутствующих товаров утвержден органом </a:t>
            </a:r>
            <a:r>
              <a:rPr lang="ru-RU" sz="1350" dirty="0" smtClean="0"/>
              <a:t>исполнительной власти </a:t>
            </a:r>
            <a:r>
              <a:rPr lang="ru-RU" sz="1350" dirty="0"/>
              <a:t>субъекта Российской </a:t>
            </a:r>
            <a:r>
              <a:rPr lang="ru-RU" sz="1350" dirty="0" smtClean="0"/>
              <a:t>Федерации</a:t>
            </a:r>
            <a:r>
              <a:rPr lang="ru-RU" sz="1350" dirty="0" smtClean="0">
                <a:solidFill>
                  <a:srgbClr val="FF0000"/>
                </a:solidFill>
              </a:rPr>
              <a:t>*</a:t>
            </a:r>
            <a:endParaRPr lang="ru-RU" sz="1350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214678" y="1643050"/>
            <a:ext cx="5786478" cy="280831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400" dirty="0" smtClean="0">
                <a:solidFill>
                  <a:schemeClr val="tx1"/>
                </a:solidFill>
              </a:rPr>
              <a:t>При торговле </a:t>
            </a:r>
            <a:r>
              <a:rPr lang="ru-RU" sz="1400" dirty="0">
                <a:solidFill>
                  <a:schemeClr val="tx1"/>
                </a:solidFill>
              </a:rPr>
              <a:t>на </a:t>
            </a:r>
            <a:r>
              <a:rPr lang="ru-RU" sz="1400" dirty="0" smtClean="0">
                <a:solidFill>
                  <a:schemeClr val="tx1"/>
                </a:solidFill>
              </a:rPr>
              <a:t>ярмарках, </a:t>
            </a:r>
            <a:r>
              <a:rPr lang="ru-RU" sz="1400" dirty="0">
                <a:solidFill>
                  <a:schemeClr val="tx1"/>
                </a:solidFill>
              </a:rPr>
              <a:t>а также на других территориях, отведенных для осуществления торговли, за исключением находящихся в этих местах торговли магазинов, павильонов, киосков, палаток, автолавок, автомагазинов, автофургонов, помещений контейнерного типа и других аналогично обустроенных и обеспечивающих показ и сохранность товара торговых мест (помещений и автотранспортных средств, в том числе прицепов и полуприцепов), открытых прилавков внутри крытых рыночных помещений при торговле непродовольственными товарами, кроме торговли непродовольственными товарами, которые определены в перечне, утвержденном Правительством </a:t>
            </a:r>
            <a:r>
              <a:rPr lang="ru-RU" sz="1400" dirty="0" smtClean="0">
                <a:solidFill>
                  <a:schemeClr val="tx1"/>
                </a:solidFill>
              </a:rPr>
              <a:t>РФ (Распоряжение Правительства РФ от 14.04.2017 N 698-р)</a:t>
            </a:r>
            <a:r>
              <a:rPr lang="ru-RU" sz="1400" dirty="0" smtClean="0">
                <a:solidFill>
                  <a:srgbClr val="FF0000"/>
                </a:solidFill>
              </a:rPr>
              <a:t>*</a:t>
            </a:r>
            <a:endParaRPr lang="ru-RU" sz="1400" dirty="0">
              <a:solidFill>
                <a:srgbClr val="FF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905152" y="4451363"/>
            <a:ext cx="6096004" cy="17825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2905152" y="4418078"/>
            <a:ext cx="609600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dirty="0" smtClean="0"/>
              <a:t>При разносной торговле </a:t>
            </a:r>
            <a:r>
              <a:rPr lang="ru-RU" sz="1400" dirty="0"/>
              <a:t>продовольственными и непродовольственными товарами (за исключением технически сложных товаров и продовольственных товаров, требующих определенных условий хранения и продажи, товаров, подлежащих обязательной маркировке средствами идентификации) с рук, из ручных тележек, корзин и иных специальных приспособлений для демонстрации, удобства переноски и продажи товаров, в том числе в пассажирских вагонах поездов и на борту воздушных </a:t>
            </a:r>
            <a:r>
              <a:rPr lang="ru-RU" sz="1400" dirty="0" smtClean="0"/>
              <a:t>судов</a:t>
            </a:r>
            <a:r>
              <a:rPr lang="ru-RU" sz="1400" dirty="0" smtClean="0">
                <a:solidFill>
                  <a:srgbClr val="FF0000"/>
                </a:solidFill>
              </a:rPr>
              <a:t>*</a:t>
            </a:r>
            <a:endParaRPr lang="ru-RU" sz="1400" dirty="0">
              <a:solidFill>
                <a:srgbClr val="FF0000"/>
              </a:solidFill>
            </a:endParaRPr>
          </a:p>
        </p:txBody>
      </p:sp>
      <p:sp>
        <p:nvSpPr>
          <p:cNvPr id="14" name="AutoShape 2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214282" y="6233961"/>
            <a:ext cx="8786874" cy="50740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215900" y="6233961"/>
            <a:ext cx="87852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FF0000"/>
                </a:solidFill>
              </a:rPr>
              <a:t>* за исключением использования автоматических устройств для расчётов (кроме торговли в розлив питьевой водой и розничной продажи бахил) и подакцизных товаров</a:t>
            </a:r>
          </a:p>
        </p:txBody>
      </p:sp>
    </p:spTree>
    <p:extLst>
      <p:ext uri="{BB962C8B-B14F-4D97-AF65-F5344CB8AC3E}">
        <p14:creationId xmlns:p14="http://schemas.microsoft.com/office/powerpoint/2010/main" val="25672887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899"/>
          <a:stretch/>
        </p:blipFill>
        <p:spPr bwMode="auto">
          <a:xfrm>
            <a:off x="301899" y="5162020"/>
            <a:ext cx="1632780" cy="867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892" b="12079"/>
          <a:stretch/>
        </p:blipFill>
        <p:spPr bwMode="auto">
          <a:xfrm>
            <a:off x="7340059" y="5079078"/>
            <a:ext cx="1199379" cy="11381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0" t="10039" r="57333" b="30884"/>
          <a:stretch/>
        </p:blipFill>
        <p:spPr bwMode="auto">
          <a:xfrm>
            <a:off x="3495907" y="1917033"/>
            <a:ext cx="866432" cy="687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376" y="1779386"/>
            <a:ext cx="952533" cy="952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Google Shape;65;p1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8400" y="81233"/>
            <a:ext cx="677176" cy="758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31" t="6267" b="5647"/>
          <a:stretch/>
        </p:blipFill>
        <p:spPr bwMode="auto">
          <a:xfrm>
            <a:off x="2150147" y="1791192"/>
            <a:ext cx="847729" cy="925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Овал 4"/>
          <p:cNvSpPr/>
          <p:nvPr/>
        </p:nvSpPr>
        <p:spPr>
          <a:xfrm>
            <a:off x="1549235" y="1882060"/>
            <a:ext cx="474163" cy="432048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2597742" y="1597985"/>
            <a:ext cx="636093" cy="568150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7223" y="3315689"/>
            <a:ext cx="960606" cy="9606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76" r="53623" b="17597"/>
          <a:stretch/>
        </p:blipFill>
        <p:spPr bwMode="auto">
          <a:xfrm>
            <a:off x="7995289" y="1788163"/>
            <a:ext cx="714262" cy="805894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9539" y="3340745"/>
            <a:ext cx="1007194" cy="9698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1926" y="3282659"/>
            <a:ext cx="1034810" cy="11162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09"/>
          <a:stretch/>
        </p:blipFill>
        <p:spPr bwMode="auto">
          <a:xfrm>
            <a:off x="5145206" y="5085296"/>
            <a:ext cx="1031527" cy="1005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6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1848" y="1949992"/>
            <a:ext cx="940327" cy="626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7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995" y="3367455"/>
            <a:ext cx="973345" cy="973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8" name="Picture 16"/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14367" r="5247" b="11963"/>
          <a:stretch/>
        </p:blipFill>
        <p:spPr bwMode="auto">
          <a:xfrm>
            <a:off x="6558396" y="1949992"/>
            <a:ext cx="635541" cy="523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Шестиугольник 5"/>
          <p:cNvSpPr/>
          <p:nvPr/>
        </p:nvSpPr>
        <p:spPr>
          <a:xfrm>
            <a:off x="7668344" y="1793794"/>
            <a:ext cx="1368152" cy="922720"/>
          </a:xfrm>
          <a:prstGeom prst="hexagon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Шестиугольник 24"/>
          <p:cNvSpPr/>
          <p:nvPr/>
        </p:nvSpPr>
        <p:spPr>
          <a:xfrm>
            <a:off x="6192091" y="1788162"/>
            <a:ext cx="1368152" cy="928351"/>
          </a:xfrm>
          <a:prstGeom prst="hexagon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Шестиугольник 25"/>
          <p:cNvSpPr/>
          <p:nvPr/>
        </p:nvSpPr>
        <p:spPr>
          <a:xfrm>
            <a:off x="4716016" y="1793794"/>
            <a:ext cx="1368152" cy="922720"/>
          </a:xfrm>
          <a:prstGeom prst="hexagon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Шестиугольник 26"/>
          <p:cNvSpPr/>
          <p:nvPr/>
        </p:nvSpPr>
        <p:spPr>
          <a:xfrm>
            <a:off x="3245047" y="1793794"/>
            <a:ext cx="1368152" cy="922720"/>
          </a:xfrm>
          <a:prstGeom prst="hexagon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Шестиугольник 27"/>
          <p:cNvSpPr/>
          <p:nvPr/>
        </p:nvSpPr>
        <p:spPr>
          <a:xfrm>
            <a:off x="1786317" y="1794794"/>
            <a:ext cx="1368152" cy="937125"/>
          </a:xfrm>
          <a:prstGeom prst="hexagon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9248" y="682661"/>
            <a:ext cx="8229600" cy="1066800"/>
          </a:xfrm>
        </p:spPr>
        <p:txBody>
          <a:bodyPr>
            <a:noAutofit/>
          </a:bodyPr>
          <a:lstStyle/>
          <a:p>
            <a:pPr algn="r"/>
            <a:r>
              <a:rPr lang="ru-RU" sz="2400" b="1" dirty="0">
                <a:solidFill>
                  <a:srgbClr val="0070C0"/>
                </a:solidFill>
                <a:latin typeface="+mn-lt"/>
              </a:rPr>
              <a:t>Перечень товаров и услуг, </a:t>
            </a:r>
            <a:r>
              <a:rPr lang="ru-RU" sz="2400" b="1" dirty="0" smtClean="0">
                <a:solidFill>
                  <a:srgbClr val="FF0000"/>
                </a:solidFill>
                <a:latin typeface="+mn-lt"/>
              </a:rPr>
              <a:t>ЗАПРЕЩЕННЫХ</a:t>
            </a:r>
            <a:r>
              <a:rPr lang="ru-RU" sz="2400" b="1" dirty="0" smtClean="0">
                <a:solidFill>
                  <a:srgbClr val="0070C0"/>
                </a:solidFill>
                <a:latin typeface="+mn-lt"/>
              </a:rPr>
              <a:t>                к </a:t>
            </a:r>
            <a:r>
              <a:rPr lang="ru-RU" sz="2400" b="1" dirty="0">
                <a:solidFill>
                  <a:srgbClr val="0070C0"/>
                </a:solidFill>
                <a:latin typeface="+mn-lt"/>
              </a:rPr>
              <a:t>реализации на </a:t>
            </a:r>
            <a:r>
              <a:rPr lang="ru-RU" sz="2400" b="1" dirty="0" smtClean="0">
                <a:solidFill>
                  <a:srgbClr val="FF0000"/>
                </a:solidFill>
                <a:latin typeface="+mn-lt"/>
              </a:rPr>
              <a:t>ярмарках всех типов</a:t>
            </a:r>
            <a:r>
              <a:rPr lang="ru-RU" sz="2800" dirty="0" smtClean="0">
                <a:solidFill>
                  <a:srgbClr val="0070C0"/>
                </a:solidFill>
                <a:latin typeface="+mn-lt"/>
              </a:rPr>
              <a:t>:</a:t>
            </a:r>
            <a:r>
              <a:rPr lang="ru-RU" sz="2800" dirty="0">
                <a:solidFill>
                  <a:srgbClr val="0070C0"/>
                </a:solidFill>
                <a:latin typeface="+mn-lt"/>
              </a:rPr>
              <a:t/>
            </a:r>
            <a:br>
              <a:rPr lang="ru-RU" sz="2800" dirty="0">
                <a:solidFill>
                  <a:srgbClr val="0070C0"/>
                </a:solidFill>
                <a:latin typeface="+mn-lt"/>
              </a:rPr>
            </a:br>
            <a:r>
              <a:rPr lang="ru-RU" sz="1600" dirty="0">
                <a:solidFill>
                  <a:srgbClr val="0070C0"/>
                </a:solidFill>
                <a:latin typeface="+mn-lt"/>
              </a:rPr>
              <a:t>(</a:t>
            </a:r>
            <a:r>
              <a:rPr lang="ru-RU" sz="1600" dirty="0" smtClean="0">
                <a:solidFill>
                  <a:srgbClr val="0070C0"/>
                </a:solidFill>
                <a:latin typeface="+mn-lt"/>
              </a:rPr>
              <a:t>Постановление Правительства Ленинградской области </a:t>
            </a:r>
            <a:r>
              <a:rPr lang="ru-RU" sz="1600" dirty="0">
                <a:solidFill>
                  <a:srgbClr val="0070C0"/>
                </a:solidFill>
                <a:latin typeface="+mn-lt"/>
              </a:rPr>
              <a:t>от 29.05.2007 № 120)</a:t>
            </a:r>
          </a:p>
        </p:txBody>
      </p:sp>
      <p:sp>
        <p:nvSpPr>
          <p:cNvPr id="29" name="Шестиугольник 28"/>
          <p:cNvSpPr/>
          <p:nvPr/>
        </p:nvSpPr>
        <p:spPr>
          <a:xfrm>
            <a:off x="326567" y="1794794"/>
            <a:ext cx="1368152" cy="921719"/>
          </a:xfrm>
          <a:prstGeom prst="hexagon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Шестиугольник 29"/>
          <p:cNvSpPr/>
          <p:nvPr/>
        </p:nvSpPr>
        <p:spPr>
          <a:xfrm>
            <a:off x="65486" y="3271023"/>
            <a:ext cx="2095549" cy="1130342"/>
          </a:xfrm>
          <a:prstGeom prst="hexagon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Шестиугольник 30"/>
          <p:cNvSpPr/>
          <p:nvPr/>
        </p:nvSpPr>
        <p:spPr>
          <a:xfrm>
            <a:off x="2355250" y="3271024"/>
            <a:ext cx="2095549" cy="1130342"/>
          </a:xfrm>
          <a:prstGeom prst="hexagon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Шестиугольник 31"/>
          <p:cNvSpPr/>
          <p:nvPr/>
        </p:nvSpPr>
        <p:spPr>
          <a:xfrm>
            <a:off x="4613195" y="3271025"/>
            <a:ext cx="2095549" cy="1130342"/>
          </a:xfrm>
          <a:prstGeom prst="hexagon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Шестиугольник 32"/>
          <p:cNvSpPr/>
          <p:nvPr/>
        </p:nvSpPr>
        <p:spPr>
          <a:xfrm>
            <a:off x="6841557" y="3271023"/>
            <a:ext cx="2095549" cy="1127889"/>
          </a:xfrm>
          <a:prstGeom prst="hexagon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Шестиугольник 33"/>
          <p:cNvSpPr/>
          <p:nvPr/>
        </p:nvSpPr>
        <p:spPr>
          <a:xfrm>
            <a:off x="6841559" y="5079078"/>
            <a:ext cx="2095549" cy="1102900"/>
          </a:xfrm>
          <a:prstGeom prst="hexagon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Шестиугольник 34"/>
          <p:cNvSpPr/>
          <p:nvPr/>
        </p:nvSpPr>
        <p:spPr>
          <a:xfrm>
            <a:off x="4613196" y="5085182"/>
            <a:ext cx="2095549" cy="1096795"/>
          </a:xfrm>
          <a:prstGeom prst="hexagon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Шестиугольник 35"/>
          <p:cNvSpPr/>
          <p:nvPr/>
        </p:nvSpPr>
        <p:spPr>
          <a:xfrm>
            <a:off x="2355250" y="5079076"/>
            <a:ext cx="2095549" cy="1102901"/>
          </a:xfrm>
          <a:prstGeom prst="hexagon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Шестиугольник 36"/>
          <p:cNvSpPr/>
          <p:nvPr/>
        </p:nvSpPr>
        <p:spPr>
          <a:xfrm>
            <a:off x="78400" y="5079075"/>
            <a:ext cx="2095549" cy="1102902"/>
          </a:xfrm>
          <a:prstGeom prst="hexagon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85" t="21357" r="24354" b="8888"/>
          <a:stretch/>
        </p:blipFill>
        <p:spPr bwMode="auto">
          <a:xfrm>
            <a:off x="2917194" y="5148498"/>
            <a:ext cx="940663" cy="9640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26566" y="2686248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rgbClr val="002060"/>
                </a:solidFill>
              </a:rPr>
              <a:t>Табачные изделия</a:t>
            </a:r>
            <a:endParaRPr lang="ru-RU" sz="1400" dirty="0">
              <a:solidFill>
                <a:srgbClr val="002060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823350" y="2691518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rgbClr val="002060"/>
                </a:solidFill>
              </a:rPr>
              <a:t>Алкогольная продукция</a:t>
            </a:r>
            <a:endParaRPr lang="ru-RU" sz="1400" dirty="0">
              <a:solidFill>
                <a:srgbClr val="00206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45047" y="2686248"/>
            <a:ext cx="137936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800" dirty="0" smtClean="0">
                <a:solidFill>
                  <a:srgbClr val="002060"/>
                </a:solidFill>
              </a:rPr>
              <a:t>Мясные </a:t>
            </a:r>
            <a:r>
              <a:rPr lang="ru-RU" sz="800" dirty="0">
                <a:solidFill>
                  <a:srgbClr val="002060"/>
                </a:solidFill>
              </a:rPr>
              <a:t>и рыбные полуфабрикаты непромышленного производства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4716016" y="2686248"/>
            <a:ext cx="13681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" dirty="0" smtClean="0">
                <a:solidFill>
                  <a:srgbClr val="002060"/>
                </a:solidFill>
              </a:rPr>
              <a:t>Консервированные </a:t>
            </a:r>
            <a:r>
              <a:rPr lang="ru-RU" sz="800" dirty="0">
                <a:solidFill>
                  <a:srgbClr val="002060"/>
                </a:solidFill>
              </a:rPr>
              <a:t>продукты, </a:t>
            </a:r>
            <a:r>
              <a:rPr lang="ru-RU" sz="800" dirty="0" smtClean="0">
                <a:solidFill>
                  <a:srgbClr val="002060"/>
                </a:solidFill>
              </a:rPr>
              <a:t>приготовленные </a:t>
            </a:r>
            <a:r>
              <a:rPr lang="ru-RU" sz="800" dirty="0">
                <a:solidFill>
                  <a:srgbClr val="002060"/>
                </a:solidFill>
              </a:rPr>
              <a:t>в домашних условиях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192090" y="2691518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solidFill>
                  <a:srgbClr val="002060"/>
                </a:solidFill>
              </a:rPr>
              <a:t>Лекарственные </a:t>
            </a:r>
            <a:r>
              <a:rPr lang="ru-RU" sz="1200" dirty="0">
                <a:solidFill>
                  <a:srgbClr val="002060"/>
                </a:solidFill>
              </a:rPr>
              <a:t>препараты 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7668344" y="2716514"/>
            <a:ext cx="13681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rgbClr val="002060"/>
                </a:solidFill>
              </a:rPr>
              <a:t>Оружие</a:t>
            </a:r>
            <a:endParaRPr lang="ru-RU" sz="1400" dirty="0">
              <a:solidFill>
                <a:srgbClr val="002060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841557" y="4423478"/>
            <a:ext cx="20717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solidFill>
                  <a:srgbClr val="002060"/>
                </a:solidFill>
              </a:rPr>
              <a:t>Изделия </a:t>
            </a:r>
            <a:r>
              <a:rPr lang="ru-RU" sz="1200" dirty="0">
                <a:solidFill>
                  <a:srgbClr val="002060"/>
                </a:solidFill>
              </a:rPr>
              <a:t>из драгоценных металлов и драгоценных камней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2344922" y="4395357"/>
            <a:ext cx="207174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dirty="0" smtClean="0">
                <a:solidFill>
                  <a:srgbClr val="002060"/>
                </a:solidFill>
              </a:rPr>
              <a:t>Изделия </a:t>
            </a:r>
            <a:r>
              <a:rPr lang="ru-RU" sz="1100" dirty="0">
                <a:solidFill>
                  <a:srgbClr val="002060"/>
                </a:solidFill>
              </a:rPr>
              <a:t>из пушно-мехового сырья и дубленой овчины, шкурок зверей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4648006" y="4399878"/>
            <a:ext cx="20717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rgbClr val="002060"/>
                </a:solidFill>
              </a:rPr>
              <a:t>Запрещенные вещества</a:t>
            </a:r>
            <a:endParaRPr lang="ru-RU" sz="1400" dirty="0">
              <a:solidFill>
                <a:srgbClr val="002060"/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70028" y="4423478"/>
            <a:ext cx="207174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rgbClr val="002060"/>
                </a:solidFill>
              </a:rPr>
              <a:t>Валюта</a:t>
            </a:r>
            <a:endParaRPr lang="ru-RU" sz="1400" dirty="0">
              <a:solidFill>
                <a:srgbClr val="002060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78400" y="6207950"/>
            <a:ext cx="208263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dirty="0" smtClean="0">
                <a:solidFill>
                  <a:srgbClr val="002060"/>
                </a:solidFill>
              </a:rPr>
              <a:t>Экземпляры </a:t>
            </a:r>
            <a:r>
              <a:rPr lang="ru-RU" sz="900" dirty="0">
                <a:solidFill>
                  <a:srgbClr val="002060"/>
                </a:solidFill>
              </a:rPr>
              <a:t>аудиовизуальных произведений и фонограмм, программ для ЭВМ и баз данных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2173950" y="6186271"/>
            <a:ext cx="24392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dirty="0">
                <a:solidFill>
                  <a:srgbClr val="002060"/>
                </a:solidFill>
              </a:rPr>
              <a:t>Пищевые продукты без промышленной упаковки  (за </a:t>
            </a:r>
            <a:r>
              <a:rPr lang="ru-RU" sz="900" dirty="0" err="1">
                <a:solidFill>
                  <a:srgbClr val="002060"/>
                </a:solidFill>
              </a:rPr>
              <a:t>искл</a:t>
            </a:r>
            <a:r>
              <a:rPr lang="ru-RU" sz="900" dirty="0">
                <a:solidFill>
                  <a:srgbClr val="002060"/>
                </a:solidFill>
              </a:rPr>
              <a:t>. продуктов пчеловодства, растениеводства, сельского и лесного хозяйства)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4613195" y="6245409"/>
            <a:ext cx="207174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rgbClr val="002060"/>
                </a:solidFill>
              </a:rPr>
              <a:t>Животные</a:t>
            </a:r>
            <a:endParaRPr lang="ru-RU" sz="1400" dirty="0">
              <a:solidFill>
                <a:srgbClr val="002060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6917227" y="6181977"/>
            <a:ext cx="20717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>
                <a:solidFill>
                  <a:srgbClr val="002060"/>
                </a:solidFill>
              </a:rPr>
              <a:t>Б</a:t>
            </a:r>
            <a:r>
              <a:rPr lang="ru-RU" sz="1000" dirty="0" smtClean="0">
                <a:solidFill>
                  <a:srgbClr val="002060"/>
                </a:solidFill>
              </a:rPr>
              <a:t>ез </a:t>
            </a:r>
            <a:r>
              <a:rPr lang="ru-RU" sz="1000" dirty="0">
                <a:solidFill>
                  <a:srgbClr val="002060"/>
                </a:solidFill>
              </a:rPr>
              <a:t>заключений о соответствии продукции требованиям </a:t>
            </a:r>
            <a:r>
              <a:rPr lang="ru-RU" sz="1000" dirty="0" smtClean="0">
                <a:solidFill>
                  <a:srgbClr val="002060"/>
                </a:solidFill>
              </a:rPr>
              <a:t>ветеринарно-санитарной </a:t>
            </a:r>
            <a:r>
              <a:rPr lang="ru-RU" sz="1000" dirty="0">
                <a:solidFill>
                  <a:srgbClr val="002060"/>
                </a:solidFill>
              </a:rPr>
              <a:t>экспертизы</a:t>
            </a:r>
          </a:p>
        </p:txBody>
      </p:sp>
    </p:spTree>
    <p:extLst>
      <p:ext uri="{BB962C8B-B14F-4D97-AF65-F5344CB8AC3E}">
        <p14:creationId xmlns:p14="http://schemas.microsoft.com/office/powerpoint/2010/main" val="20608326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oogle Shape;65;p1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8400" y="81233"/>
            <a:ext cx="677176" cy="758062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Овал 7"/>
          <p:cNvSpPr/>
          <p:nvPr/>
        </p:nvSpPr>
        <p:spPr>
          <a:xfrm>
            <a:off x="2597742" y="1597985"/>
            <a:ext cx="636093" cy="568150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9248" y="682661"/>
            <a:ext cx="8229600" cy="658107"/>
          </a:xfrm>
        </p:spPr>
        <p:txBody>
          <a:bodyPr>
            <a:noAutofit/>
          </a:bodyPr>
          <a:lstStyle/>
          <a:p>
            <a:pPr algn="r"/>
            <a:r>
              <a:rPr lang="ru-RU" sz="2400" b="1" dirty="0">
                <a:solidFill>
                  <a:srgbClr val="0070C0"/>
                </a:solidFill>
                <a:latin typeface="+mn-lt"/>
              </a:rPr>
              <a:t>Новые правила продажи </a:t>
            </a:r>
            <a:r>
              <a:rPr lang="ru-RU" sz="2400" b="1" dirty="0" err="1">
                <a:solidFill>
                  <a:srgbClr val="FF0000"/>
                </a:solidFill>
                <a:latin typeface="+mn-lt"/>
              </a:rPr>
              <a:t>вейпов</a:t>
            </a:r>
            <a:r>
              <a:rPr lang="ru-RU" sz="2800" dirty="0" smtClean="0">
                <a:solidFill>
                  <a:srgbClr val="0070C0"/>
                </a:solidFill>
                <a:latin typeface="+mn-lt"/>
              </a:rPr>
              <a:t>:</a:t>
            </a:r>
            <a:r>
              <a:rPr lang="ru-RU" sz="2800" dirty="0">
                <a:solidFill>
                  <a:srgbClr val="0070C0"/>
                </a:solidFill>
                <a:latin typeface="+mn-lt"/>
              </a:rPr>
              <a:t/>
            </a:r>
            <a:br>
              <a:rPr lang="ru-RU" sz="2800" dirty="0">
                <a:solidFill>
                  <a:srgbClr val="0070C0"/>
                </a:solidFill>
                <a:latin typeface="+mn-lt"/>
              </a:rPr>
            </a:br>
            <a:r>
              <a:rPr lang="ru-RU" sz="1600" dirty="0">
                <a:solidFill>
                  <a:srgbClr val="0070C0"/>
                </a:solidFill>
                <a:latin typeface="+mn-lt"/>
              </a:rPr>
              <a:t>(Федеральный закон от 28.04.2023 № 178-ФЗ)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990475" y="1630443"/>
            <a:ext cx="208263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 smtClean="0">
                <a:solidFill>
                  <a:srgbClr val="002060"/>
                </a:solidFill>
              </a:rPr>
              <a:t>Устройства </a:t>
            </a:r>
            <a:r>
              <a:rPr lang="ru-RU" sz="1000" dirty="0">
                <a:solidFill>
                  <a:srgbClr val="002060"/>
                </a:solidFill>
              </a:rPr>
              <a:t>для потребления </a:t>
            </a:r>
            <a:r>
              <a:rPr lang="ru-RU" sz="1000" dirty="0" err="1">
                <a:solidFill>
                  <a:srgbClr val="002060"/>
                </a:solidFill>
              </a:rPr>
              <a:t>никотинсодержащей</a:t>
            </a:r>
            <a:r>
              <a:rPr lang="ru-RU" sz="1000" dirty="0">
                <a:solidFill>
                  <a:srgbClr val="002060"/>
                </a:solidFill>
              </a:rPr>
              <a:t> продукции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5729" y="478315"/>
            <a:ext cx="1152128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" name="Шестиугольник 36"/>
          <p:cNvSpPr/>
          <p:nvPr/>
        </p:nvSpPr>
        <p:spPr>
          <a:xfrm>
            <a:off x="1248727" y="527541"/>
            <a:ext cx="1566133" cy="1102902"/>
          </a:xfrm>
          <a:prstGeom prst="hexagon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с двумя вырезанными противолежащими углами 9"/>
          <p:cNvSpPr/>
          <p:nvPr/>
        </p:nvSpPr>
        <p:spPr>
          <a:xfrm>
            <a:off x="467544" y="2276871"/>
            <a:ext cx="8424936" cy="1248220"/>
          </a:xfrm>
          <a:prstGeom prst="snip2Diag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Прямоугольник с двумя вырезанными противолежащими углами 49"/>
          <p:cNvSpPr/>
          <p:nvPr/>
        </p:nvSpPr>
        <p:spPr>
          <a:xfrm>
            <a:off x="467544" y="3645023"/>
            <a:ext cx="8424936" cy="2952329"/>
          </a:xfrm>
          <a:prstGeom prst="snip2Diag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TextBox 51"/>
          <p:cNvSpPr txBox="1"/>
          <p:nvPr/>
        </p:nvSpPr>
        <p:spPr>
          <a:xfrm>
            <a:off x="467544" y="2278596"/>
            <a:ext cx="8424935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500" dirty="0" smtClean="0">
                <a:solidFill>
                  <a:srgbClr val="002060"/>
                </a:solidFill>
              </a:rPr>
              <a:t>Любые </a:t>
            </a:r>
            <a:r>
              <a:rPr lang="ru-RU" sz="1500" dirty="0">
                <a:solidFill>
                  <a:srgbClr val="002060"/>
                </a:solidFill>
              </a:rPr>
              <a:t>электронные и иные приборы, которые используются для получения </a:t>
            </a:r>
            <a:r>
              <a:rPr lang="ru-RU" sz="1500" dirty="0" err="1">
                <a:solidFill>
                  <a:srgbClr val="002060"/>
                </a:solidFill>
              </a:rPr>
              <a:t>никотинсодержащего</a:t>
            </a:r>
            <a:r>
              <a:rPr lang="ru-RU" sz="1500" dirty="0">
                <a:solidFill>
                  <a:srgbClr val="002060"/>
                </a:solidFill>
              </a:rPr>
              <a:t> или </a:t>
            </a:r>
            <a:r>
              <a:rPr lang="ru-RU" sz="1500" dirty="0" err="1">
                <a:solidFill>
                  <a:srgbClr val="002060"/>
                </a:solidFill>
              </a:rPr>
              <a:t>безникотинового</a:t>
            </a:r>
            <a:r>
              <a:rPr lang="ru-RU" sz="1500" dirty="0">
                <a:solidFill>
                  <a:srgbClr val="002060"/>
                </a:solidFill>
              </a:rPr>
              <a:t> аэрозоля и пара, вдыхаемых потребителем, в том числе, электронные системы доставки никотина и устройства для нагревания табака, а также их составные части и элементы. К ним, в частности, относят электронные сигареты (</a:t>
            </a:r>
            <a:r>
              <a:rPr lang="ru-RU" sz="1500" dirty="0" err="1">
                <a:solidFill>
                  <a:srgbClr val="002060"/>
                </a:solidFill>
              </a:rPr>
              <a:t>вейпы</a:t>
            </a:r>
            <a:r>
              <a:rPr lang="ru-RU" sz="1500" dirty="0">
                <a:solidFill>
                  <a:srgbClr val="002060"/>
                </a:solidFill>
              </a:rPr>
              <a:t>), моды, испарители и т.д</a:t>
            </a:r>
            <a:r>
              <a:rPr lang="ru-RU" sz="1500" dirty="0" smtClean="0">
                <a:solidFill>
                  <a:srgbClr val="002060"/>
                </a:solidFill>
              </a:rPr>
              <a:t>.</a:t>
            </a:r>
            <a:endParaRPr lang="ru-RU" sz="1500" dirty="0">
              <a:solidFill>
                <a:srgbClr val="00206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83568" y="3645024"/>
            <a:ext cx="784887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500" b="1" dirty="0">
                <a:solidFill>
                  <a:srgbClr val="FF0000"/>
                </a:solidFill>
              </a:rPr>
              <a:t>С 1 июня 2023 года </a:t>
            </a:r>
            <a:r>
              <a:rPr lang="ru-RU" sz="1500" dirty="0">
                <a:solidFill>
                  <a:srgbClr val="002060"/>
                </a:solidFill>
              </a:rPr>
              <a:t>запрещается розничная торговля устройствами для потребления </a:t>
            </a:r>
            <a:r>
              <a:rPr lang="ru-RU" sz="1500" dirty="0" err="1">
                <a:solidFill>
                  <a:srgbClr val="002060"/>
                </a:solidFill>
              </a:rPr>
              <a:t>никотинсодержащей</a:t>
            </a:r>
            <a:r>
              <a:rPr lang="ru-RU" sz="1500" dirty="0">
                <a:solidFill>
                  <a:srgbClr val="002060"/>
                </a:solidFill>
              </a:rPr>
              <a:t> продукции следующими способами:</a:t>
            </a:r>
          </a:p>
          <a:p>
            <a:endParaRPr lang="ru-RU" sz="1500" dirty="0">
              <a:solidFill>
                <a:srgbClr val="002060"/>
              </a:solidFill>
            </a:endParaRPr>
          </a:p>
          <a:p>
            <a:r>
              <a:rPr lang="ru-RU" sz="1500" b="1" dirty="0" smtClean="0">
                <a:solidFill>
                  <a:srgbClr val="FF0000"/>
                </a:solidFill>
              </a:rPr>
              <a:t>1. на </a:t>
            </a:r>
            <a:r>
              <a:rPr lang="ru-RU" sz="1500" b="1" dirty="0">
                <a:solidFill>
                  <a:srgbClr val="FF0000"/>
                </a:solidFill>
              </a:rPr>
              <a:t>ярмарках;</a:t>
            </a:r>
          </a:p>
          <a:p>
            <a:r>
              <a:rPr lang="ru-RU" sz="1500" b="1" dirty="0" smtClean="0">
                <a:solidFill>
                  <a:srgbClr val="FF0000"/>
                </a:solidFill>
              </a:rPr>
              <a:t>2. на </a:t>
            </a:r>
            <a:r>
              <a:rPr lang="ru-RU" sz="1500" b="1" dirty="0">
                <a:solidFill>
                  <a:srgbClr val="FF0000"/>
                </a:solidFill>
              </a:rPr>
              <a:t>выставках;</a:t>
            </a:r>
          </a:p>
          <a:p>
            <a:r>
              <a:rPr lang="ru-RU" sz="1500" b="1" dirty="0" smtClean="0">
                <a:solidFill>
                  <a:srgbClr val="FF0000"/>
                </a:solidFill>
              </a:rPr>
              <a:t>3. путем </a:t>
            </a:r>
            <a:r>
              <a:rPr lang="ru-RU" sz="1500" b="1" dirty="0">
                <a:solidFill>
                  <a:srgbClr val="FF0000"/>
                </a:solidFill>
              </a:rPr>
              <a:t>развозной и разносной торговли;</a:t>
            </a:r>
          </a:p>
          <a:p>
            <a:r>
              <a:rPr lang="ru-RU" sz="1500" b="1" dirty="0" smtClean="0">
                <a:solidFill>
                  <a:srgbClr val="FF0000"/>
                </a:solidFill>
              </a:rPr>
              <a:t>4. дистанционным </a:t>
            </a:r>
            <a:r>
              <a:rPr lang="ru-RU" sz="1500" b="1" dirty="0">
                <a:solidFill>
                  <a:srgbClr val="FF0000"/>
                </a:solidFill>
              </a:rPr>
              <a:t>способом продажи;</a:t>
            </a:r>
          </a:p>
          <a:p>
            <a:r>
              <a:rPr lang="ru-RU" sz="1500" b="1" dirty="0" smtClean="0">
                <a:solidFill>
                  <a:srgbClr val="FF0000"/>
                </a:solidFill>
              </a:rPr>
              <a:t>5. с </a:t>
            </a:r>
            <a:r>
              <a:rPr lang="ru-RU" sz="1500" b="1" dirty="0">
                <a:solidFill>
                  <a:srgbClr val="FF0000"/>
                </a:solidFill>
              </a:rPr>
              <a:t>использованием автоматов.</a:t>
            </a:r>
          </a:p>
          <a:p>
            <a:endParaRPr lang="ru-RU" sz="1500" dirty="0">
              <a:solidFill>
                <a:srgbClr val="002060"/>
              </a:solidFill>
            </a:endParaRPr>
          </a:p>
          <a:p>
            <a:r>
              <a:rPr lang="ru-RU" sz="1500" dirty="0" smtClean="0">
                <a:solidFill>
                  <a:srgbClr val="002060"/>
                </a:solidFill>
              </a:rPr>
              <a:t>* Также </a:t>
            </a:r>
            <a:r>
              <a:rPr lang="ru-RU" sz="1500" dirty="0">
                <a:solidFill>
                  <a:srgbClr val="002060"/>
                </a:solidFill>
              </a:rPr>
              <a:t>запрещается розничная торговля устройствами для потребления </a:t>
            </a:r>
            <a:r>
              <a:rPr lang="ru-RU" sz="1500" dirty="0" err="1">
                <a:solidFill>
                  <a:srgbClr val="002060"/>
                </a:solidFill>
              </a:rPr>
              <a:t>никотинсодержащей</a:t>
            </a:r>
            <a:r>
              <a:rPr lang="ru-RU" sz="1500" dirty="0">
                <a:solidFill>
                  <a:srgbClr val="002060"/>
                </a:solidFill>
              </a:rPr>
              <a:t> продукции с ее выкладкой и демонстрацией в торговом объекте.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740259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968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+mn-lt"/>
              </a:rPr>
              <a:t>Разъяснение понятий и требований </a:t>
            </a:r>
            <a:endParaRPr lang="ru-RU" sz="32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57158" y="2071678"/>
            <a:ext cx="4000528" cy="4619582"/>
          </a:xfrm>
        </p:spPr>
        <p:txBody>
          <a:bodyPr>
            <a:normAutofit fontScale="700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2300" b="1" dirty="0" smtClean="0"/>
              <a:t>Обязанности организатора:</a:t>
            </a:r>
          </a:p>
          <a:p>
            <a:pPr marL="109728" indent="0" algn="just">
              <a:buNone/>
            </a:pPr>
            <a:r>
              <a:rPr lang="ru-RU" sz="2100" dirty="0"/>
              <a:t>1. оснащение мест организации ярмарки контейнерами для сбора мусора и туалетами;</a:t>
            </a:r>
          </a:p>
          <a:p>
            <a:pPr marL="109728" indent="0" algn="just">
              <a:buNone/>
            </a:pPr>
            <a:r>
              <a:rPr lang="ru-RU" sz="2100" dirty="0"/>
              <a:t>2. вывоз мусора в период проведения ярмарки и после завершения работы ярмарки;</a:t>
            </a:r>
          </a:p>
          <a:p>
            <a:pPr marL="109728" indent="0" algn="just">
              <a:buNone/>
            </a:pPr>
            <a:r>
              <a:rPr lang="ru-RU" sz="2100" dirty="0"/>
              <a:t>3. освобождение территории ярмарки от размещенных объектов и оборудования после завершения работы ярмарки;</a:t>
            </a:r>
          </a:p>
          <a:p>
            <a:pPr marL="109728" indent="0" algn="just">
              <a:buNone/>
            </a:pPr>
            <a:r>
              <a:rPr lang="ru-RU" sz="2100" dirty="0"/>
              <a:t>4. организацию продажи товаров на ярмарке на оборудованных торговых местах;</a:t>
            </a:r>
          </a:p>
          <a:p>
            <a:pPr marL="109728" indent="0" algn="just">
              <a:buNone/>
            </a:pPr>
            <a:r>
              <a:rPr lang="ru-RU" sz="2100" dirty="0"/>
              <a:t>5. установку соответствующих средств измерений для проверки покупателем правильности цены, меры и веса приобретенного товара;</a:t>
            </a:r>
          </a:p>
          <a:p>
            <a:pPr marL="109728" indent="0" algn="just">
              <a:buNone/>
            </a:pPr>
            <a:r>
              <a:rPr lang="ru-RU" sz="2100" dirty="0"/>
              <a:t>6. соблюдение участниками ярмарки (продавцами) установленного режима работы </a:t>
            </a:r>
            <a:r>
              <a:rPr lang="ru-RU" sz="2100" dirty="0" smtClean="0"/>
              <a:t>ярмарки</a:t>
            </a:r>
            <a:r>
              <a:rPr lang="ru-RU" sz="2100" dirty="0"/>
              <a:t>;</a:t>
            </a:r>
            <a:endParaRPr lang="ru-RU" sz="2100" dirty="0" smtClean="0"/>
          </a:p>
          <a:p>
            <a:pPr marL="109728" indent="0" algn="just">
              <a:buNone/>
            </a:pPr>
            <a:r>
              <a:rPr lang="ru-RU" sz="2100" dirty="0" smtClean="0"/>
              <a:t>7. применение </a:t>
            </a:r>
            <a:r>
              <a:rPr lang="ru-RU" sz="2100" dirty="0"/>
              <a:t>ККТ п</a:t>
            </a:r>
            <a:r>
              <a:rPr lang="ru-RU" sz="2100" dirty="0" smtClean="0"/>
              <a:t>ри </a:t>
            </a:r>
            <a:r>
              <a:rPr lang="ru-RU" sz="2100" dirty="0"/>
              <a:t>оплате аренды </a:t>
            </a:r>
            <a:r>
              <a:rPr lang="ru-RU" sz="2100" dirty="0" smtClean="0"/>
              <a:t>места и выдача чека арендатору.</a:t>
            </a:r>
            <a:endParaRPr lang="ru-RU" sz="21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286248" y="2071678"/>
            <a:ext cx="4663621" cy="4525963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1600" b="1" dirty="0"/>
              <a:t>Обязанности </a:t>
            </a:r>
            <a:r>
              <a:rPr lang="ru-RU" sz="1600" b="1" dirty="0" smtClean="0"/>
              <a:t>торгующего:</a:t>
            </a:r>
            <a:endParaRPr lang="ru-RU" sz="1600" b="1" dirty="0"/>
          </a:p>
          <a:p>
            <a:pPr marL="109728" indent="0" algn="just">
              <a:buNone/>
            </a:pPr>
            <a:r>
              <a:rPr lang="ru-RU" sz="1200" dirty="0"/>
              <a:t>1. осуществлять расчеты с покупателями за товары, работы и услуги с применением </a:t>
            </a:r>
            <a:r>
              <a:rPr lang="ru-RU" sz="1200" dirty="0" smtClean="0"/>
              <a:t>ККТ в </a:t>
            </a:r>
            <a:r>
              <a:rPr lang="ru-RU" sz="1200" dirty="0"/>
              <a:t>случаях, предусмотренных законодательством Российской Федерации;</a:t>
            </a:r>
          </a:p>
          <a:p>
            <a:pPr marL="109728" indent="0" algn="just">
              <a:buNone/>
            </a:pPr>
            <a:r>
              <a:rPr lang="ru-RU" sz="1200" dirty="0"/>
              <a:t>2. иметь в наличии на торговых местах документы, подтверждающие соответствие товаров установленным требованиям ;</a:t>
            </a:r>
          </a:p>
          <a:p>
            <a:pPr marL="109728" indent="0" algn="just">
              <a:buNone/>
            </a:pPr>
            <a:r>
              <a:rPr lang="ru-RU" sz="1200" dirty="0"/>
              <a:t>3. иметь и содержать в исправном состоянии средства измерения, своевременно и в установленном порядке проводить их метрологическую поверку;</a:t>
            </a:r>
          </a:p>
          <a:p>
            <a:pPr marL="109728" indent="0" algn="just">
              <a:buNone/>
            </a:pPr>
            <a:r>
              <a:rPr lang="ru-RU" sz="1200" dirty="0"/>
              <a:t>4. доводить до сведения покупателей достоверную информацию о товарах и их изготовителях, обеспечивающую возможность правильного выбора товаров;</a:t>
            </a:r>
          </a:p>
          <a:p>
            <a:pPr marL="109728" indent="0" algn="just">
              <a:buNone/>
            </a:pPr>
            <a:r>
              <a:rPr lang="ru-RU" sz="1200" dirty="0"/>
              <a:t>5. обеспечить наличие ценников на реализуемые товары с указанием наименования товара, его сорта, цены за вес или единицу товара, подписи материально ответственного лица или печати организации, даты оформления ценника;</a:t>
            </a:r>
          </a:p>
          <a:p>
            <a:pPr marL="109728" indent="0" algn="just">
              <a:buNone/>
            </a:pPr>
            <a:r>
              <a:rPr lang="ru-RU" sz="1200" dirty="0"/>
              <a:t>6. обеспечить размещение на каждом торговом месте вывески с указанием наименования участника ярмарки (юридического лица, индивидуального предпринимателя), места его нахождения (адреса), контактного телефона</a:t>
            </a:r>
            <a:r>
              <a:rPr lang="ru-RU" sz="1200" dirty="0" smtClean="0"/>
              <a:t>.</a:t>
            </a:r>
            <a:endParaRPr lang="ru-RU" sz="1200" dirty="0"/>
          </a:p>
        </p:txBody>
      </p:sp>
      <p:sp>
        <p:nvSpPr>
          <p:cNvPr id="5" name="TextBox 4"/>
          <p:cNvSpPr txBox="1"/>
          <p:nvPr/>
        </p:nvSpPr>
        <p:spPr>
          <a:xfrm>
            <a:off x="357158" y="1124744"/>
            <a:ext cx="860733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>
                <a:solidFill>
                  <a:srgbClr val="FF0000"/>
                </a:solidFill>
              </a:rPr>
              <a:t>Ярмарка</a:t>
            </a:r>
            <a:r>
              <a:rPr lang="ru-RU" sz="2000" dirty="0"/>
              <a:t> </a:t>
            </a:r>
            <a:r>
              <a:rPr lang="ru-RU" dirty="0"/>
              <a:t>это форма торговли, организуемая в установленном месте и на установленный срок с предоставлением торговых мест с целью продажи товаров и услуг</a:t>
            </a:r>
          </a:p>
        </p:txBody>
      </p:sp>
    </p:spTree>
    <p:extLst>
      <p:ext uri="{BB962C8B-B14F-4D97-AF65-F5344CB8AC3E}">
        <p14:creationId xmlns:p14="http://schemas.microsoft.com/office/powerpoint/2010/main" val="612292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512168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  <a:latin typeface="+mn-lt"/>
              </a:rPr>
              <a:t>Нормативно-правовая база касающаяся деятельности ярмарок: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57158" y="1628800"/>
            <a:ext cx="8319298" cy="5062460"/>
          </a:xfrm>
        </p:spPr>
        <p:txBody>
          <a:bodyPr>
            <a:normAutofit fontScale="85000" lnSpcReduction="20000"/>
          </a:bodyPr>
          <a:lstStyle/>
          <a:p>
            <a:pPr marL="109728" indent="0" algn="just">
              <a:buNone/>
            </a:pPr>
            <a:r>
              <a:rPr lang="ru-RU" sz="2100" dirty="0"/>
              <a:t>1. Федеральный закон от 28.12.2009 N 381-ФЗ (ред. от 06.02.2023)</a:t>
            </a:r>
          </a:p>
          <a:p>
            <a:pPr marL="109728" indent="0" algn="just">
              <a:buNone/>
            </a:pPr>
            <a:r>
              <a:rPr lang="ru-RU" sz="2100" dirty="0"/>
              <a:t>«Об основах государственного регулирования торговой деятельности в Российской Федерации</a:t>
            </a:r>
            <a:r>
              <a:rPr lang="ru-RU" sz="2100" dirty="0" smtClean="0"/>
              <a:t>»</a:t>
            </a:r>
          </a:p>
          <a:p>
            <a:pPr marL="109728" indent="0" algn="just">
              <a:buNone/>
            </a:pPr>
            <a:endParaRPr lang="ru-RU" sz="2100" dirty="0"/>
          </a:p>
          <a:p>
            <a:pPr marL="109728" indent="0" algn="just">
              <a:buNone/>
            </a:pPr>
            <a:r>
              <a:rPr lang="ru-RU" sz="2100" dirty="0"/>
              <a:t>2. Федеральный закон от 22.05.2003 N 54-ФЗ (ред. от 29.12.2022)</a:t>
            </a:r>
          </a:p>
          <a:p>
            <a:pPr marL="109728" indent="0" algn="just">
              <a:buNone/>
            </a:pPr>
            <a:r>
              <a:rPr lang="ru-RU" sz="2100" dirty="0"/>
              <a:t>«О применении контрольно-кассовой техники при осуществлении расчетов в Российской Федерации</a:t>
            </a:r>
            <a:r>
              <a:rPr lang="ru-RU" sz="2100" dirty="0" smtClean="0"/>
              <a:t>»</a:t>
            </a:r>
          </a:p>
          <a:p>
            <a:pPr marL="109728" indent="0" algn="just">
              <a:buNone/>
            </a:pPr>
            <a:endParaRPr lang="ru-RU" sz="2100" dirty="0"/>
          </a:p>
          <a:p>
            <a:pPr marL="109728" indent="0" algn="just">
              <a:buNone/>
            </a:pPr>
            <a:r>
              <a:rPr lang="ru-RU" sz="2100" dirty="0"/>
              <a:t>3. Кодекс Российской Федерации об административных правонарушениях» от 30.12.2001 N 195-ФЗ (Статья 14.34. Нарушение правил организации деятельности по продаже товаров (выполнению работ, оказанию услуг) на розничных рынках</a:t>
            </a:r>
            <a:r>
              <a:rPr lang="ru-RU" sz="2100" dirty="0" smtClean="0"/>
              <a:t>)</a:t>
            </a:r>
          </a:p>
          <a:p>
            <a:pPr marL="109728" indent="0" algn="just">
              <a:buNone/>
            </a:pPr>
            <a:endParaRPr lang="ru-RU" sz="2100" dirty="0"/>
          </a:p>
          <a:p>
            <a:pPr marL="109728" indent="0" algn="just">
              <a:buNone/>
            </a:pPr>
            <a:r>
              <a:rPr lang="ru-RU" sz="2100" dirty="0"/>
              <a:t>4. Постановление Правительства Ленинградской области от 29.05.2007 N 120 (ред. от 07.11.2022) «Об организации розничных рынков и ярмарок на территории Ленинградской области</a:t>
            </a:r>
            <a:r>
              <a:rPr lang="ru-RU" sz="2100" dirty="0" smtClean="0"/>
              <a:t>»</a:t>
            </a:r>
          </a:p>
          <a:p>
            <a:pPr marL="109728" indent="0" algn="just">
              <a:buNone/>
            </a:pPr>
            <a:endParaRPr lang="ru-RU" sz="2100" dirty="0"/>
          </a:p>
          <a:p>
            <a:pPr marL="109728" indent="0" algn="just">
              <a:buNone/>
            </a:pPr>
            <a:r>
              <a:rPr lang="ru-RU" sz="2100" dirty="0"/>
              <a:t>5. «ГОСТ Р 51303-2013. Национальный стандарт Российской Федерации. Торговля. Термины и определения» (утв. Приказом </a:t>
            </a:r>
            <a:r>
              <a:rPr lang="ru-RU" sz="2100" dirty="0" err="1"/>
              <a:t>Росстандарта</a:t>
            </a:r>
            <a:r>
              <a:rPr lang="ru-RU" sz="2100" dirty="0"/>
              <a:t> от 28.08.2013 N 582-ст) (ред. от 30.09.2022)</a:t>
            </a:r>
          </a:p>
        </p:txBody>
      </p:sp>
    </p:spTree>
    <p:extLst>
      <p:ext uri="{BB962C8B-B14F-4D97-AF65-F5344CB8AC3E}">
        <p14:creationId xmlns:p14="http://schemas.microsoft.com/office/powerpoint/2010/main" val="11581010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1052736"/>
            <a:ext cx="4031357" cy="2687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548680"/>
            <a:ext cx="8229600" cy="10668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latin typeface="+mn-lt"/>
              </a:rPr>
              <a:t>Дополнительная информация</a:t>
            </a:r>
            <a:endParaRPr lang="ru-RU" sz="32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79512" y="3356992"/>
            <a:ext cx="4316288" cy="3418395"/>
          </a:xfrm>
        </p:spPr>
        <p:txBody>
          <a:bodyPr>
            <a:normAutofit fontScale="92500" lnSpcReduction="10000"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dirty="0" smtClean="0">
                <a:solidFill>
                  <a:srgbClr val="FF0000"/>
                </a:solidFill>
              </a:rPr>
              <a:t>Система ярмарочных площадок и график ярмарок </a:t>
            </a:r>
            <a:r>
              <a:rPr lang="ru-RU" dirty="0" smtClean="0"/>
              <a:t>- </a:t>
            </a:r>
            <a:r>
              <a:rPr lang="en-US" dirty="0">
                <a:hlinkClick r:id="rId3"/>
              </a:rPr>
              <a:t>https://small.lenobl.ru/ru/deiatelnost/razvitie-potrebitelskogo-rynka/rynki-i-yarmarki/yarmarki-leningradskoj-oblasti</a:t>
            </a:r>
            <a:r>
              <a:rPr lang="en-US" dirty="0" smtClean="0">
                <a:hlinkClick r:id="rId3"/>
              </a:rPr>
              <a:t>/</a:t>
            </a:r>
            <a:endParaRPr lang="ru-RU" dirty="0" smtClean="0"/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ru-RU" dirty="0"/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FF0000"/>
                </a:solidFill>
              </a:rPr>
              <a:t>Сайт комитета по развитию малого, среднего бизнеса и потребительского рынка Ленинградской области </a:t>
            </a:r>
            <a:r>
              <a:rPr lang="ru-RU" dirty="0"/>
              <a:t>–                              </a:t>
            </a:r>
            <a:r>
              <a:rPr lang="en-US" dirty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small.lenobl.ru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2564904"/>
            <a:ext cx="4038600" cy="4210483"/>
          </a:xfrm>
        </p:spPr>
        <p:txBody>
          <a:bodyPr>
            <a:normAutofit fontScale="92500" lnSpcReduction="10000"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dirty="0" smtClean="0">
                <a:solidFill>
                  <a:srgbClr val="FF0000"/>
                </a:solidFill>
              </a:rPr>
              <a:t>Сайт Управления налоговой службы по Ленинградской области </a:t>
            </a:r>
            <a:r>
              <a:rPr lang="ru-RU" dirty="0" smtClean="0"/>
              <a:t>- </a:t>
            </a:r>
            <a:r>
              <a:rPr lang="en-US" dirty="0">
                <a:hlinkClick r:id="rId5"/>
              </a:rPr>
              <a:t>https://www.nalog.gov.ru/rn47/apply_fts</a:t>
            </a:r>
            <a:r>
              <a:rPr lang="en-US" dirty="0" smtClean="0">
                <a:hlinkClick r:id="rId5"/>
              </a:rPr>
              <a:t>/</a:t>
            </a:r>
            <a:endParaRPr lang="ru-RU" dirty="0" smtClean="0"/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ru-RU" dirty="0" smtClean="0"/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FF0000"/>
                </a:solidFill>
              </a:rPr>
              <a:t>Контактная информация отдела потребительского рынка комитета </a:t>
            </a:r>
            <a:r>
              <a:rPr lang="ru-RU" dirty="0"/>
              <a:t>–                              8-812-539-50-23 </a:t>
            </a:r>
            <a:r>
              <a:rPr lang="en-US" dirty="0"/>
              <a:t>potreb@lenreg.ru</a:t>
            </a:r>
            <a:endParaRPr lang="ru-RU" dirty="0"/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ru-RU" dirty="0" smtClean="0"/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698478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4342</TotalTime>
  <Words>1225</Words>
  <Application>Microsoft Office PowerPoint</Application>
  <PresentationFormat>Экран (4:3)</PresentationFormat>
  <Paragraphs>112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Городская</vt:lpstr>
      <vt:lpstr>Комитет по развитию малого, среднего бизнеса                                          и потребительского рынка Ленинградской области</vt:lpstr>
      <vt:lpstr>Правила применения контрольно-кассовой техники на ярмарках Ленинградской области, а  также иных территориях, отведенных для торговли,</vt:lpstr>
      <vt:lpstr>На ярмарках могут  торговать:</vt:lpstr>
      <vt:lpstr>Налогоплательщик ОБЯЗАН применять ККТ,             если он продает следующую продукцию</vt:lpstr>
      <vt:lpstr>Налогоплательщик НЕ ОБЯЗАН применять ККТ при осуществлении следующих видов деятельности и оказании услуг</vt:lpstr>
      <vt:lpstr>Налогоплательщик НЕ ОБЯЗАН применять ККТ             при осуществлении следующих видов              деятельности и оказании услуг:</vt:lpstr>
      <vt:lpstr>Перечень товаров и услуг, ЗАПРЕЩЕННЫХ                к реализации на ярмарках всех типов: (Постановление Правительства Ленинградской области от 29.05.2007 № 120)</vt:lpstr>
      <vt:lpstr>Новые правила продажи вейпов: (Федеральный закон от 28.04.2023 № 178-ФЗ)</vt:lpstr>
      <vt:lpstr>Разъяснение понятий и требований </vt:lpstr>
      <vt:lpstr>Нормативно-правовая база касающаяся деятельности ярмарок:</vt:lpstr>
      <vt:lpstr>Дополнительная информация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«Применение ККТ на розничных рынках и ярмарках Ленинградской области, а также иных территориях отведенных для торговли</dc:title>
  <dc:creator>Юлия Андреевна Продан</dc:creator>
  <cp:lastModifiedBy>Юлия Андреевна Продан</cp:lastModifiedBy>
  <cp:revision>51</cp:revision>
  <dcterms:created xsi:type="dcterms:W3CDTF">2023-03-06T14:04:33Z</dcterms:created>
  <dcterms:modified xsi:type="dcterms:W3CDTF">2023-09-14T06:07:08Z</dcterms:modified>
</cp:coreProperties>
</file>