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svg" ContentType="image/svg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18" r:id="rId2"/>
    <p:sldId id="421" r:id="rId3"/>
    <p:sldId id="427" r:id="rId4"/>
    <p:sldId id="428" r:id="rId5"/>
  </p:sldIdLst>
  <p:sldSz cx="9144000" cy="6858000" type="screen4x3"/>
  <p:notesSz cx="6692900" cy="9867900"/>
  <p:defaultTextStyle>
    <a:defPPr>
      <a:defRPr lang="ru-RU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2">
          <p15:clr>
            <a:srgbClr val="A4A3A4"/>
          </p15:clr>
        </p15:guide>
        <p15:guide id="2" orient="horz" pos="1116">
          <p15:clr>
            <a:srgbClr val="A4A3A4"/>
          </p15:clr>
        </p15:guide>
        <p15:guide id="3" orient="horz" pos="348">
          <p15:clr>
            <a:srgbClr val="A4A3A4"/>
          </p15:clr>
        </p15:guide>
        <p15:guide id="4" orient="horz" pos="4470">
          <p15:clr>
            <a:srgbClr val="A4A3A4"/>
          </p15:clr>
        </p15:guide>
        <p15:guide id="5" pos="3368">
          <p15:clr>
            <a:srgbClr val="A4A3A4"/>
          </p15:clr>
        </p15:guide>
        <p15:guide id="6" pos="874" userDrawn="1">
          <p15:clr>
            <a:srgbClr val="A4A3A4"/>
          </p15:clr>
        </p15:guide>
        <p15:guide id="8" pos="5862" userDrawn="1">
          <p15:clr>
            <a:srgbClr val="A4A3A4"/>
          </p15:clr>
        </p15:guide>
        <p15:guide id="9" pos="6543" userDrawn="1">
          <p15:clr>
            <a:srgbClr val="A4A3A4"/>
          </p15:clr>
        </p15:guide>
        <p15:guide id="10" pos="193" userDrawn="1">
          <p15:clr>
            <a:srgbClr val="A4A3A4"/>
          </p15:clr>
        </p15:guide>
        <p15:guide id="11" orient="horz" pos="2160">
          <p15:clr>
            <a:srgbClr val="A4A3A4"/>
          </p15:clr>
        </p15:guide>
        <p15:guide id="12" orient="horz" pos="1012">
          <p15:clr>
            <a:srgbClr val="A4A3A4"/>
          </p15:clr>
        </p15:guide>
        <p15:guide id="13" orient="horz" pos="316">
          <p15:clr>
            <a:srgbClr val="A4A3A4"/>
          </p15:clr>
        </p15:guide>
        <p15:guide id="14" orient="horz" pos="4054">
          <p15:clr>
            <a:srgbClr val="A4A3A4"/>
          </p15:clr>
        </p15:guide>
        <p15:guide id="15" pos="2880">
          <p15:clr>
            <a:srgbClr val="A4A3A4"/>
          </p15:clr>
        </p15:guide>
        <p15:guide id="16" pos="747">
          <p15:clr>
            <a:srgbClr val="A4A3A4"/>
          </p15:clr>
        </p15:guide>
        <p15:guide id="17" pos="5013">
          <p15:clr>
            <a:srgbClr val="A4A3A4"/>
          </p15:clr>
        </p15:guide>
        <p15:guide id="18" pos="5595">
          <p15:clr>
            <a:srgbClr val="A4A3A4"/>
          </p15:clr>
        </p15:guide>
        <p15:guide id="19" pos="1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58ED5"/>
    <a:srgbClr val="B92AD5"/>
    <a:srgbClr val="1F497D"/>
    <a:srgbClr val="376092"/>
    <a:srgbClr val="F79646"/>
    <a:srgbClr val="77933C"/>
    <a:srgbClr val="604A7B"/>
    <a:srgbClr val="C86663"/>
    <a:srgbClr val="4F81BD"/>
    <a:srgbClr val="8064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2508" autoAdjust="0"/>
  </p:normalViewPr>
  <p:slideViewPr>
    <p:cSldViewPr showGuides="1">
      <p:cViewPr varScale="1">
        <p:scale>
          <a:sx n="107" d="100"/>
          <a:sy n="107" d="100"/>
        </p:scale>
        <p:origin x="-1782" y="-96"/>
      </p:cViewPr>
      <p:guideLst>
        <p:guide orient="horz" pos="2382"/>
        <p:guide orient="horz" pos="1116"/>
        <p:guide orient="horz" pos="348"/>
        <p:guide orient="horz" pos="4470"/>
        <p:guide orient="horz" pos="2160"/>
        <p:guide orient="horz" pos="1012"/>
        <p:guide orient="horz" pos="316"/>
        <p:guide orient="horz" pos="4054"/>
        <p:guide pos="3368"/>
        <p:guide pos="874"/>
        <p:guide pos="5862"/>
        <p:guide pos="6543"/>
        <p:guide pos="193"/>
        <p:guide pos="2880"/>
        <p:guide pos="747"/>
        <p:guide pos="5013"/>
        <p:guide pos="5595"/>
        <p:guide pos="1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39725" cy="3686397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1.6871980676328505E-2"/>
          <c:y val="2.9204563437768043E-2"/>
          <c:w val="0.966256038647343"/>
          <c:h val="0.79982184589146987"/>
        </c:manualLayout>
      </c:layout>
      <c:barChart>
        <c:barDir val="col"/>
        <c:grouping val="clustered"/>
        <c:ser>
          <c:idx val="1"/>
          <c:order val="0"/>
          <c:tx>
            <c:strRef>
              <c:f>Лист1!$I$1</c:f>
              <c:strCache>
                <c:ptCount val="1"/>
                <c:pt idx="0">
                  <c:v>Сумма налога до 01.01.2025, тыс.руб.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dLbls>
            <c:dLbl>
              <c:idx val="0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CB1-4E1B-B849-02C54378D4BF}"/>
                </c:ext>
              </c:extLst>
            </c:dLbl>
            <c:dLbl>
              <c:idx val="1"/>
              <c:layout>
                <c:manualLayout>
                  <c:x val="-2.0486551107940641E-2"/>
                  <c:y val="-1.1837366616657827E-16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CB1-4E1B-B849-02C54378D4BF}"/>
                </c:ext>
              </c:extLst>
            </c:dLbl>
            <c:dLbl>
              <c:idx val="2"/>
              <c:layout>
                <c:manualLayout>
                  <c:x val="-3.6420535303005673E-2"/>
                  <c:y val="-6.4568200161420506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CB1-4E1B-B849-02C54378D4BF}"/>
                </c:ext>
              </c:extLst>
            </c:dLbl>
            <c:dLbl>
              <c:idx val="3"/>
              <c:layout>
                <c:manualLayout>
                  <c:x val="-3.186796839012998E-2"/>
                  <c:y val="6.4568200161419917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CB1-4E1B-B849-02C54378D4BF}"/>
                </c:ext>
              </c:extLst>
            </c:dLbl>
            <c:dLbl>
              <c:idx val="4"/>
              <c:layout>
                <c:manualLayout>
                  <c:x val="-3.8696818759443606E-2"/>
                  <c:y val="3.2284100080709967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CB1-4E1B-B849-02C54378D4BF}"/>
                </c:ext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Лист1!$H$2:$H$6</c:f>
              <c:numCache>
                <c:formatCode>#,##0</c:formatCode>
                <c:ptCount val="5"/>
                <c:pt idx="0">
                  <c:v>2400</c:v>
                </c:pt>
                <c:pt idx="1">
                  <c:v>5000</c:v>
                </c:pt>
                <c:pt idx="2">
                  <c:v>20000</c:v>
                </c:pt>
                <c:pt idx="3">
                  <c:v>50000</c:v>
                </c:pt>
                <c:pt idx="4">
                  <c:v>100000</c:v>
                </c:pt>
              </c:numCache>
            </c:numRef>
          </c:cat>
          <c:val>
            <c:numRef>
              <c:f>Лист1!$I$2:$I$6</c:f>
              <c:numCache>
                <c:formatCode>#,##0</c:formatCode>
                <c:ptCount val="5"/>
                <c:pt idx="0">
                  <c:v>312</c:v>
                </c:pt>
                <c:pt idx="1">
                  <c:v>650</c:v>
                </c:pt>
                <c:pt idx="2">
                  <c:v>2900</c:v>
                </c:pt>
                <c:pt idx="3">
                  <c:v>7400</c:v>
                </c:pt>
                <c:pt idx="4">
                  <c:v>14900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CB1-4E1B-B849-02C54378D4BF}"/>
            </c:ext>
          </c:extLst>
        </c:ser>
        <c:ser>
          <c:idx val="2"/>
          <c:order val="1"/>
          <c:tx>
            <c:strRef>
              <c:f>Лист1!$J$1</c:f>
              <c:strCache>
                <c:ptCount val="1"/>
                <c:pt idx="0">
                  <c:v>Сумма налога с 01.01.2025, тыс.руб.</c:v>
                </c:pt>
              </c:strCache>
            </c:strRef>
          </c:tx>
          <c:spPr>
            <a:solidFill>
              <a:srgbClr val="558ED5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2.2762834564378494E-2"/>
                  <c:y val="0"/>
                </c:manualLayout>
              </c:layout>
              <c:spPr>
                <a:gradFill flip="none" rotWithShape="1">
                  <a:gsLst>
                    <a:gs pos="0">
                      <a:schemeClr val="accent3">
                        <a:lumMod val="60000"/>
                        <a:lumOff val="40000"/>
                      </a:schemeClr>
                    </a:gs>
                    <a:gs pos="54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rgbClr val="558ED5"/>
                    </a:gs>
                  </a:gsLst>
                  <a:lin ang="0" scaled="1"/>
                  <a:tileRect/>
                </a:gra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6-8CB1-4E1B-B849-02C54378D4BF}"/>
                </c:ext>
              </c:extLst>
            </c:dLbl>
            <c:dLbl>
              <c:idx val="1"/>
              <c:layout>
                <c:manualLayout>
                  <c:x val="2.5039118020816317E-2"/>
                  <c:y val="1.291364003228398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CB1-4E1B-B849-02C54378D4BF}"/>
                </c:ext>
              </c:extLst>
            </c:dLbl>
            <c:dLbl>
              <c:idx val="2"/>
              <c:layout>
                <c:manualLayout>
                  <c:x val="4.3249385672319111E-2"/>
                  <c:y val="6.4568200161419327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CB1-4E1B-B849-02C54378D4BF}"/>
                </c:ext>
              </c:extLst>
            </c:dLbl>
            <c:dLbl>
              <c:idx val="3"/>
              <c:layout>
                <c:manualLayout>
                  <c:x val="4.0973102215881213E-2"/>
                  <c:y val="-6.4568200161421114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CB1-4E1B-B849-02C54378D4BF}"/>
                </c:ext>
              </c:extLst>
            </c:dLbl>
            <c:spPr>
              <a:solidFill>
                <a:srgbClr val="558ED5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ellipse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Лист1!$H$2:$H$6</c:f>
              <c:numCache>
                <c:formatCode>#,##0</c:formatCode>
                <c:ptCount val="5"/>
                <c:pt idx="0">
                  <c:v>2400</c:v>
                </c:pt>
                <c:pt idx="1">
                  <c:v>5000</c:v>
                </c:pt>
                <c:pt idx="2">
                  <c:v>20000</c:v>
                </c:pt>
                <c:pt idx="3">
                  <c:v>50000</c:v>
                </c:pt>
                <c:pt idx="4">
                  <c:v>100000</c:v>
                </c:pt>
              </c:numCache>
            </c:numRef>
          </c:cat>
          <c:val>
            <c:numRef>
              <c:f>Лист1!$J$2:$J$6</c:f>
              <c:numCache>
                <c:formatCode>#,##0</c:formatCode>
                <c:ptCount val="5"/>
                <c:pt idx="0">
                  <c:v>312</c:v>
                </c:pt>
                <c:pt idx="1">
                  <c:v>702</c:v>
                </c:pt>
                <c:pt idx="2">
                  <c:v>3402</c:v>
                </c:pt>
                <c:pt idx="3">
                  <c:v>9402</c:v>
                </c:pt>
                <c:pt idx="4">
                  <c:v>20402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CB1-4E1B-B849-02C54378D4BF}"/>
            </c:ext>
          </c:extLst>
        </c:ser>
        <c:dLbls/>
        <c:gapWidth val="219"/>
        <c:axId val="65020288"/>
        <c:axId val="65022208"/>
      </c:barChart>
      <c:catAx>
        <c:axId val="65020288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Сумма </a:t>
                </a:r>
                <a:r>
                  <a:rPr lang="ru-RU" sz="1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дохода,</a:t>
                </a:r>
                <a:r>
                  <a:rPr lang="ru-RU" sz="1800" baseline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тыс. руб.</a:t>
                </a:r>
                <a:endParaRPr lang="ru-RU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>
            <c:manualLayout>
              <c:xMode val="edge"/>
              <c:yMode val="edge"/>
              <c:x val="0.41478115942028981"/>
              <c:y val="0.8893646679972127"/>
            </c:manualLayout>
          </c:layout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5022208"/>
        <c:crosses val="autoZero"/>
        <c:auto val="1"/>
        <c:lblAlgn val="ctr"/>
        <c:lblOffset val="100"/>
      </c:catAx>
      <c:valAx>
        <c:axId val="65022208"/>
        <c:scaling>
          <c:orientation val="minMax"/>
          <c:max val="21000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tickLblPos val="none"/>
        <c:crossAx val="65020288"/>
        <c:crosses val="autoZero"/>
        <c:crossBetween val="between"/>
        <c:majorUnit val="3000"/>
        <c:minorUnit val="5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3484178743961345E-2"/>
          <c:y val="7.615032427099909E-2"/>
          <c:w val="0.49748804347826092"/>
          <c:h val="0.29993400228577455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0468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90852" y="0"/>
            <a:ext cx="2900468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B9F7C-DFFD-412C-AF38-D605E5DCDD12}" type="datetimeFigureOut">
              <a:rPr lang="ru-RU" smtClean="0"/>
              <a:pPr/>
              <a:t>19.08.2024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2600"/>
            <a:ext cx="2900468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90852" y="9372600"/>
            <a:ext cx="2900468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770EE1-D24D-4357-99D8-F8BD75F18F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33824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00256" cy="493395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91095" y="1"/>
            <a:ext cx="2900256" cy="493395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r">
              <a:defRPr sz="1200"/>
            </a:lvl1pPr>
          </a:lstStyle>
          <a:p>
            <a:fld id="{54B2CB9A-35A0-44DF-9563-3B4294FF58F5}" type="datetimeFigureOut">
              <a:rPr lang="ru-RU" smtClean="0"/>
              <a:pPr/>
              <a:t>19.08.2024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741363"/>
            <a:ext cx="4930775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49" tIns="45674" rIns="91349" bIns="45674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9290" y="4687254"/>
            <a:ext cx="5354320" cy="4440555"/>
          </a:xfrm>
          <a:prstGeom prst="rect">
            <a:avLst/>
          </a:prstGeom>
        </p:spPr>
        <p:txBody>
          <a:bodyPr vert="horz" lIns="91349" tIns="45674" rIns="91349" bIns="4567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372793"/>
            <a:ext cx="2900256" cy="493395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91095" y="9372793"/>
            <a:ext cx="2900256" cy="493395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r">
              <a:defRPr sz="1200"/>
            </a:lvl1pPr>
          </a:lstStyle>
          <a:p>
            <a:fld id="{67CAF5B9-CC1E-4A3E-B04F-728BB30B0B5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313203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CAF5B9-CC1E-4A3E-B04F-728BB30B0B5D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62474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8" y="1428"/>
            <a:ext cx="9142642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5800" y="3363689"/>
            <a:ext cx="7772400" cy="1470025"/>
          </a:xfrm>
        </p:spPr>
        <p:txBody>
          <a:bodyPr>
            <a:norm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НАЗВАНИЕ ПРЕЗЕНТАЦИИ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  <a:latin typeface="+mj-lt"/>
              </a:defRPr>
            </a:lvl1pPr>
            <a:lvl2pPr marL="457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22.12.2012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7" y="1913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5858" indent="2783">
              <a:defRPr>
                <a:latin typeface="+mj-lt"/>
              </a:defRPr>
            </a:lvl2pPr>
            <a:lvl3pPr marL="551012" indent="-228197">
              <a:tabLst/>
              <a:defRPr>
                <a:latin typeface="+mj-lt"/>
              </a:defRPr>
            </a:lvl3pPr>
            <a:lvl4pPr marL="0" indent="315858">
              <a:lnSpc>
                <a:spcPts val="1578"/>
              </a:lnSpc>
              <a:spcBef>
                <a:spcPts val="351"/>
              </a:spcBef>
              <a:defRPr>
                <a:latin typeface="+mj-lt"/>
              </a:defRPr>
            </a:lvl4pPr>
            <a:lvl5pPr>
              <a:lnSpc>
                <a:spcPts val="1578"/>
              </a:lnSpc>
              <a:spcBef>
                <a:spcPts val="351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5926640" y="5127076"/>
            <a:ext cx="923618" cy="376853"/>
          </a:xfrm>
          <a:prstGeom prst="rect">
            <a:avLst/>
          </a:prstGeom>
          <a:noFill/>
        </p:spPr>
        <p:txBody>
          <a:bodyPr wrap="square" lIns="80147" tIns="40074" rIns="80147" bIns="40074" rtlCol="0">
            <a:noAutofit/>
          </a:bodyPr>
          <a:lstStyle/>
          <a:p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822635" y="501069"/>
            <a:ext cx="7337192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marL="0" marR="0" lvl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200" b="1" i="0" u="none" strike="noStrike" kern="1200" cap="none" spc="0" normalizeH="0" baseline="0" noProof="0" dirty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472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8641" indent="0">
              <a:defRPr>
                <a:latin typeface="+mj-lt"/>
              </a:defRPr>
            </a:lvl2pPr>
            <a:lvl3pPr marL="551012" indent="-228197">
              <a:defRPr>
                <a:latin typeface="+mj-lt"/>
              </a:defRPr>
            </a:lvl3pPr>
            <a:lvl4pPr marL="0" indent="315858">
              <a:defRPr>
                <a:latin typeface="+mj-lt"/>
              </a:defRPr>
            </a:lvl4pPr>
            <a:lvl5pPr marL="1257865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821926" y="501069"/>
            <a:ext cx="7337901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marL="0" marR="0" lvl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200" b="1" i="0" u="none" strike="noStrike" kern="1200" cap="none" spc="0" normalizeH="0" baseline="0" noProof="0" dirty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1012506"/>
            <a:ext cx="7320689" cy="202463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5" y="3429720"/>
            <a:ext cx="7320689" cy="300640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7" y="1913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29" y="1606871"/>
            <a:ext cx="3644897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4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4" y="1606871"/>
            <a:ext cx="3674753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4" y="2174876"/>
            <a:ext cx="3674753" cy="42612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1" y="1606871"/>
            <a:ext cx="3587825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1" y="2188098"/>
            <a:ext cx="3587825" cy="4248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7" y="1913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191048" y="5872591"/>
            <a:ext cx="567428" cy="653106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>
            <a:lvl1pPr algn="ctr">
              <a:defRPr sz="2400" i="0">
                <a:solidFill>
                  <a:schemeClr val="bg1"/>
                </a:solidFill>
                <a:latin typeface="+mj-lt"/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953" y="490021"/>
            <a:ext cx="7343873" cy="1110281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5953" y="1600200"/>
            <a:ext cx="7343873" cy="4835924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081" y="6041425"/>
            <a:ext cx="619711" cy="631834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>
            <a:lvl1pPr algn="ctr">
              <a:lnSpc>
                <a:spcPts val="2104"/>
              </a:lnSpc>
              <a:defRPr sz="2400">
                <a:solidFill>
                  <a:schemeClr val="bg1"/>
                </a:solidFill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914239" rtl="0" eaLnBrk="1" latinLnBrk="0" hangingPunct="1">
        <a:lnSpc>
          <a:spcPts val="4558"/>
        </a:lnSpc>
        <a:spcBef>
          <a:spcPct val="0"/>
        </a:spcBef>
        <a:buNone/>
        <a:defRPr sz="3700" b="1" i="0" kern="1200">
          <a:solidFill>
            <a:srgbClr val="005AA9"/>
          </a:solidFill>
          <a:latin typeface="+mj-lt"/>
          <a:ea typeface="+mj-ea"/>
          <a:cs typeface="+mj-cs"/>
        </a:defRPr>
      </a:lvl1pPr>
    </p:titleStyle>
    <p:bodyStyle>
      <a:lvl1pPr marL="318641" indent="0" algn="l" defTabSz="914239" rtl="0" eaLnBrk="1" latinLnBrk="0" hangingPunct="1">
        <a:spcBef>
          <a:spcPct val="20000"/>
        </a:spcBef>
        <a:buFont typeface="+mj-lt"/>
        <a:buNone/>
        <a:defRPr sz="3200" b="0" i="0" kern="1200">
          <a:solidFill>
            <a:srgbClr val="005AA9"/>
          </a:solidFill>
          <a:latin typeface="+mj-lt"/>
          <a:ea typeface="+mn-ea"/>
          <a:cs typeface="+mn-cs"/>
        </a:defRPr>
      </a:lvl1pPr>
      <a:lvl2pPr marL="318641" indent="0" algn="l" defTabSz="914239" rtl="0" eaLnBrk="1" latinLnBrk="0" hangingPunct="1">
        <a:spcBef>
          <a:spcPct val="20000"/>
        </a:spcBef>
        <a:buFont typeface="Arial" pitchFamily="34" charset="0"/>
        <a:buNone/>
        <a:defRPr sz="2100" b="0" i="0" kern="1200">
          <a:solidFill>
            <a:srgbClr val="504F53"/>
          </a:solidFill>
          <a:latin typeface="+mj-lt"/>
          <a:ea typeface="+mn-ea"/>
          <a:cs typeface="+mn-cs"/>
        </a:defRPr>
      </a:lvl2pPr>
      <a:lvl3pPr marL="624759" indent="-228197" algn="l" defTabSz="914239" rtl="0" eaLnBrk="1" latinLnBrk="0" hangingPunct="1">
        <a:spcBef>
          <a:spcPct val="20000"/>
        </a:spcBef>
        <a:buFont typeface="Arial" pitchFamily="34" charset="0"/>
        <a:buChar char="•"/>
        <a:defRPr sz="2100" b="0" i="0" kern="1200">
          <a:solidFill>
            <a:srgbClr val="504F53"/>
          </a:solidFill>
          <a:latin typeface="+mj-lt"/>
          <a:ea typeface="+mn-ea"/>
          <a:cs typeface="+mn-cs"/>
        </a:defRPr>
      </a:lvl3pPr>
      <a:lvl4pPr marL="0" indent="315858" algn="just" defTabSz="914239" rtl="0" eaLnBrk="1" latinLnBrk="0" hangingPunct="1">
        <a:lnSpc>
          <a:spcPts val="1578"/>
        </a:lnSpc>
        <a:spcBef>
          <a:spcPts val="351"/>
        </a:spcBef>
        <a:buFont typeface="Arial" pitchFamily="34" charset="0"/>
        <a:buNone/>
        <a:tabLst/>
        <a:defRPr sz="1400" b="0" i="0" kern="1200">
          <a:solidFill>
            <a:srgbClr val="504F53"/>
          </a:solidFill>
          <a:latin typeface="+mj-lt"/>
          <a:ea typeface="+mn-ea"/>
          <a:cs typeface="+mn-cs"/>
        </a:defRPr>
      </a:lvl4pPr>
      <a:lvl5pPr marL="1257865" indent="0" algn="l" defTabSz="914239" rtl="0" eaLnBrk="1" latinLnBrk="0" hangingPunct="1">
        <a:lnSpc>
          <a:spcPts val="1578"/>
        </a:lnSpc>
        <a:spcBef>
          <a:spcPts val="351"/>
        </a:spcBef>
        <a:buFont typeface="Arial" pitchFamily="34" charset="0"/>
        <a:buNone/>
        <a:defRPr sz="1200" b="0" i="0" kern="1200">
          <a:solidFill>
            <a:srgbClr val="8D8C90"/>
          </a:solidFill>
          <a:latin typeface="+mj-lt"/>
          <a:ea typeface="+mn-ea"/>
          <a:cs typeface="+mn-cs"/>
        </a:defRPr>
      </a:lvl5pPr>
      <a:lvl6pPr marL="251415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7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9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14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svg"/><Relationship Id="rId7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D2CC30-0F70-4EC5-8718-7470DB3F01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363689"/>
            <a:ext cx="9144000" cy="1470025"/>
          </a:xfrm>
        </p:spPr>
        <p:txBody>
          <a:bodyPr>
            <a:noAutofit/>
          </a:bodyPr>
          <a:lstStyle/>
          <a:p>
            <a:pPr algn="ctr"/>
            <a:r>
              <a:rPr lang="ru-RU" sz="2600" b="0" dirty="0">
                <a:latin typeface="Times New Roman" pitchFamily="18" charset="0"/>
                <a:cs typeface="Times New Roman" pitchFamily="18" charset="0"/>
              </a:rPr>
              <a:t>Изменения в налоговом законодательстве РФ</a:t>
            </a:r>
            <a:br>
              <a:rPr lang="ru-RU" sz="26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600" b="0" dirty="0">
                <a:latin typeface="Times New Roman" pitchFamily="18" charset="0"/>
                <a:cs typeface="Times New Roman" pitchFamily="18" charset="0"/>
              </a:rPr>
              <a:t>в части новых ставок НДФЛ и введения прогрессивной шкалы</a:t>
            </a:r>
            <a:br>
              <a:rPr lang="ru-RU" sz="26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600" b="0" dirty="0">
                <a:latin typeface="Times New Roman" pitchFamily="18" charset="0"/>
                <a:cs typeface="Times New Roman" pitchFamily="18" charset="0"/>
              </a:rPr>
              <a:t>(Федеральный закон от 12.07.2024 № 176-ФЗ)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FE1334D-7499-4558-8B9E-E2CFCC7EB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000" y="5949000"/>
            <a:ext cx="6400800" cy="360000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19.08.2024</a:t>
            </a:r>
          </a:p>
        </p:txBody>
      </p:sp>
    </p:spTree>
    <p:extLst>
      <p:ext uri="{BB962C8B-B14F-4D97-AF65-F5344CB8AC3E}">
        <p14:creationId xmlns:p14="http://schemas.microsoft.com/office/powerpoint/2010/main" xmlns="" val="342391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76BBF12-97D1-4D1D-2510-313C2E8938CF}"/>
              </a:ext>
            </a:extLst>
          </p:cNvPr>
          <p:cNvSpPr/>
          <p:nvPr/>
        </p:nvSpPr>
        <p:spPr>
          <a:xfrm>
            <a:off x="586799" y="3472904"/>
            <a:ext cx="8279999" cy="2958077"/>
          </a:xfrm>
          <a:prstGeom prst="rect">
            <a:avLst/>
          </a:prstGeom>
          <a:solidFill>
            <a:schemeClr val="accent1">
              <a:alpha val="2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8DC8A43E-95E5-F3C8-FB2F-C73799A4620C}"/>
              </a:ext>
            </a:extLst>
          </p:cNvPr>
          <p:cNvSpPr/>
          <p:nvPr/>
        </p:nvSpPr>
        <p:spPr>
          <a:xfrm>
            <a:off x="612000" y="1585094"/>
            <a:ext cx="8279999" cy="1483905"/>
          </a:xfrm>
          <a:prstGeom prst="rect">
            <a:avLst/>
          </a:prstGeom>
          <a:solidFill>
            <a:schemeClr val="accent1">
              <a:alpha val="2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B369A269-BD2F-5EBE-836D-853880F1C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9563570"/>
              </p:ext>
            </p:extLst>
          </p:nvPr>
        </p:nvGraphicFramePr>
        <p:xfrm>
          <a:off x="612000" y="3462390"/>
          <a:ext cx="8279999" cy="2795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8207">
                  <a:extLst>
                    <a:ext uri="{9D8B030D-6E8A-4147-A177-3AD203B41FA5}">
                      <a16:colId xmlns:a16="http://schemas.microsoft.com/office/drawing/2014/main" xmlns="" val="2489061031"/>
                    </a:ext>
                  </a:extLst>
                </a:gridCol>
                <a:gridCol w="1131793">
                  <a:extLst>
                    <a:ext uri="{9D8B030D-6E8A-4147-A177-3AD203B41FA5}">
                      <a16:colId xmlns:a16="http://schemas.microsoft.com/office/drawing/2014/main" xmlns="" val="676478807"/>
                    </a:ext>
                  </a:extLst>
                </a:gridCol>
                <a:gridCol w="4679999">
                  <a:extLst>
                    <a:ext uri="{9D8B030D-6E8A-4147-A177-3AD203B41FA5}">
                      <a16:colId xmlns:a16="http://schemas.microsoft.com/office/drawing/2014/main" xmlns="" val="3289183578"/>
                    </a:ext>
                  </a:extLst>
                </a:gridCol>
              </a:tblGrid>
              <a:tr h="35999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дохода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Ставка налога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Максимальная сумма налога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7288525"/>
                  </a:ext>
                </a:extLst>
              </a:tr>
              <a:tr h="30247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2,4 млн. руб.</a:t>
                      </a:r>
                      <a:endParaRPr lang="ru-RU" sz="16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15106819"/>
                  </a:ext>
                </a:extLst>
              </a:tr>
              <a:tr h="30247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свыше 2,4 и до 5 млн. руб.</a:t>
                      </a:r>
                      <a:endParaRPr lang="ru-RU" sz="1600" b="1" i="0" u="none" strike="noStrike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+ 390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=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4114022"/>
                  </a:ext>
                </a:extLst>
              </a:tr>
              <a:tr h="5683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свыше 5 и до 20 млн. руб.</a:t>
                      </a:r>
                      <a:endParaRPr lang="ru-RU" sz="16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+ 2 700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=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3 402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40519454"/>
                  </a:ext>
                </a:extLst>
              </a:tr>
              <a:tr h="56129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свыше 20 и до 50 млн. руб.</a:t>
                      </a:r>
                      <a:endParaRPr lang="ru-RU" sz="1600" b="1" i="0" u="none" strike="noStrike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3 402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+ 6 000 тыс. руб. =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9 402 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957004"/>
                  </a:ext>
                </a:extLst>
              </a:tr>
              <a:tr h="5683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свыше 50 млн. руб.</a:t>
                      </a:r>
                      <a:endParaRPr lang="ru-RU" sz="16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9 402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+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22%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 суммы дохода, превышающей 50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17394523"/>
                  </a:ext>
                </a:extLst>
              </a:tr>
            </a:tbl>
          </a:graphicData>
        </a:graphic>
      </p:graphicFrame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9E0B646C-4083-799E-BD93-98F15D619F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32972508"/>
              </p:ext>
            </p:extLst>
          </p:nvPr>
        </p:nvGraphicFramePr>
        <p:xfrm>
          <a:off x="612000" y="1585095"/>
          <a:ext cx="8229599" cy="12897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9091">
                  <a:extLst>
                    <a:ext uri="{9D8B030D-6E8A-4147-A177-3AD203B41FA5}">
                      <a16:colId xmlns:a16="http://schemas.microsoft.com/office/drawing/2014/main" xmlns="" val="587771802"/>
                    </a:ext>
                  </a:extLst>
                </a:gridCol>
                <a:gridCol w="1066753">
                  <a:extLst>
                    <a:ext uri="{9D8B030D-6E8A-4147-A177-3AD203B41FA5}">
                      <a16:colId xmlns:a16="http://schemas.microsoft.com/office/drawing/2014/main" xmlns="" val="3569609200"/>
                    </a:ext>
                  </a:extLst>
                </a:gridCol>
                <a:gridCol w="4673755">
                  <a:extLst>
                    <a:ext uri="{9D8B030D-6E8A-4147-A177-3AD203B41FA5}">
                      <a16:colId xmlns:a16="http://schemas.microsoft.com/office/drawing/2014/main" xmlns="" val="347167888"/>
                    </a:ext>
                  </a:extLst>
                </a:gridCol>
              </a:tblGrid>
              <a:tr h="2960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дохода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Ставка налога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Максимальная сумма налога</a:t>
                      </a:r>
                      <a:endParaRPr lang="ru-RU" sz="1600" b="1" i="0" u="none" strike="noStrike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3272267"/>
                  </a:ext>
                </a:extLst>
              </a:tr>
              <a:tr h="3353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5 млн. руб.</a:t>
                      </a:r>
                      <a:endParaRPr lang="ru-RU" sz="16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9032557"/>
                  </a:ext>
                </a:extLst>
              </a:tr>
              <a:tr h="31684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свыше 5 млн. руб.</a:t>
                      </a:r>
                      <a:endParaRPr lang="ru-RU" sz="1600" b="1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ru-RU" sz="16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u="none" strike="noStrike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суммы дохода, превышающей 5 </a:t>
                      </a:r>
                      <a:r>
                        <a:rPr lang="ru-RU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3" marR="4763" marT="4763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604771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14192" y="189000"/>
            <a:ext cx="8229600" cy="909000"/>
          </a:xfrm>
          <a:gradFill>
            <a:gsLst>
              <a:gs pos="0">
                <a:schemeClr val="accent1">
                  <a:tint val="66000"/>
                  <a:satMod val="160000"/>
                  <a:alpha val="3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txBody>
          <a:bodyPr>
            <a:normAutofit/>
          </a:bodyPr>
          <a:lstStyle/>
          <a:p>
            <a:pPr algn="ctr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Ставки НДФЛ до и после 01.01.2025</a:t>
            </a: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324081" y="6041425"/>
            <a:ext cx="619711" cy="631834"/>
          </a:xfrm>
        </p:spPr>
        <p:txBody>
          <a:bodyPr/>
          <a:lstStyle/>
          <a:p>
            <a:fld id="{E20E89E6-FE54-4E13-859C-1FA908D70D39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4506475-64E8-6E88-1030-148053C2BE75}"/>
              </a:ext>
            </a:extLst>
          </p:cNvPr>
          <p:cNvSpPr txBox="1"/>
          <p:nvPr/>
        </p:nvSpPr>
        <p:spPr>
          <a:xfrm>
            <a:off x="2320364" y="1136786"/>
            <a:ext cx="5017256" cy="360000"/>
          </a:xfrm>
          <a:prstGeom prst="rect">
            <a:avLst/>
          </a:prstGeom>
          <a:ln>
            <a:noFill/>
          </a:ln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500" b="1" dirty="0">
                <a:solidFill>
                  <a:srgbClr val="005AA9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</a:t>
            </a: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 01.01.2025 (2 ставки НДФЛ)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9D11487-C16B-EF53-F5D3-469D939D7837}"/>
              </a:ext>
            </a:extLst>
          </p:cNvPr>
          <p:cNvSpPr txBox="1"/>
          <p:nvPr/>
        </p:nvSpPr>
        <p:spPr>
          <a:xfrm>
            <a:off x="2592000" y="3050626"/>
            <a:ext cx="4680000" cy="36000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 01.01.2025 (5 ставок НДФЛ)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D5D9C2D-D34C-B080-42E2-7146FEAE7D4E}"/>
              </a:ext>
            </a:extLst>
          </p:cNvPr>
          <p:cNvSpPr txBox="1"/>
          <p:nvPr/>
        </p:nvSpPr>
        <p:spPr>
          <a:xfrm>
            <a:off x="612000" y="1989000"/>
            <a:ext cx="7712081" cy="720000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92500" lnSpcReduction="10000"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11FC65-E02E-7B71-DB94-169188D657B2}"/>
              </a:ext>
            </a:extLst>
          </p:cNvPr>
          <p:cNvSpPr txBox="1"/>
          <p:nvPr/>
        </p:nvSpPr>
        <p:spPr>
          <a:xfrm>
            <a:off x="2412000" y="1269000"/>
            <a:ext cx="360000" cy="52905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25000" lnSpcReduction="20000"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1E83594-8EB6-F04F-9BAD-040DBD9606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AD85C8A1-2BCE-EEEE-5FC0-1D2ACD5D0FCA}"/>
              </a:ext>
            </a:extLst>
          </p:cNvPr>
          <p:cNvSpPr txBox="1">
            <a:spLocks/>
          </p:cNvSpPr>
          <p:nvPr/>
        </p:nvSpPr>
        <p:spPr>
          <a:xfrm>
            <a:off x="662400" y="445500"/>
            <a:ext cx="8229600" cy="909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txBody>
          <a:bodyPr vert="horz" lIns="91424" tIns="45712" rIns="91424" bIns="45712" rtlCol="0" anchor="ctr">
            <a:normAutofit fontScale="92500" lnSpcReduction="20000"/>
          </a:bodyPr>
          <a:lstStyle>
            <a:lvl1pPr marL="0" marR="0" indent="0" algn="l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/>
              <a:defRPr sz="4700" b="1" i="0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/>
              <a:t>Пример расчета сумм НДФЛ до и после 01.01.2025 при одинаковых суммах дохода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xmlns="" id="{811DB642-49FB-80D2-75F4-901B179A1D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97036934"/>
              </p:ext>
            </p:extLst>
          </p:nvPr>
        </p:nvGraphicFramePr>
        <p:xfrm>
          <a:off x="612000" y="1629000"/>
          <a:ext cx="8280000" cy="4783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D15C033C-9FAF-CD43-CF29-193202598E87}"/>
              </a:ext>
            </a:extLst>
          </p:cNvPr>
          <p:cNvSpPr txBox="1">
            <a:spLocks/>
          </p:cNvSpPr>
          <p:nvPr/>
        </p:nvSpPr>
        <p:spPr>
          <a:xfrm>
            <a:off x="680836" y="445501"/>
            <a:ext cx="8229600" cy="909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txBody>
          <a:bodyPr vert="horz" lIns="91424" tIns="45712" rIns="91424" bIns="45712" rtlCol="0" anchor="ctr">
            <a:normAutofit fontScale="92500" lnSpcReduction="20000"/>
          </a:bodyPr>
          <a:lstStyle>
            <a:lvl1pPr marL="0" marR="0" indent="0" algn="l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/>
              <a:defRPr sz="4700" b="1" i="0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/>
              <a:t>Пример расчета сумм НДФЛ до и после 01.01.2025 при одинаковых суммах дохода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915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ADA6DDD-9DD0-A88E-9760-7B59A48E59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3534EA08-8A7F-A266-68FF-0B5B85C20E68}"/>
              </a:ext>
            </a:extLst>
          </p:cNvPr>
          <p:cNvSpPr txBox="1">
            <a:spLocks/>
          </p:cNvSpPr>
          <p:nvPr/>
        </p:nvSpPr>
        <p:spPr>
          <a:xfrm>
            <a:off x="680836" y="445501"/>
            <a:ext cx="8229600" cy="909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txBody>
          <a:bodyPr vert="horz" lIns="91424" tIns="45712" rIns="91424" bIns="45712" rtlCol="0" anchor="ctr">
            <a:normAutofit/>
          </a:bodyPr>
          <a:lstStyle>
            <a:lvl1pPr marL="0" marR="0" indent="0" algn="l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/>
              <a:defRPr sz="4700" b="1" i="0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/>
              <a:t>Изменение стандартных вычетов на детей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Младенец со сплошной заливкой">
            <a:extLst>
              <a:ext uri="{FF2B5EF4-FFF2-40B4-BE49-F238E27FC236}">
                <a16:creationId xmlns:a16="http://schemas.microsoft.com/office/drawing/2014/main" xmlns="" id="{16E09DFE-A161-DC00-0472-7F8DBD9BBB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13680" y="3119645"/>
            <a:ext cx="914400" cy="914400"/>
          </a:xfrm>
          <a:prstGeom prst="rect">
            <a:avLst/>
          </a:prstGeom>
        </p:spPr>
      </p:pic>
      <p:pic>
        <p:nvPicPr>
          <p:cNvPr id="10" name="Рисунок 9" descr="Младенец со сплошной заливкой">
            <a:extLst>
              <a:ext uri="{FF2B5EF4-FFF2-40B4-BE49-F238E27FC236}">
                <a16:creationId xmlns:a16="http://schemas.microsoft.com/office/drawing/2014/main" xmlns="" id="{12E3173E-1CE4-FFF0-3DF6-4535CB457A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4864" y="1996404"/>
            <a:ext cx="914400" cy="914400"/>
          </a:xfrm>
          <a:prstGeom prst="rect">
            <a:avLst/>
          </a:prstGeom>
        </p:spPr>
      </p:pic>
      <p:pic>
        <p:nvPicPr>
          <p:cNvPr id="11" name="Рисунок 10" descr="Младенец со сплошной заливкой">
            <a:extLst>
              <a:ext uri="{FF2B5EF4-FFF2-40B4-BE49-F238E27FC236}">
                <a16:creationId xmlns:a16="http://schemas.microsoft.com/office/drawing/2014/main" xmlns="" id="{C59171CD-5E3F-35CC-B46F-FE4B2B46F9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75661" y="3119645"/>
            <a:ext cx="914400" cy="914400"/>
          </a:xfrm>
          <a:prstGeom prst="rect">
            <a:avLst/>
          </a:prstGeom>
        </p:spPr>
      </p:pic>
      <p:pic>
        <p:nvPicPr>
          <p:cNvPr id="12" name="Рисунок 11" descr="Младенец со сплошной заливкой">
            <a:extLst>
              <a:ext uri="{FF2B5EF4-FFF2-40B4-BE49-F238E27FC236}">
                <a16:creationId xmlns:a16="http://schemas.microsoft.com/office/drawing/2014/main" xmlns="" id="{6ADE32E7-B00D-3B64-3410-B18DDEFF93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667281" y="4316316"/>
            <a:ext cx="914400" cy="914400"/>
          </a:xfrm>
          <a:prstGeom prst="rect">
            <a:avLst/>
          </a:prstGeom>
        </p:spPr>
      </p:pic>
      <p:pic>
        <p:nvPicPr>
          <p:cNvPr id="13" name="Рисунок 12" descr="Младенец со сплошной заливкой">
            <a:extLst>
              <a:ext uri="{FF2B5EF4-FFF2-40B4-BE49-F238E27FC236}">
                <a16:creationId xmlns:a16="http://schemas.microsoft.com/office/drawing/2014/main" xmlns="" id="{87DB6196-5D05-854A-D379-FD5034206E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47281" y="4316316"/>
            <a:ext cx="914400" cy="914400"/>
          </a:xfrm>
          <a:prstGeom prst="rect">
            <a:avLst/>
          </a:prstGeom>
        </p:spPr>
      </p:pic>
      <p:pic>
        <p:nvPicPr>
          <p:cNvPr id="14" name="Рисунок 13" descr="Младенец со сплошной заливкой">
            <a:extLst>
              <a:ext uri="{FF2B5EF4-FFF2-40B4-BE49-F238E27FC236}">
                <a16:creationId xmlns:a16="http://schemas.microsoft.com/office/drawing/2014/main" xmlns="" id="{35C14CF9-3A7A-BF57-9419-0E72D86804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27281" y="4316316"/>
            <a:ext cx="914400" cy="9144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B5295F5-50A8-666E-9484-14AAC4D40247}"/>
              </a:ext>
            </a:extLst>
          </p:cNvPr>
          <p:cNvSpPr txBox="1"/>
          <p:nvPr/>
        </p:nvSpPr>
        <p:spPr>
          <a:xfrm>
            <a:off x="3132000" y="1354501"/>
            <a:ext cx="2520000" cy="32740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kern="1200" cap="none" spc="0" normalizeH="0" baseline="0" noProof="0" dirty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 2025 года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EA96A29-71FE-D5F0-D7E8-C82F95AB0064}"/>
              </a:ext>
            </a:extLst>
          </p:cNvPr>
          <p:cNvSpPr txBox="1"/>
          <p:nvPr/>
        </p:nvSpPr>
        <p:spPr>
          <a:xfrm>
            <a:off x="6113936" y="1346760"/>
            <a:ext cx="2520000" cy="32740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>
            <a:defPPr>
              <a:defRPr lang="ru-RU"/>
            </a:defPPr>
            <a:lvl1pPr marR="0" indent="0" defTabSz="104305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600" b="1" i="0" u="none" strike="noStrike" cap="none" spc="0" normalizeH="0" baseline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С 2025 года</a:t>
            </a:r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xmlns="" id="{32947BFA-7686-BA62-F4B9-74D4D0FBFB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8708807"/>
              </p:ext>
            </p:extLst>
          </p:nvPr>
        </p:nvGraphicFramePr>
        <p:xfrm>
          <a:off x="2537936" y="1989000"/>
          <a:ext cx="6096000" cy="43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xmlns="" val="74822899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xmlns="" val="169258347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1400 руб.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1400 руб.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060639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0" algn="ctr" defTabSz="914239" rtl="0" eaLnBrk="1" latinLnBrk="0" hangingPunct="1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1400 руб.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2800 руб.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5234135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0" algn="ctr" defTabSz="914239" rtl="0" eaLnBrk="1" latinLnBrk="0" hangingPunct="1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3000 руб.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6000 руб.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33543823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marL="0" algn="ctr" defTabSz="914239" rtl="0" eaLnBrk="1" latinLnBrk="0" hangingPunct="1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350 000 руб.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kern="12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450 000 руб.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39879135"/>
                  </a:ext>
                </a:extLst>
              </a:tr>
            </a:tbl>
          </a:graphicData>
        </a:graphic>
      </p:graphicFrame>
      <p:pic>
        <p:nvPicPr>
          <p:cNvPr id="19" name="Рисунок 18" descr="Деньги со сплошной заливкой">
            <a:extLst>
              <a:ext uri="{FF2B5EF4-FFF2-40B4-BE49-F238E27FC236}">
                <a16:creationId xmlns:a16="http://schemas.microsoft.com/office/drawing/2014/main" xmlns="" id="{45BCBE5E-D841-10A0-A511-268FED346D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56608" y="532098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55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Present_FNS2012_A4</Template>
  <TotalTime>26947</TotalTime>
  <Words>267</Words>
  <Application>Microsoft Office PowerPoint</Application>
  <PresentationFormat>Экран (4:3)</PresentationFormat>
  <Paragraphs>58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Present_FNS2012_A4</vt:lpstr>
      <vt:lpstr>Изменения в налоговом законодательстве РФ в части новых ставок НДФЛ и введения прогрессивной шкалы (Федеральный закон от 12.07.2024 № 176-ФЗ)</vt:lpstr>
      <vt:lpstr>Ставки НДФЛ до и после 01.01.2025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Щипцова</dc:creator>
  <cp:lastModifiedBy>4700-00-261</cp:lastModifiedBy>
  <cp:revision>2755</cp:revision>
  <cp:lastPrinted>2015-11-11T07:30:15Z</cp:lastPrinted>
  <dcterms:created xsi:type="dcterms:W3CDTF">2013-11-13T08:36:35Z</dcterms:created>
  <dcterms:modified xsi:type="dcterms:W3CDTF">2024-08-19T05:28:53Z</dcterms:modified>
</cp:coreProperties>
</file>