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59" r:id="rId11"/>
    <p:sldId id="267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9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9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8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7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96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16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35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54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8C8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A12FB2-533F-430F-B801-FE023144A0A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B5C4C462-A78A-4AE6-AB2F-5320FA4FB4A1}">
      <dgm:prSet phldrT="[Текст]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dirty="0" smtClean="0"/>
            <a:t>При переходе на УСН (в конце года подается уведомление о переходе)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dirty="0" smtClean="0"/>
            <a:t>НП подпадает под освобождение от НДС</a:t>
          </a:r>
          <a:endParaRPr lang="ru-RU" dirty="0"/>
        </a:p>
      </dgm:t>
    </dgm:pt>
    <dgm:pt modelId="{7510EB7F-7602-45D9-9B5B-28302A763CE6}" type="parTrans" cxnId="{ABA6E310-EC4F-4327-8A72-3481ED260C4E}">
      <dgm:prSet/>
      <dgm:spPr/>
      <dgm:t>
        <a:bodyPr/>
        <a:lstStyle/>
        <a:p>
          <a:endParaRPr lang="ru-RU"/>
        </a:p>
      </dgm:t>
    </dgm:pt>
    <dgm:pt modelId="{028F4CB9-39A2-4ED3-9127-B171731C0F4B}" type="sibTrans" cxnId="{ABA6E310-EC4F-4327-8A72-3481ED260C4E}">
      <dgm:prSet/>
      <dgm:spPr/>
      <dgm:t>
        <a:bodyPr/>
        <a:lstStyle/>
        <a:p>
          <a:endParaRPr lang="ru-RU"/>
        </a:p>
      </dgm:t>
    </dgm:pt>
    <dgm:pt modelId="{5428844D-AC9C-497A-BFEF-587B428A2AB2}">
      <dgm:prSet phldrT="[Текст]"/>
      <dgm:spPr/>
      <dgm:t>
        <a:bodyPr/>
        <a:lstStyle/>
        <a:p>
          <a:r>
            <a:rPr lang="ru-RU" b="1" u="sng" dirty="0" smtClean="0"/>
            <a:t>нужно восстановить суммы НДС, ранее принятые к вычету</a:t>
          </a:r>
          <a:r>
            <a:rPr lang="ru-RU" dirty="0" smtClean="0"/>
            <a:t> по товарам, включая ОС и НМА, имущественным правам</a:t>
          </a:r>
          <a:endParaRPr lang="ru-RU" dirty="0"/>
        </a:p>
      </dgm:t>
    </dgm:pt>
    <dgm:pt modelId="{8BB286C9-6A4C-4C78-AFA6-2744B0396B75}" type="parTrans" cxnId="{A8E7401C-A845-486F-A1F9-9D4116510F0B}">
      <dgm:prSet/>
      <dgm:spPr/>
      <dgm:t>
        <a:bodyPr/>
        <a:lstStyle/>
        <a:p>
          <a:endParaRPr lang="ru-RU"/>
        </a:p>
      </dgm:t>
    </dgm:pt>
    <dgm:pt modelId="{DC2961AD-3015-4154-AF25-4171229FC523}" type="sibTrans" cxnId="{A8E7401C-A845-486F-A1F9-9D4116510F0B}">
      <dgm:prSet/>
      <dgm:spPr/>
      <dgm:t>
        <a:bodyPr/>
        <a:lstStyle/>
        <a:p>
          <a:endParaRPr lang="ru-RU"/>
        </a:p>
      </dgm:t>
    </dgm:pt>
    <dgm:pt modelId="{F02BAEB2-F920-4592-B4EF-88CDFAF738BF}" type="pres">
      <dgm:prSet presAssocID="{1EA12FB2-533F-430F-B801-FE023144A0A8}" presName="Name0" presStyleCnt="0">
        <dgm:presLayoutVars>
          <dgm:dir/>
          <dgm:resizeHandles val="exact"/>
        </dgm:presLayoutVars>
      </dgm:prSet>
      <dgm:spPr/>
    </dgm:pt>
    <dgm:pt modelId="{2E8684FC-3450-494C-85BE-DD9EC319FAE9}" type="pres">
      <dgm:prSet presAssocID="{B5C4C462-A78A-4AE6-AB2F-5320FA4FB4A1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06D7FD-49EB-4EA7-8ACF-1B6EEBB165E6}" type="pres">
      <dgm:prSet presAssocID="{028F4CB9-39A2-4ED3-9127-B171731C0F4B}" presName="sibTrans" presStyleLbl="sibTrans2D1" presStyleIdx="0" presStyleCnt="1"/>
      <dgm:spPr/>
      <dgm:t>
        <a:bodyPr/>
        <a:lstStyle/>
        <a:p>
          <a:endParaRPr lang="ru-RU"/>
        </a:p>
      </dgm:t>
    </dgm:pt>
    <dgm:pt modelId="{627D6964-220C-4AF7-B581-E69421AB1AA0}" type="pres">
      <dgm:prSet presAssocID="{028F4CB9-39A2-4ED3-9127-B171731C0F4B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07887E05-C87A-4DCC-BD13-CA225359DCF0}" type="pres">
      <dgm:prSet presAssocID="{5428844D-AC9C-497A-BFEF-587B428A2AB2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A6E310-EC4F-4327-8A72-3481ED260C4E}" srcId="{1EA12FB2-533F-430F-B801-FE023144A0A8}" destId="{B5C4C462-A78A-4AE6-AB2F-5320FA4FB4A1}" srcOrd="0" destOrd="0" parTransId="{7510EB7F-7602-45D9-9B5B-28302A763CE6}" sibTransId="{028F4CB9-39A2-4ED3-9127-B171731C0F4B}"/>
    <dgm:cxn modelId="{A8E7401C-A845-486F-A1F9-9D4116510F0B}" srcId="{1EA12FB2-533F-430F-B801-FE023144A0A8}" destId="{5428844D-AC9C-497A-BFEF-587B428A2AB2}" srcOrd="1" destOrd="0" parTransId="{8BB286C9-6A4C-4C78-AFA6-2744B0396B75}" sibTransId="{DC2961AD-3015-4154-AF25-4171229FC523}"/>
    <dgm:cxn modelId="{3BB8A67B-A5B8-4BC5-9EE0-566B9E0D2891}" type="presOf" srcId="{5428844D-AC9C-497A-BFEF-587B428A2AB2}" destId="{07887E05-C87A-4DCC-BD13-CA225359DCF0}" srcOrd="0" destOrd="0" presId="urn:microsoft.com/office/officeart/2005/8/layout/process1"/>
    <dgm:cxn modelId="{11493CBB-7306-4C53-93CC-1C51CA0F5A35}" type="presOf" srcId="{1EA12FB2-533F-430F-B801-FE023144A0A8}" destId="{F02BAEB2-F920-4592-B4EF-88CDFAF738BF}" srcOrd="0" destOrd="0" presId="urn:microsoft.com/office/officeart/2005/8/layout/process1"/>
    <dgm:cxn modelId="{9749B548-1E61-4591-8487-95C6103DE199}" type="presOf" srcId="{028F4CB9-39A2-4ED3-9127-B171731C0F4B}" destId="{627D6964-220C-4AF7-B581-E69421AB1AA0}" srcOrd="1" destOrd="0" presId="urn:microsoft.com/office/officeart/2005/8/layout/process1"/>
    <dgm:cxn modelId="{3B313509-0017-49D8-B11E-6FFFF68F1BD6}" type="presOf" srcId="{028F4CB9-39A2-4ED3-9127-B171731C0F4B}" destId="{9906D7FD-49EB-4EA7-8ACF-1B6EEBB165E6}" srcOrd="0" destOrd="0" presId="urn:microsoft.com/office/officeart/2005/8/layout/process1"/>
    <dgm:cxn modelId="{499F4DF9-76E3-494E-8F23-F51246174278}" type="presOf" srcId="{B5C4C462-A78A-4AE6-AB2F-5320FA4FB4A1}" destId="{2E8684FC-3450-494C-85BE-DD9EC319FAE9}" srcOrd="0" destOrd="0" presId="urn:microsoft.com/office/officeart/2005/8/layout/process1"/>
    <dgm:cxn modelId="{4C37B124-6098-424C-A86B-44870084984D}" type="presParOf" srcId="{F02BAEB2-F920-4592-B4EF-88CDFAF738BF}" destId="{2E8684FC-3450-494C-85BE-DD9EC319FAE9}" srcOrd="0" destOrd="0" presId="urn:microsoft.com/office/officeart/2005/8/layout/process1"/>
    <dgm:cxn modelId="{3DD96699-1D1D-4A3E-9ECC-802F826D9AC0}" type="presParOf" srcId="{F02BAEB2-F920-4592-B4EF-88CDFAF738BF}" destId="{9906D7FD-49EB-4EA7-8ACF-1B6EEBB165E6}" srcOrd="1" destOrd="0" presId="urn:microsoft.com/office/officeart/2005/8/layout/process1"/>
    <dgm:cxn modelId="{E725F2AB-5C14-4B66-8CD9-0DCE5E110237}" type="presParOf" srcId="{9906D7FD-49EB-4EA7-8ACF-1B6EEBB165E6}" destId="{627D6964-220C-4AF7-B581-E69421AB1AA0}" srcOrd="0" destOrd="0" presId="urn:microsoft.com/office/officeart/2005/8/layout/process1"/>
    <dgm:cxn modelId="{60B4AD87-1C0D-4708-9D98-8C40BD657DC1}" type="presParOf" srcId="{F02BAEB2-F920-4592-B4EF-88CDFAF738BF}" destId="{07887E05-C87A-4DCC-BD13-CA225359DCF0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4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59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9" indent="0">
              <a:buNone/>
              <a:defRPr sz="20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6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5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9" indent="0">
              <a:buNone/>
              <a:defRPr sz="20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6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5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19" indent="0">
              <a:buNone/>
              <a:defRPr sz="12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6" indent="0">
              <a:buNone/>
              <a:defRPr sz="900"/>
            </a:lvl6pPr>
            <a:lvl7pPr marL="2742716" indent="0">
              <a:buNone/>
              <a:defRPr sz="900"/>
            </a:lvl7pPr>
            <a:lvl8pPr marL="3199835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19" indent="0">
              <a:buNone/>
              <a:defRPr sz="2800"/>
            </a:lvl2pPr>
            <a:lvl3pPr marL="914239" indent="0">
              <a:buNone/>
              <a:defRPr sz="2400"/>
            </a:lvl3pPr>
            <a:lvl4pPr marL="1371358" indent="0">
              <a:buNone/>
              <a:defRPr sz="2000"/>
            </a:lvl4pPr>
            <a:lvl5pPr marL="1828477" indent="0">
              <a:buNone/>
              <a:defRPr sz="2000"/>
            </a:lvl5pPr>
            <a:lvl6pPr marL="2285596" indent="0">
              <a:buNone/>
              <a:defRPr sz="2000"/>
            </a:lvl6pPr>
            <a:lvl7pPr marL="2742716" indent="0">
              <a:buNone/>
              <a:defRPr sz="2000"/>
            </a:lvl7pPr>
            <a:lvl8pPr marL="3199835" indent="0">
              <a:buNone/>
              <a:defRPr sz="2000"/>
            </a:lvl8pPr>
            <a:lvl9pPr marL="3656954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19" indent="0">
              <a:buNone/>
              <a:defRPr sz="12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6" indent="0">
              <a:buNone/>
              <a:defRPr sz="900"/>
            </a:lvl6pPr>
            <a:lvl7pPr marL="2742716" indent="0">
              <a:buNone/>
              <a:defRPr sz="900"/>
            </a:lvl7pPr>
            <a:lvl8pPr marL="3199835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-0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8" y="1442"/>
            <a:ext cx="9142642" cy="6855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4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0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907B5-0FAD-495D-AC31-6B2E087E1112}" type="datetimeFigureOut">
              <a:rPr lang="ru-RU"/>
              <a:pPr>
                <a:defRPr/>
              </a:pPr>
              <a:t>12.09.2024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8F269-AACB-4FD3-94E9-E4D61353D8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8" y="1442"/>
            <a:ext cx="9142642" cy="6856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5926767" y="5127302"/>
            <a:ext cx="923088" cy="377240"/>
          </a:xfrm>
          <a:prstGeom prst="rect">
            <a:avLst/>
          </a:prstGeom>
          <a:noFill/>
          <a:ln>
            <a:noFill/>
          </a:ln>
          <a:extLst/>
        </p:spPr>
        <p:txBody>
          <a:bodyPr lIns="80115" tIns="40057" rIns="80115" bIns="40057"/>
          <a:lstStyle>
            <a:lvl1pPr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042988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042988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042988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042988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3799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4415B-4C84-4792-B82B-E69867A15142}" type="datetimeFigureOut">
              <a:rPr lang="ru-RU"/>
              <a:pPr>
                <a:defRPr/>
              </a:pPr>
              <a:t>12.09.2024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C53AE-392B-4021-989F-6EFADA23B0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2643" cy="6855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6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3705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3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24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0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79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7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2C715-504D-4AE3-9AD8-DD6F5B5DC99C}" type="datetimeFigureOut">
              <a:rPr lang="ru-RU"/>
              <a:pPr>
                <a:defRPr/>
              </a:pPr>
              <a:t>12.09.2024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36F7F-465B-4D7A-85D3-6501BE0A07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8" y="1442"/>
            <a:ext cx="9142642" cy="6856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4987" y="1763713"/>
            <a:ext cx="4735512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22904" y="1763713"/>
            <a:ext cx="4735513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461B4-D671-4350-9E18-5A6BB6045309}" type="datetimeFigureOut">
              <a:rPr lang="ru-RU"/>
              <a:pPr>
                <a:defRPr/>
              </a:pPr>
              <a:t>12.09.2024</a:t>
            </a:fld>
            <a:endParaRPr lang="ru-RU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68AEB-8E03-4395-AA7F-42FED1DA19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48" indent="0">
              <a:buNone/>
              <a:defRPr sz="2000" b="1"/>
            </a:lvl2pPr>
            <a:lvl3pPr marL="913697" indent="0">
              <a:buNone/>
              <a:defRPr sz="1800" b="1"/>
            </a:lvl3pPr>
            <a:lvl4pPr marL="1370546" indent="0">
              <a:buNone/>
              <a:defRPr sz="1700" b="1"/>
            </a:lvl4pPr>
            <a:lvl5pPr marL="1827395" indent="0">
              <a:buNone/>
              <a:defRPr sz="1700" b="1"/>
            </a:lvl5pPr>
            <a:lvl6pPr marL="2284242" indent="0">
              <a:buNone/>
              <a:defRPr sz="1700" b="1"/>
            </a:lvl6pPr>
            <a:lvl7pPr marL="2741092" indent="0">
              <a:buNone/>
              <a:defRPr sz="1700" b="1"/>
            </a:lvl7pPr>
            <a:lvl8pPr marL="3197940" indent="0">
              <a:buNone/>
              <a:defRPr sz="1700" b="1"/>
            </a:lvl8pPr>
            <a:lvl9pPr marL="3654788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48" indent="0">
              <a:buNone/>
              <a:defRPr sz="2000" b="1"/>
            </a:lvl2pPr>
            <a:lvl3pPr marL="913697" indent="0">
              <a:buNone/>
              <a:defRPr sz="1800" b="1"/>
            </a:lvl3pPr>
            <a:lvl4pPr marL="1370546" indent="0">
              <a:buNone/>
              <a:defRPr sz="1700" b="1"/>
            </a:lvl4pPr>
            <a:lvl5pPr marL="1827395" indent="0">
              <a:buNone/>
              <a:defRPr sz="1700" b="1"/>
            </a:lvl5pPr>
            <a:lvl6pPr marL="2284242" indent="0">
              <a:buNone/>
              <a:defRPr sz="1700" b="1"/>
            </a:lvl6pPr>
            <a:lvl7pPr marL="2741092" indent="0">
              <a:buNone/>
              <a:defRPr sz="1700" b="1"/>
            </a:lvl7pPr>
            <a:lvl8pPr marL="3197940" indent="0">
              <a:buNone/>
              <a:defRPr sz="1700" b="1"/>
            </a:lvl8pPr>
            <a:lvl9pPr marL="3654788" indent="0">
              <a:buNone/>
              <a:defRPr sz="17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CBBCB-78B9-4545-801D-63DBE4FB07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8" y="1442"/>
            <a:ext cx="9142642" cy="6856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F9239-B30A-4249-A8F1-F408C86B93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0DA0A-8187-49D4-9A1E-A82C76F315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4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48" indent="0">
              <a:buNone/>
              <a:defRPr sz="1200"/>
            </a:lvl2pPr>
            <a:lvl3pPr marL="913697" indent="0">
              <a:buNone/>
              <a:defRPr sz="1000"/>
            </a:lvl3pPr>
            <a:lvl4pPr marL="1370546" indent="0">
              <a:buNone/>
              <a:defRPr sz="900"/>
            </a:lvl4pPr>
            <a:lvl5pPr marL="1827395" indent="0">
              <a:buNone/>
              <a:defRPr sz="900"/>
            </a:lvl5pPr>
            <a:lvl6pPr marL="2284242" indent="0">
              <a:buNone/>
              <a:defRPr sz="900"/>
            </a:lvl6pPr>
            <a:lvl7pPr marL="2741092" indent="0">
              <a:buNone/>
              <a:defRPr sz="900"/>
            </a:lvl7pPr>
            <a:lvl8pPr marL="3197940" indent="0">
              <a:buNone/>
              <a:defRPr sz="900"/>
            </a:lvl8pPr>
            <a:lvl9pPr marL="3654788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D9317-2D0E-4D22-A9B7-4D6F3BB55E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848" indent="0">
              <a:buNone/>
              <a:defRPr sz="2800"/>
            </a:lvl2pPr>
            <a:lvl3pPr marL="913697" indent="0">
              <a:buNone/>
              <a:defRPr sz="2400"/>
            </a:lvl3pPr>
            <a:lvl4pPr marL="1370546" indent="0">
              <a:buNone/>
              <a:defRPr sz="2000"/>
            </a:lvl4pPr>
            <a:lvl5pPr marL="1827395" indent="0">
              <a:buNone/>
              <a:defRPr sz="2000"/>
            </a:lvl5pPr>
            <a:lvl6pPr marL="2284242" indent="0">
              <a:buNone/>
              <a:defRPr sz="2000"/>
            </a:lvl6pPr>
            <a:lvl7pPr marL="2741092" indent="0">
              <a:buNone/>
              <a:defRPr sz="2000"/>
            </a:lvl7pPr>
            <a:lvl8pPr marL="3197940" indent="0">
              <a:buNone/>
              <a:defRPr sz="2000"/>
            </a:lvl8pPr>
            <a:lvl9pPr marL="3654788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48" indent="0">
              <a:buNone/>
              <a:defRPr sz="1200"/>
            </a:lvl2pPr>
            <a:lvl3pPr marL="913697" indent="0">
              <a:buNone/>
              <a:defRPr sz="1000"/>
            </a:lvl3pPr>
            <a:lvl4pPr marL="1370546" indent="0">
              <a:buNone/>
              <a:defRPr sz="900"/>
            </a:lvl4pPr>
            <a:lvl5pPr marL="1827395" indent="0">
              <a:buNone/>
              <a:defRPr sz="900"/>
            </a:lvl5pPr>
            <a:lvl6pPr marL="2284242" indent="0">
              <a:buNone/>
              <a:defRPr sz="900"/>
            </a:lvl6pPr>
            <a:lvl7pPr marL="2741092" indent="0">
              <a:buNone/>
              <a:defRPr sz="900"/>
            </a:lvl7pPr>
            <a:lvl8pPr marL="3197940" indent="0">
              <a:buNone/>
              <a:defRPr sz="900"/>
            </a:lvl8pPr>
            <a:lvl9pPr marL="3654788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537B6-4902-4A8D-8B6D-CF643CA22E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A76AE-4797-4C94-8AAB-CBDB1E3E9D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3352" y="303213"/>
            <a:ext cx="2405063" cy="645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1FA66-E086-43C0-B4C4-270FE3F4A0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8" y="1442"/>
            <a:ext cx="9142642" cy="6856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5926767" y="5127302"/>
            <a:ext cx="923088" cy="377240"/>
          </a:xfrm>
          <a:prstGeom prst="rect">
            <a:avLst/>
          </a:prstGeom>
          <a:noFill/>
          <a:ln>
            <a:noFill/>
          </a:ln>
          <a:extLst/>
        </p:spPr>
        <p:txBody>
          <a:bodyPr lIns="80115" tIns="40057" rIns="80115" bIns="40057"/>
          <a:lstStyle>
            <a:lvl1pPr>
              <a:defRPr sz="21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042988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042988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042988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042988" fontAlgn="base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3799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 smtClean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8" y="1606874"/>
            <a:ext cx="7320689" cy="4829253"/>
          </a:xfrm>
        </p:spPr>
        <p:txBody>
          <a:bodyPr/>
          <a:lstStyle>
            <a:lvl1pPr marL="318509" indent="0">
              <a:buFontTx/>
              <a:buNone/>
              <a:defRPr b="1">
                <a:latin typeface="+mj-lt"/>
              </a:defRPr>
            </a:lvl1pPr>
            <a:lvl2pPr marL="315728" indent="2783">
              <a:defRPr>
                <a:latin typeface="+mj-lt"/>
              </a:defRPr>
            </a:lvl2pPr>
            <a:lvl3pPr marL="550782" indent="-228102">
              <a:tabLst/>
              <a:defRPr>
                <a:latin typeface="+mj-lt"/>
              </a:defRPr>
            </a:lvl3pPr>
            <a:lvl4pPr marL="0" indent="315728">
              <a:lnSpc>
                <a:spcPts val="1578"/>
              </a:lnSpc>
              <a:spcBef>
                <a:spcPts val="351"/>
              </a:spcBef>
              <a:defRPr>
                <a:latin typeface="+mj-lt"/>
              </a:defRPr>
            </a:lvl4pPr>
            <a:lvl5pPr>
              <a:lnSpc>
                <a:spcPts val="1578"/>
              </a:lnSpc>
              <a:spcBef>
                <a:spcPts val="351"/>
              </a:spcBef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822635" y="501072"/>
            <a:ext cx="7337192" cy="1105803"/>
          </a:xfrm>
        </p:spPr>
        <p:txBody>
          <a:bodyPr/>
          <a:lstStyle>
            <a:lvl1pPr marL="0" marR="0" indent="0" defTabSz="91385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7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 dirty="0" smtClean="0"/>
          </a:p>
        </p:txBody>
      </p:sp>
      <p:sp>
        <p:nvSpPr>
          <p:cNvPr id="6" name="Номер слайда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4A9F5-B051-4E10-9AFC-36FF2840C9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4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2643" cy="6856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6" y="1606872"/>
            <a:ext cx="7320689" cy="4829253"/>
          </a:xfrm>
        </p:spPr>
        <p:txBody>
          <a:bodyPr/>
          <a:lstStyle>
            <a:lvl1pPr marL="318585" indent="0">
              <a:buFontTx/>
              <a:buNone/>
              <a:defRPr b="1">
                <a:latin typeface="+mj-lt"/>
              </a:defRPr>
            </a:lvl1pPr>
            <a:lvl2pPr marL="318585" indent="0">
              <a:defRPr>
                <a:latin typeface="+mj-lt"/>
              </a:defRPr>
            </a:lvl2pPr>
            <a:lvl3pPr marL="550914" indent="-228156">
              <a:defRPr>
                <a:latin typeface="+mj-lt"/>
              </a:defRPr>
            </a:lvl3pPr>
            <a:lvl4pPr marL="0" indent="315802">
              <a:defRPr>
                <a:latin typeface="+mj-lt"/>
              </a:defRPr>
            </a:lvl4pPr>
            <a:lvl5pPr marL="1257643" indent="0"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821926" y="501070"/>
            <a:ext cx="7337901" cy="1105803"/>
          </a:xfrm>
        </p:spPr>
        <p:txBody>
          <a:bodyPr/>
          <a:lstStyle>
            <a:lvl1pPr marL="0" marR="0" indent="0" defTabSz="91407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7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 dirty="0" smtClean="0"/>
          </a:p>
        </p:txBody>
      </p:sp>
      <p:sp>
        <p:nvSpPr>
          <p:cNvPr id="5" name="Номер слайда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4B087-AB9D-4E35-925F-8A4F9B26778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6356351"/>
            <a:ext cx="21336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1"/>
            <a:ext cx="28956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23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39" indent="-342839" algn="l" defTabSz="91423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19" indent="-285700" algn="l" defTabSz="91423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798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18" indent="-228560" algn="l" defTabSz="91423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37" indent="-228560" algn="l" defTabSz="91423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56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75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95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14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1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3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58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77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9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1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35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54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473" y="275013"/>
            <a:ext cx="8229057" cy="114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70" tIns="45686" rIns="91370" bIns="4568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473" y="1599673"/>
            <a:ext cx="8229057" cy="4526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70" tIns="45686" rIns="91370" bIns="456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472" y="6356934"/>
            <a:ext cx="2133962" cy="364281"/>
          </a:xfrm>
          <a:prstGeom prst="rect">
            <a:avLst/>
          </a:prstGeom>
        </p:spPr>
        <p:txBody>
          <a:bodyPr vert="horz" wrap="square" lIns="91370" tIns="45686" rIns="91370" bIns="45686" numCol="1" anchor="ctr" anchorCtr="0" compatLnSpc="1">
            <a:prstTxWarp prst="textNoShape">
              <a:avLst/>
            </a:prstTxWarp>
          </a:bodyPr>
          <a:lstStyle>
            <a:lvl1pPr defTabSz="911235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ru-RU" dirty="0">
              <a:cs typeface="Arial" pitchFamily="34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3568" y="6356934"/>
            <a:ext cx="2896867" cy="364281"/>
          </a:xfrm>
          <a:prstGeom prst="rect">
            <a:avLst/>
          </a:prstGeom>
        </p:spPr>
        <p:txBody>
          <a:bodyPr vert="horz" wrap="square" lIns="91370" tIns="45686" rIns="91370" bIns="45686" numCol="1" anchor="ctr" anchorCtr="0" compatLnSpc="1">
            <a:prstTxWarp prst="textNoShape">
              <a:avLst/>
            </a:prstTxWarp>
          </a:bodyPr>
          <a:lstStyle>
            <a:lvl1pPr algn="ctr" defTabSz="911235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ru-RU" dirty="0">
              <a:cs typeface="Arial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2567" y="6356934"/>
            <a:ext cx="2133962" cy="364281"/>
          </a:xfrm>
          <a:prstGeom prst="rect">
            <a:avLst/>
          </a:prstGeom>
        </p:spPr>
        <p:txBody>
          <a:bodyPr vert="horz" wrap="square" lIns="91370" tIns="45686" rIns="91370" bIns="45686" numCol="1" anchor="ctr" anchorCtr="0" compatLnSpc="1">
            <a:prstTxWarp prst="textNoShape">
              <a:avLst/>
            </a:prstTxWarp>
          </a:bodyPr>
          <a:lstStyle>
            <a:lvl1pPr algn="r" defTabSz="911235" fontAlgn="base">
              <a:spcBef>
                <a:spcPct val="0"/>
              </a:spcBef>
              <a:spcAft>
                <a:spcPct val="0"/>
              </a:spcAft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0ABB3BA-97BA-4C43-8ADB-C04D37A85789}" type="slidenum">
              <a:rPr lang="ru-RU" smtClean="0">
                <a:cs typeface="Arial" pitchFamily="34" charset="0"/>
              </a:rPr>
              <a:pPr>
                <a:defRPr/>
              </a:pPr>
              <a:t>‹#›</a:t>
            </a:fld>
            <a:endParaRPr lang="ru-RU" dirty="0"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1235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1123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91123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91123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911235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00639" algn="ctr" defTabSz="912569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801281" algn="ctr" defTabSz="912569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201919" algn="ctr" defTabSz="912569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602559" algn="ctr" defTabSz="912569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0844" indent="-340844" algn="l" defTabSz="91123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117" indent="-283805" algn="l" defTabSz="91123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0782" indent="-226766" algn="l" defTabSz="91123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95" indent="-226766" algn="l" defTabSz="91123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3409" indent="-226766" algn="l" defTabSz="91123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667" indent="-228424" algn="l" defTabSz="91369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515" indent="-228424" algn="l" defTabSz="91369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365" indent="-228424" algn="l" defTabSz="91369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214" indent="-228424" algn="l" defTabSz="91369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6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48" algn="l" defTabSz="9136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697" algn="l" defTabSz="9136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546" algn="l" defTabSz="9136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395" algn="l" defTabSz="9136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242" algn="l" defTabSz="9136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092" algn="l" defTabSz="9136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940" algn="l" defTabSz="9136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788" algn="l" defTabSz="91369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251521" y="3356992"/>
            <a:ext cx="8691574" cy="1470086"/>
          </a:xfrm>
        </p:spPr>
        <p:txBody>
          <a:bodyPr rtlCol="0">
            <a:normAutofit fontScale="90000"/>
          </a:bodyPr>
          <a:lstStyle/>
          <a:p>
            <a:pPr defTabSz="913536" eaLnBrk="1" fontAlgn="auto" hangingPunct="1"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bg1"/>
                </a:solidFill>
                <a:latin typeface="XO Oriel Condensed" pitchFamily="34" charset="0"/>
              </a:rPr>
              <a:t>«</a:t>
            </a:r>
            <a:r>
              <a:rPr lang="ru-RU" sz="3600" dirty="0" smtClean="0">
                <a:solidFill>
                  <a:schemeClr val="bg1"/>
                </a:solidFill>
                <a:latin typeface="XO Oriel Condensed" pitchFamily="34" charset="0"/>
              </a:rPr>
              <a:t>Изменения в налоговом законодательстве </a:t>
            </a:r>
            <a:br>
              <a:rPr lang="ru-RU" sz="3600" dirty="0" smtClean="0">
                <a:solidFill>
                  <a:schemeClr val="bg1"/>
                </a:solidFill>
                <a:latin typeface="XO Oriel Condensed" pitchFamily="34" charset="0"/>
              </a:rPr>
            </a:br>
            <a:r>
              <a:rPr lang="ru-RU" sz="3600" dirty="0" smtClean="0">
                <a:solidFill>
                  <a:schemeClr val="bg1"/>
                </a:solidFill>
                <a:latin typeface="XO Oriel Condensed" pitchFamily="34" charset="0"/>
              </a:rPr>
              <a:t>с 01 января 2025 </a:t>
            </a:r>
            <a:br>
              <a:rPr lang="ru-RU" sz="3600" dirty="0" smtClean="0">
                <a:solidFill>
                  <a:schemeClr val="bg1"/>
                </a:solidFill>
                <a:latin typeface="XO Oriel Condensed" pitchFamily="34" charset="0"/>
              </a:rPr>
            </a:br>
            <a:r>
              <a:rPr lang="ru-RU" sz="3600" dirty="0" smtClean="0">
                <a:solidFill>
                  <a:schemeClr val="bg1"/>
                </a:solidFill>
                <a:latin typeface="XO Oriel Condensed" pitchFamily="34" charset="0"/>
              </a:rPr>
              <a:t>Федеральный закон от 12.07.2024 № 176-ФЗ</a:t>
            </a:r>
            <a:r>
              <a:rPr lang="ru-RU" sz="2800" dirty="0" smtClean="0">
                <a:solidFill>
                  <a:schemeClr val="bg1"/>
                </a:solidFill>
                <a:latin typeface="XO Oriel Condensed" pitchFamily="34" charset="0"/>
              </a:rPr>
              <a:t>»</a:t>
            </a:r>
            <a:endParaRPr lang="ru-RU" sz="2800" dirty="0">
              <a:solidFill>
                <a:schemeClr val="bg1"/>
              </a:solidFill>
              <a:latin typeface="XO Oriel Condensed" pitchFamily="34" charset="0"/>
            </a:endParaRPr>
          </a:p>
        </p:txBody>
      </p:sp>
      <p:sp>
        <p:nvSpPr>
          <p:cNvPr id="2253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6093297"/>
            <a:ext cx="6401886" cy="620575"/>
          </a:xfrm>
        </p:spPr>
        <p:txBody>
          <a:bodyPr/>
          <a:lstStyle/>
          <a:p>
            <a:pPr eaLnBrk="1" hangingPunct="1">
              <a:buFont typeface="+mj-lt"/>
              <a:buNone/>
            </a:pPr>
            <a:r>
              <a:rPr lang="ru-RU" altLang="ru-RU" dirty="0" smtClean="0">
                <a:solidFill>
                  <a:schemeClr val="bg1"/>
                </a:solidFill>
                <a:latin typeface="XO Oriel Condensed" pitchFamily="34" charset="0"/>
              </a:rPr>
              <a:t>27 августа 2024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47664" y="2318157"/>
            <a:ext cx="6480720" cy="914304"/>
          </a:xfrm>
          <a:prstGeom prst="rect">
            <a:avLst/>
          </a:prstGeom>
        </p:spPr>
        <p:txBody>
          <a:bodyPr lIns="91370" tIns="45686" rIns="91370" bIns="45686" anchor="ctr"/>
          <a:lstStyle/>
          <a:p>
            <a:pPr algn="ctr" defTabSz="913696">
              <a:spcBef>
                <a:spcPct val="0"/>
              </a:spcBef>
              <a:defRPr/>
            </a:pPr>
            <a:r>
              <a:rPr lang="ru-RU" b="1" dirty="0">
                <a:solidFill>
                  <a:prstClr val="white"/>
                </a:solidFill>
                <a:cs typeface="Arial" pitchFamily="34" charset="0"/>
              </a:rPr>
              <a:t>Управление </a:t>
            </a:r>
            <a:r>
              <a:rPr lang="ru-RU" b="1" dirty="0" smtClean="0">
                <a:solidFill>
                  <a:prstClr val="white"/>
                </a:solidFill>
                <a:cs typeface="Arial" pitchFamily="34" charset="0"/>
              </a:rPr>
              <a:t>ФНС России по </a:t>
            </a:r>
            <a:r>
              <a:rPr lang="ru-RU" b="1" dirty="0">
                <a:solidFill>
                  <a:prstClr val="white"/>
                </a:solidFill>
                <a:cs typeface="Arial" pitchFamily="34" charset="0"/>
              </a:rPr>
              <a:t>Ленинградской </a:t>
            </a:r>
            <a:r>
              <a:rPr lang="ru-RU" b="1" dirty="0" smtClean="0">
                <a:solidFill>
                  <a:prstClr val="white"/>
                </a:solidFill>
                <a:cs typeface="Arial" pitchFamily="34" charset="0"/>
              </a:rPr>
              <a:t>области</a:t>
            </a:r>
          </a:p>
          <a:p>
            <a:pPr algn="ctr" defTabSz="913696">
              <a:spcBef>
                <a:spcPct val="0"/>
              </a:spcBef>
              <a:defRPr/>
            </a:pPr>
            <a:r>
              <a:rPr lang="ru-RU" b="1" dirty="0" smtClean="0">
                <a:solidFill>
                  <a:prstClr val="white"/>
                </a:solidFill>
                <a:cs typeface="Arial" pitchFamily="34" charset="0"/>
              </a:rPr>
              <a:t>Отдел камерального контроля</a:t>
            </a:r>
            <a:endParaRPr lang="ru-RU" b="1" dirty="0">
              <a:solidFill>
                <a:prstClr val="white"/>
              </a:solidFill>
              <a:cs typeface="Arial" pitchFamily="34" charset="0"/>
            </a:endParaRPr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5215" y="2935855"/>
            <a:ext cx="8145" cy="8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65215" y="2935855"/>
            <a:ext cx="8145" cy="8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Заголовок 3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057" cy="712726"/>
          </a:xfrm>
        </p:spPr>
        <p:txBody>
          <a:bodyPr/>
          <a:lstStyle/>
          <a:p>
            <a:r>
              <a:rPr lang="ru-RU" sz="2800" b="1" dirty="0" smtClean="0"/>
              <a:t>Порядок уплаты НДС </a:t>
            </a:r>
            <a:br>
              <a:rPr lang="ru-RU" sz="2800" b="1" dirty="0" smtClean="0"/>
            </a:br>
            <a:r>
              <a:rPr lang="ru-RU" sz="2800" b="1" dirty="0" smtClean="0"/>
              <a:t>организациями и ИП на УСН с 2025 г</a:t>
            </a:r>
            <a:endParaRPr lang="ru-RU" altLang="ru-RU" sz="2600" dirty="0" smtClean="0"/>
          </a:p>
        </p:txBody>
      </p:sp>
      <p:sp>
        <p:nvSpPr>
          <p:cNvPr id="36868" name="Прямоугольник 4"/>
          <p:cNvSpPr>
            <a:spLocks noChangeArrowheads="1"/>
          </p:cNvSpPr>
          <p:nvPr/>
        </p:nvSpPr>
        <p:spPr bwMode="auto">
          <a:xfrm>
            <a:off x="8420462" y="6151034"/>
            <a:ext cx="498490" cy="48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>
            <a:spAutoFit/>
          </a:bodyPr>
          <a:lstStyle/>
          <a:p>
            <a:fld id="{F3D3461E-5AD4-4E65-B225-B2C6AF684E90}" type="slidenum">
              <a:rPr lang="ru-RU" altLang="ru-RU" sz="2600">
                <a:solidFill>
                  <a:schemeClr val="bg1"/>
                </a:solidFill>
              </a:rPr>
              <a:pPr/>
              <a:t>2</a:t>
            </a:fld>
            <a:endParaRPr lang="ru-RU" altLang="ru-RU" sz="26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483768" y="1556792"/>
            <a:ext cx="4752528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/>
              <a:t>Организации и ИП, применяющие УСН, с 2025 г. признаются плательщиками НДС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79712" y="2564904"/>
            <a:ext cx="5616624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600" b="1" u="sng" dirty="0" smtClean="0"/>
              <a:t>Освобождение</a:t>
            </a:r>
            <a:r>
              <a:rPr lang="ru-RU" sz="1600" dirty="0" smtClean="0"/>
              <a:t> от обязанностей налогоплательщика НДС применяется, если </a:t>
            </a:r>
            <a:r>
              <a:rPr lang="ru-RU" sz="1600" b="1" dirty="0" smtClean="0"/>
              <a:t>доходы за прошлый год не превышают 60 млн. руб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547664" y="4005064"/>
            <a:ext cx="2960712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600" b="1" u="sng" dirty="0" smtClean="0">
                <a:solidFill>
                  <a:schemeClr val="bg1"/>
                </a:solidFill>
              </a:rPr>
              <a:t>C</a:t>
            </a:r>
            <a:r>
              <a:rPr lang="ru-RU" sz="1600" b="1" u="sng" dirty="0" smtClean="0">
                <a:solidFill>
                  <a:schemeClr val="bg1"/>
                </a:solidFill>
              </a:rPr>
              <a:t>умма доходов</a:t>
            </a:r>
            <a:r>
              <a:rPr lang="ru-RU" sz="1600" b="1" dirty="0" smtClean="0">
                <a:solidFill>
                  <a:schemeClr val="bg1"/>
                </a:solidFill>
              </a:rPr>
              <a:t> за предыдущий год </a:t>
            </a:r>
            <a:r>
              <a:rPr lang="ru-RU" sz="1600" b="1" u="sng" dirty="0" smtClean="0">
                <a:solidFill>
                  <a:schemeClr val="bg1"/>
                </a:solidFill>
              </a:rPr>
              <a:t>не превысила</a:t>
            </a:r>
            <a:r>
              <a:rPr lang="ru-RU" sz="1600" b="1" dirty="0" smtClean="0">
                <a:solidFill>
                  <a:schemeClr val="bg1"/>
                </a:solidFill>
              </a:rPr>
              <a:t> в совокупности </a:t>
            </a:r>
            <a:r>
              <a:rPr lang="ru-RU" sz="1600" b="1" u="sng" dirty="0" smtClean="0">
                <a:solidFill>
                  <a:schemeClr val="bg1"/>
                </a:solidFill>
              </a:rPr>
              <a:t>60 млн руб.</a:t>
            </a:r>
            <a:r>
              <a:rPr lang="ru-RU" sz="1600" b="1" dirty="0" smtClean="0">
                <a:solidFill>
                  <a:schemeClr val="bg1"/>
                </a:solidFill>
              </a:rPr>
              <a:t> </a:t>
            </a:r>
            <a:r>
              <a:rPr lang="en-US" sz="1600" b="1" dirty="0" smtClean="0">
                <a:solidFill>
                  <a:schemeClr val="bg1"/>
                </a:solidFill>
              </a:rPr>
              <a:t> </a:t>
            </a:r>
            <a:r>
              <a:rPr lang="ru-RU" sz="1600" b="1" dirty="0" smtClean="0">
                <a:solidFill>
                  <a:schemeClr val="bg1"/>
                </a:solidFill>
              </a:rPr>
              <a:t>вне зависимости  от налогового режима (режимов), применяемого в предыдущем году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48064" y="4005064"/>
            <a:ext cx="2960712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600" b="1" dirty="0" smtClean="0">
                <a:solidFill>
                  <a:schemeClr val="bg1"/>
                </a:solidFill>
              </a:rPr>
              <a:t>Организация вновь созданная или вновь зарегистрированный ИП</a:t>
            </a:r>
            <a:endParaRPr lang="ru-RU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057" cy="1143240"/>
          </a:xfrm>
        </p:spPr>
        <p:txBody>
          <a:bodyPr/>
          <a:lstStyle/>
          <a:p>
            <a:r>
              <a:rPr lang="ru-RU" sz="2800" b="1" dirty="0" smtClean="0"/>
              <a:t>В каких случаях организации или ИП на УСН, применяющие освобождение от НДС, уплачивают налог 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2636912"/>
            <a:ext cx="73448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- НП выставил счет-фактуру с выделенной суммой НДС, в том числе по полученному авансу;</a:t>
            </a:r>
          </a:p>
          <a:p>
            <a:pPr lvl="0"/>
            <a:r>
              <a:rPr lang="ru-RU" dirty="0" smtClean="0"/>
              <a:t>- НП является налоговым агентом по НДС;</a:t>
            </a:r>
          </a:p>
          <a:p>
            <a:pPr lvl="0"/>
            <a:r>
              <a:rPr lang="ru-RU" dirty="0" smtClean="0"/>
              <a:t>- НП осуществил ввоз товаров на территорию РФ;</a:t>
            </a:r>
          </a:p>
          <a:p>
            <a:pPr lvl="0"/>
            <a:r>
              <a:rPr lang="ru-RU" dirty="0" smtClean="0"/>
              <a:t>- НП является участником, ведущиим общие дела в инвестиционном или простом товариществе;</a:t>
            </a:r>
          </a:p>
          <a:p>
            <a:pPr lvl="0"/>
            <a:r>
              <a:rPr lang="ru-RU" dirty="0" smtClean="0"/>
              <a:t>- НП является концессионером;</a:t>
            </a:r>
          </a:p>
          <a:p>
            <a:pPr lvl="0"/>
            <a:r>
              <a:rPr lang="ru-RU" dirty="0" smtClean="0"/>
              <a:t>- НП является доверительным управляющим</a:t>
            </a:r>
            <a:endParaRPr lang="ru-RU" dirty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8420462" y="6151034"/>
            <a:ext cx="498490" cy="48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>
            <a:spAutoFit/>
          </a:bodyPr>
          <a:lstStyle/>
          <a:p>
            <a:fld id="{F3D3461E-5AD4-4E65-B225-B2C6AF684E90}" type="slidenum">
              <a:rPr lang="ru-RU" altLang="ru-RU" sz="2600">
                <a:solidFill>
                  <a:schemeClr val="bg1"/>
                </a:solidFill>
              </a:rPr>
              <a:pPr/>
              <a:t>3</a:t>
            </a:fld>
            <a:endParaRPr lang="ru-RU" altLang="ru-RU" sz="2600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057" cy="855208"/>
          </a:xfrm>
        </p:spPr>
        <p:txBody>
          <a:bodyPr/>
          <a:lstStyle/>
          <a:p>
            <a:r>
              <a:rPr lang="ru-RU" sz="3600" b="1" dirty="0" smtClean="0"/>
              <a:t>Ставки НДС при УСН с 2025 г.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4581128"/>
            <a:ext cx="756084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При применении пониженных ставок НДС 5% и 7% нельзя принять к вычету "входной" ("ввозной") налог (пп. "а" п. 6, п. 7 ст. 2 Федерального закона от 12.07.2024 N 176-ФЗ).</a:t>
            </a:r>
          </a:p>
          <a:p>
            <a:endParaRPr lang="ru-RU" sz="1600" dirty="0" smtClean="0"/>
          </a:p>
          <a:p>
            <a:r>
              <a:rPr lang="ru-RU" sz="1600" dirty="0" smtClean="0"/>
              <a:t>Если НП </a:t>
            </a:r>
            <a:r>
              <a:rPr lang="ru-RU" sz="1600" u="sng" dirty="0" smtClean="0"/>
              <a:t>не</a:t>
            </a:r>
            <a:r>
              <a:rPr lang="ru-RU" sz="1600" dirty="0" smtClean="0"/>
              <a:t> применяются пониженные ставки НДС 5% и 7%, НДС расчитывается по общеустановленным ставкам 20% или 10%. В этом случае применяется налоговый вычет по НДС в общем порядке. Отсчет 12 кварталов не производится.</a:t>
            </a:r>
            <a:endParaRPr lang="ru-RU" sz="1600" dirty="0"/>
          </a:p>
        </p:txBody>
      </p:sp>
      <p:sp>
        <p:nvSpPr>
          <p:cNvPr id="5" name="Семиугольник 4"/>
          <p:cNvSpPr/>
          <p:nvPr/>
        </p:nvSpPr>
        <p:spPr>
          <a:xfrm>
            <a:off x="1835696" y="1052736"/>
            <a:ext cx="1440160" cy="1224136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5%</a:t>
            </a:r>
            <a:endParaRPr lang="ru-RU" sz="5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2348880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60 </a:t>
            </a:r>
            <a:r>
              <a:rPr lang="ru-RU" sz="1600" b="1" dirty="0" smtClean="0">
                <a:solidFill>
                  <a:srgbClr val="FF0000"/>
                </a:solidFill>
              </a:rPr>
              <a:t>млн. руб.</a:t>
            </a:r>
            <a:r>
              <a:rPr lang="en-US" sz="1600" b="1" dirty="0" smtClean="0">
                <a:solidFill>
                  <a:srgbClr val="FF0000"/>
                </a:solidFill>
              </a:rPr>
              <a:t>&lt;</a:t>
            </a:r>
            <a:r>
              <a:rPr lang="ru-RU" sz="1600" b="1" dirty="0" smtClean="0">
                <a:solidFill>
                  <a:srgbClr val="FF0000"/>
                </a:solidFill>
              </a:rPr>
              <a:t> ∑дохода </a:t>
            </a:r>
            <a:r>
              <a:rPr lang="en-US" sz="1600" b="1" dirty="0" smtClean="0">
                <a:solidFill>
                  <a:srgbClr val="FF0000"/>
                </a:solidFill>
              </a:rPr>
              <a:t>≤ 250</a:t>
            </a:r>
            <a:r>
              <a:rPr lang="ru-RU" sz="1600" b="1" dirty="0" smtClean="0">
                <a:solidFill>
                  <a:srgbClr val="FF0000"/>
                </a:solidFill>
              </a:rPr>
              <a:t>млн. руб. в год</a:t>
            </a:r>
          </a:p>
          <a:p>
            <a:pPr>
              <a:buFontTx/>
              <a:buChar char="-"/>
            </a:pPr>
            <a:r>
              <a:rPr lang="ru-RU" sz="1600" dirty="0" smtClean="0">
                <a:latin typeface="Bahnschrift SemiBold Condensed" pitchFamily="34" charset="0"/>
              </a:rPr>
              <a:t>Утрачено</a:t>
            </a:r>
            <a:r>
              <a:rPr lang="ru-RU" sz="1600" dirty="0" smtClean="0"/>
              <a:t> </a:t>
            </a:r>
            <a:r>
              <a:rPr lang="ru-RU" sz="1600" dirty="0" smtClean="0">
                <a:latin typeface="Bahnschrift SemiBold Condensed" pitchFamily="34" charset="0"/>
              </a:rPr>
              <a:t>освобождение</a:t>
            </a:r>
          </a:p>
          <a:p>
            <a:pPr>
              <a:buFontTx/>
              <a:buChar char="-"/>
            </a:pPr>
            <a:r>
              <a:rPr lang="ru-RU" sz="1600" dirty="0" smtClean="0">
                <a:latin typeface="Bahnschrift SemiBold Condensed" pitchFamily="34" charset="0"/>
              </a:rPr>
              <a:t>Доход превысил 60 млн. </a:t>
            </a:r>
            <a:r>
              <a:rPr lang="ru-RU" sz="1600" dirty="0" err="1" smtClean="0">
                <a:latin typeface="Bahnschrift SemiBold Condensed" pitchFamily="34" charset="0"/>
              </a:rPr>
              <a:t>руб</a:t>
            </a:r>
            <a:endParaRPr lang="ru-RU" sz="1600" dirty="0" smtClean="0">
              <a:latin typeface="Bahnschrift SemiBold Condensed" pitchFamily="34" charset="0"/>
            </a:endParaRPr>
          </a:p>
        </p:txBody>
      </p:sp>
      <p:sp>
        <p:nvSpPr>
          <p:cNvPr id="7" name="Семиугольник 6"/>
          <p:cNvSpPr/>
          <p:nvPr/>
        </p:nvSpPr>
        <p:spPr>
          <a:xfrm>
            <a:off x="6156176" y="1052736"/>
            <a:ext cx="1296144" cy="1224136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7%</a:t>
            </a:r>
            <a:endParaRPr lang="ru-RU" sz="5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44008" y="2348880"/>
            <a:ext cx="41764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</a:rPr>
              <a:t>250</a:t>
            </a:r>
            <a:r>
              <a:rPr lang="en-US" sz="1600" b="1" dirty="0" smtClean="0">
                <a:solidFill>
                  <a:srgbClr val="FF0000"/>
                </a:solidFill>
              </a:rPr>
              <a:t> </a:t>
            </a:r>
            <a:r>
              <a:rPr lang="ru-RU" sz="1600" b="1" dirty="0" smtClean="0">
                <a:solidFill>
                  <a:srgbClr val="FF0000"/>
                </a:solidFill>
              </a:rPr>
              <a:t>млн. руб.</a:t>
            </a:r>
            <a:r>
              <a:rPr lang="en-US" sz="1600" b="1" dirty="0" smtClean="0">
                <a:solidFill>
                  <a:srgbClr val="FF0000"/>
                </a:solidFill>
              </a:rPr>
              <a:t>&lt;</a:t>
            </a:r>
            <a:r>
              <a:rPr lang="ru-RU" sz="1600" b="1" dirty="0" smtClean="0">
                <a:solidFill>
                  <a:srgbClr val="FF0000"/>
                </a:solidFill>
              </a:rPr>
              <a:t> ∑дохода </a:t>
            </a:r>
            <a:r>
              <a:rPr lang="en-US" sz="1600" b="1" dirty="0" smtClean="0">
                <a:solidFill>
                  <a:srgbClr val="FF0000"/>
                </a:solidFill>
              </a:rPr>
              <a:t>≤ </a:t>
            </a:r>
            <a:r>
              <a:rPr lang="ru-RU" sz="1600" b="1" dirty="0" smtClean="0">
                <a:solidFill>
                  <a:srgbClr val="FF0000"/>
                </a:solidFill>
              </a:rPr>
              <a:t>4</a:t>
            </a:r>
            <a:r>
              <a:rPr lang="en-US" sz="1600" b="1" dirty="0" smtClean="0">
                <a:solidFill>
                  <a:srgbClr val="FF0000"/>
                </a:solidFill>
              </a:rPr>
              <a:t>50</a:t>
            </a:r>
            <a:r>
              <a:rPr lang="ru-RU" sz="1600" b="1" dirty="0" smtClean="0">
                <a:solidFill>
                  <a:srgbClr val="FF0000"/>
                </a:solidFill>
              </a:rPr>
              <a:t>млн. руб. в год</a:t>
            </a:r>
          </a:p>
          <a:p>
            <a:pPr>
              <a:buFontTx/>
              <a:buChar char="-"/>
            </a:pPr>
            <a:r>
              <a:rPr lang="ru-RU" sz="1600" dirty="0" smtClean="0">
                <a:latin typeface="Bahnschrift SemiBold Condensed" pitchFamily="34" charset="0"/>
              </a:rPr>
              <a:t>Утрачено освобождение</a:t>
            </a:r>
          </a:p>
          <a:p>
            <a:pPr>
              <a:buFontTx/>
              <a:buChar char="-"/>
            </a:pPr>
            <a:r>
              <a:rPr lang="ru-RU" sz="1600" dirty="0" smtClean="0">
                <a:latin typeface="Bahnschrift SemiBold Condensed" pitchFamily="34" charset="0"/>
              </a:rPr>
              <a:t>Доход превысил 250 млн. руб. (ранее применялась ставка 5%)</a:t>
            </a:r>
            <a:endParaRPr lang="ru-RU" sz="1600" dirty="0">
              <a:latin typeface="Bahnschrift SemiBold Condensed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5576" y="3429000"/>
            <a:ext cx="7632848" cy="1077218"/>
          </a:xfrm>
          <a:prstGeom prst="rect">
            <a:avLst/>
          </a:prstGeom>
          <a:solidFill>
            <a:srgbClr val="EC8C8C"/>
          </a:solidFill>
        </p:spPr>
        <p:txBody>
          <a:bodyPr wrap="square">
            <a:spAutoFit/>
          </a:bodyPr>
          <a:lstStyle/>
          <a:p>
            <a:r>
              <a:rPr lang="ru-RU" sz="1600" dirty="0" smtClean="0"/>
              <a:t>С момента применения пониженных ставок 5% и 7%, НП не может отказаться от них в течение 12 последовательно идущих кварталов, за исключением случая, когда утрачивается право на применение этих ставок. При переходе со ставки 5% на 7% НП отсчет 12 кварталов осуществляется  заново. </a:t>
            </a:r>
            <a:endParaRPr lang="ru-RU" sz="1600" dirty="0"/>
          </a:p>
        </p:txBody>
      </p:sp>
      <p:sp>
        <p:nvSpPr>
          <p:cNvPr id="10" name="Прямоугольник 4"/>
          <p:cNvSpPr>
            <a:spLocks noChangeArrowheads="1"/>
          </p:cNvSpPr>
          <p:nvPr/>
        </p:nvSpPr>
        <p:spPr bwMode="auto">
          <a:xfrm>
            <a:off x="8420462" y="6151034"/>
            <a:ext cx="498490" cy="48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>
            <a:spAutoFit/>
          </a:bodyPr>
          <a:lstStyle/>
          <a:p>
            <a:fld id="{F3D3461E-5AD4-4E65-B225-B2C6AF684E90}" type="slidenum">
              <a:rPr lang="ru-RU" altLang="ru-RU" sz="2600">
                <a:solidFill>
                  <a:schemeClr val="bg1"/>
                </a:solidFill>
              </a:rPr>
              <a:pPr/>
              <a:t>4</a:t>
            </a:fld>
            <a:endParaRPr lang="ru-RU" altLang="ru-RU" sz="2600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057" cy="1143240"/>
          </a:xfrm>
        </p:spPr>
        <p:txBody>
          <a:bodyPr/>
          <a:lstStyle/>
          <a:p>
            <a:r>
              <a:rPr lang="ru-RU" sz="2800" b="1" dirty="0" smtClean="0"/>
              <a:t>В каких случаях </a:t>
            </a:r>
            <a:br>
              <a:rPr lang="ru-RU" sz="2800" b="1" dirty="0" smtClean="0"/>
            </a:br>
            <a:r>
              <a:rPr lang="ru-RU" sz="2800" b="1" dirty="0" smtClean="0"/>
              <a:t>НДС принимается к вычету при УСН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2204864"/>
            <a:ext cx="72728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v"/>
            </a:pPr>
            <a:r>
              <a:rPr lang="ru-RU" dirty="0" smtClean="0"/>
              <a:t> зачет ранее полученного аванса при реализации;</a:t>
            </a:r>
          </a:p>
          <a:p>
            <a:pPr lvl="0">
              <a:buFont typeface="Wingdings" pitchFamily="2" charset="2"/>
              <a:buChar char="v"/>
            </a:pPr>
            <a:endParaRPr lang="ru-RU" dirty="0" smtClean="0"/>
          </a:p>
          <a:p>
            <a:pPr lvl="0">
              <a:buFont typeface="Wingdings" pitchFamily="2" charset="2"/>
              <a:buChar char="v"/>
            </a:pPr>
            <a:r>
              <a:rPr lang="ru-RU" dirty="0" smtClean="0"/>
              <a:t>возврат ранее полученного аванса при изменении или расторжении договора;</a:t>
            </a:r>
          </a:p>
          <a:p>
            <a:pPr lvl="0">
              <a:buFont typeface="Wingdings" pitchFamily="2" charset="2"/>
              <a:buChar char="v"/>
            </a:pPr>
            <a:endParaRPr lang="ru-RU" dirty="0" smtClean="0"/>
          </a:p>
          <a:p>
            <a:pPr lvl="0">
              <a:buFont typeface="Wingdings" pitchFamily="2" charset="2"/>
              <a:buChar char="v"/>
            </a:pPr>
            <a:r>
              <a:rPr lang="ru-RU" dirty="0" smtClean="0"/>
              <a:t>возврат покупателем товара или отказ от работ (услуг).</a:t>
            </a:r>
          </a:p>
          <a:p>
            <a:endParaRPr lang="ru-RU" dirty="0" smtClean="0"/>
          </a:p>
        </p:txBody>
      </p:sp>
      <p:sp>
        <p:nvSpPr>
          <p:cNvPr id="6" name="Прямоугольник 4"/>
          <p:cNvSpPr>
            <a:spLocks noChangeArrowheads="1"/>
          </p:cNvSpPr>
          <p:nvPr/>
        </p:nvSpPr>
        <p:spPr bwMode="auto">
          <a:xfrm>
            <a:off x="8420462" y="6151034"/>
            <a:ext cx="498490" cy="48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>
            <a:spAutoFit/>
          </a:bodyPr>
          <a:lstStyle/>
          <a:p>
            <a:fld id="{F3D3461E-5AD4-4E65-B225-B2C6AF684E90}" type="slidenum">
              <a:rPr lang="ru-RU" altLang="ru-RU" sz="2600">
                <a:solidFill>
                  <a:schemeClr val="bg1"/>
                </a:solidFill>
              </a:rPr>
              <a:pPr/>
              <a:t>5</a:t>
            </a:fld>
            <a:endParaRPr lang="ru-RU" altLang="ru-RU" sz="2600" dirty="0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057" cy="1143240"/>
          </a:xfrm>
        </p:spPr>
        <p:txBody>
          <a:bodyPr/>
          <a:lstStyle/>
          <a:p>
            <a:r>
              <a:rPr lang="ru-RU" sz="3600" b="1" dirty="0" smtClean="0"/>
              <a:t>Представление </a:t>
            </a:r>
            <a:br>
              <a:rPr lang="ru-RU" sz="3600" b="1" dirty="0" smtClean="0"/>
            </a:br>
            <a:r>
              <a:rPr lang="ru-RU" sz="3600" b="1" dirty="0" smtClean="0"/>
              <a:t>налоговой декларации по НДС при УСН</a:t>
            </a:r>
            <a:endParaRPr lang="ru-RU" sz="36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1700808"/>
            <a:ext cx="7128792" cy="10081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Налоговая декларация представляется в электронной форме по ТКС (на бумажном носителе только налоговые агенты):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2852936"/>
            <a:ext cx="7128792" cy="115212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- если НП </a:t>
            </a:r>
            <a:r>
              <a:rPr lang="ru-RU" b="1" u="sng" dirty="0" smtClean="0"/>
              <a:t>не</a:t>
            </a:r>
            <a:r>
              <a:rPr lang="ru-RU" dirty="0" smtClean="0"/>
              <a:t> освобожден от НДС и (или) при этом совершает операции, освобожденные от налога по ст. 149 НК РФ, то они отражаются в разделе 7декларации и счет-фактура выставляется с пометкой «Без налога (НДС)»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87624" y="4221088"/>
            <a:ext cx="7128792" cy="86409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- если НП освобожден от НДС и при этом совершает операции, при которых налог платить нужно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5301208"/>
            <a:ext cx="7128792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Уведомление о переходе НП на применение ставки НДС 5% или 7% не предусмотрено. НП представляет только налоговую декларацию.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Прямоугольник 4"/>
          <p:cNvSpPr>
            <a:spLocks noChangeArrowheads="1"/>
          </p:cNvSpPr>
          <p:nvPr/>
        </p:nvSpPr>
        <p:spPr bwMode="auto">
          <a:xfrm>
            <a:off x="8420462" y="6151034"/>
            <a:ext cx="498490" cy="48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>
            <a:spAutoFit/>
          </a:bodyPr>
          <a:lstStyle/>
          <a:p>
            <a:fld id="{F3D3461E-5AD4-4E65-B225-B2C6AF684E90}" type="slidenum">
              <a:rPr lang="ru-RU" altLang="ru-RU" sz="2600">
                <a:solidFill>
                  <a:schemeClr val="bg1"/>
                </a:solidFill>
              </a:rPr>
              <a:pPr/>
              <a:t>6</a:t>
            </a:fld>
            <a:endParaRPr lang="ru-RU" altLang="ru-RU" sz="2600" dirty="0"/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Порядок уплаты НДС при УСН</a:t>
            </a:r>
            <a:endParaRPr lang="ru-RU" sz="3600" b="1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683568" y="1340768"/>
            <a:ext cx="763284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Организации (ИП) на УСН, которые </a:t>
            </a:r>
            <a:r>
              <a:rPr kumimoji="0" lang="ru-RU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применяют освобождение от НДС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уплачивают этот налог в общем порядке.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Уплата производится равными долями в течение трех месяцев, следующих за истекшим кварталом. Срок - не позднее 28-го числа каждого месяца </a:t>
            </a:r>
            <a:r>
              <a:rPr lang="ru-RU" sz="1600" dirty="0" smtClean="0">
                <a:ea typeface="Times New Roman" pitchFamily="18" charset="0"/>
                <a:cs typeface="Times New Roman" pitchFamily="18" charset="0"/>
              </a:rPr>
              <a:t>(ст. 163, п. 1 ст. 174 НК РФ).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ea typeface="Times New Roman" pitchFamily="18" charset="0"/>
                <a:cs typeface="Times New Roman" pitchFamily="18" charset="0"/>
              </a:rPr>
              <a:t>Налог уплачивается посредством перечисления ЕНП (п. 1 ст. 58 НК РФ).</a:t>
            </a:r>
          </a:p>
          <a:p>
            <a:pPr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Допускается уплата налога до наступления установленного срока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перечислив всю сумму НДС одним платежом до 28-го числа месяца, следующего за отчетным </a:t>
            </a:r>
            <a:r>
              <a:rPr lang="ru-RU" sz="1600" dirty="0" smtClean="0">
                <a:ea typeface="Times New Roman" pitchFamily="18" charset="0"/>
                <a:cs typeface="Times New Roman" pitchFamily="18" charset="0"/>
              </a:rPr>
              <a:t>кварталом (п. 1 ст. 45 НК РФ).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Если НП применяет освобождение от НДС, но должен уплатить его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так как выставил счет-фактуру с выделенной суммой налога, то должен внести его одним платежом не позднее 28-го числа месяца, следующего за отчетным </a:t>
            </a:r>
            <a:r>
              <a:rPr lang="ru-RU" sz="1600" dirty="0" smtClean="0">
                <a:ea typeface="Times New Roman" pitchFamily="18" charset="0"/>
                <a:cs typeface="Times New Roman" pitchFamily="18" charset="0"/>
              </a:rPr>
              <a:t>кварталом (ст. 163, п. 4 ст. 174 НК РФ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).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При ввозе товаров на территорию РФ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сумма НДС уплачивается в особом порядке.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Если уплата НДС не произведена в установленный срок, есть основания для </a:t>
            </a:r>
            <a:r>
              <a:rPr lang="ru-RU" sz="1600" dirty="0" smtClean="0">
                <a:ea typeface="Times New Roman" pitchFamily="18" charset="0"/>
                <a:cs typeface="Times New Roman" pitchFamily="18" charset="0"/>
              </a:rPr>
              <a:t>начисления пени и штрафа.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8420462" y="6151034"/>
            <a:ext cx="498490" cy="48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>
            <a:spAutoFit/>
          </a:bodyPr>
          <a:lstStyle/>
          <a:p>
            <a:fld id="{F3D3461E-5AD4-4E65-B225-B2C6AF684E90}" type="slidenum">
              <a:rPr lang="ru-RU" altLang="ru-RU" sz="2600">
                <a:solidFill>
                  <a:schemeClr val="bg1"/>
                </a:solidFill>
              </a:rPr>
              <a:pPr/>
              <a:t>7</a:t>
            </a:fld>
            <a:endParaRPr lang="ru-RU" altLang="ru-RU" sz="2600" dirty="0"/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002962" cy="1143240"/>
          </a:xfrm>
        </p:spPr>
        <p:txBody>
          <a:bodyPr/>
          <a:lstStyle/>
          <a:p>
            <a:r>
              <a:rPr lang="ru-RU" sz="3600" b="1" dirty="0" smtClean="0"/>
              <a:t>Ведение книги покупок </a:t>
            </a:r>
            <a:br>
              <a:rPr lang="ru-RU" sz="3600" b="1" dirty="0" smtClean="0"/>
            </a:br>
            <a:r>
              <a:rPr lang="ru-RU" sz="3600" b="1" dirty="0" smtClean="0"/>
              <a:t>и книги продаж</a:t>
            </a:r>
            <a:endParaRPr lang="ru-RU" sz="3600" b="1" dirty="0"/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899592" y="1772816"/>
            <a:ext cx="748883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Если НП применяет УСН, то с 2025 г. должен вести книгу продаж.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Это нужно делать и в том случае, если применяется освобождение от НДС и выставляются счет-фактуры без налога (</a:t>
            </a:r>
            <a:r>
              <a:rPr lang="ru-RU" dirty="0" smtClean="0">
                <a:ea typeface="Times New Roman" pitchFamily="18" charset="0"/>
                <a:cs typeface="Times New Roman" pitchFamily="18" charset="0"/>
              </a:rPr>
              <a:t>п. п. 1, 3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Правил ведения книги продаж).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Книгу покупок необходимо вести, если нет освобожденя от НДС (</a:t>
            </a:r>
            <a:r>
              <a:rPr lang="ru-RU" dirty="0" smtClean="0">
                <a:ea typeface="Times New Roman" pitchFamily="18" charset="0"/>
                <a:cs typeface="Times New Roman" pitchFamily="18" charset="0"/>
              </a:rPr>
              <a:t>п. 1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Правил ведения книги покупок). Делать это надо независимо от того, применяются  пониженные ставки НДС 5% и 7% или рассчитывается налог по общеустановленным ставкам.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Если НП освобожден от НДС, книга покупок также ведется на случай, если освобождение перестанет действовать, например, если доходы превысят 60 млн руб. или изменится налоговый режим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8420462" y="6151034"/>
            <a:ext cx="498490" cy="48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>
            <a:spAutoFit/>
          </a:bodyPr>
          <a:lstStyle/>
          <a:p>
            <a:fld id="{F3D3461E-5AD4-4E65-B225-B2C6AF684E90}" type="slidenum">
              <a:rPr lang="ru-RU" altLang="ru-RU" sz="2600">
                <a:solidFill>
                  <a:schemeClr val="bg1"/>
                </a:solidFill>
              </a:rPr>
              <a:pPr/>
              <a:t>8</a:t>
            </a:fld>
            <a:endParaRPr lang="ru-RU" altLang="ru-RU" sz="2600" dirty="0"/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/>
              <a:t>Переход с ОСНО на УСН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5085184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Освобождение от НДС действует, пока сумма доходов с начала года не превысит 60 млн руб. </a:t>
            </a:r>
          </a:p>
          <a:p>
            <a:r>
              <a:rPr lang="ru-RU" dirty="0" smtClean="0"/>
              <a:t>С 1-го числа месяца, следующего за месяцем, когда лимит доходов превышен, освобождение от НДС не применяется.</a:t>
            </a:r>
            <a:endParaRPr lang="ru-RU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611560" y="3429000"/>
          <a:ext cx="7704856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Блок-схема: несколько документов 10"/>
          <p:cNvSpPr/>
          <p:nvPr/>
        </p:nvSpPr>
        <p:spPr>
          <a:xfrm>
            <a:off x="3059832" y="1484784"/>
            <a:ext cx="3456384" cy="1944216"/>
          </a:xfrm>
          <a:prstGeom prst="flowChartMultidocument">
            <a:avLst/>
          </a:prstGeom>
          <a:solidFill>
            <a:srgbClr val="EC8C8C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</a:rPr>
              <a:t>Восстановление НДС происходит в квартале, предшествующем переходу на УСН</a:t>
            </a:r>
          </a:p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1200" dirty="0" smtClean="0"/>
              <a:t>(суммы восстановленного налога включаются в состав прочих расходов)</a:t>
            </a:r>
            <a:endParaRPr lang="ru-RU" sz="1200" dirty="0"/>
          </a:p>
        </p:txBody>
      </p:sp>
      <p:sp>
        <p:nvSpPr>
          <p:cNvPr id="7" name="Прямоугольник 4"/>
          <p:cNvSpPr>
            <a:spLocks noChangeArrowheads="1"/>
          </p:cNvSpPr>
          <p:nvPr/>
        </p:nvSpPr>
        <p:spPr bwMode="auto">
          <a:xfrm>
            <a:off x="8420462" y="6151034"/>
            <a:ext cx="498490" cy="48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>
            <a:spAutoFit/>
          </a:bodyPr>
          <a:lstStyle/>
          <a:p>
            <a:fld id="{F3D3461E-5AD4-4E65-B225-B2C6AF684E90}" type="slidenum">
              <a:rPr lang="ru-RU" altLang="ru-RU" sz="2600">
                <a:solidFill>
                  <a:schemeClr val="bg1"/>
                </a:solidFill>
              </a:rPr>
              <a:pPr/>
              <a:t>9</a:t>
            </a:fld>
            <a:endParaRPr lang="ru-RU" altLang="ru-RU" sz="2600" dirty="0"/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6228184" y="0"/>
            <a:ext cx="2915816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0" y="0"/>
            <a:ext cx="3203848" cy="685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203848" y="0"/>
            <a:ext cx="3024336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емиугольник 4"/>
          <p:cNvSpPr/>
          <p:nvPr/>
        </p:nvSpPr>
        <p:spPr>
          <a:xfrm>
            <a:off x="827584" y="1340768"/>
            <a:ext cx="1296144" cy="1224136"/>
          </a:xfrm>
          <a:prstGeom prst="hept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5%</a:t>
            </a:r>
            <a:endParaRPr lang="ru-RU" sz="5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564904"/>
            <a:ext cx="31683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FF0000"/>
                </a:solidFill>
              </a:rPr>
              <a:t>60 </a:t>
            </a:r>
            <a:r>
              <a:rPr lang="ru-RU" sz="1200" b="1" dirty="0" smtClean="0">
                <a:solidFill>
                  <a:srgbClr val="FF0000"/>
                </a:solidFill>
              </a:rPr>
              <a:t>млн. руб.</a:t>
            </a:r>
            <a:r>
              <a:rPr lang="en-US" sz="1200" b="1" dirty="0" smtClean="0">
                <a:solidFill>
                  <a:srgbClr val="FF0000"/>
                </a:solidFill>
              </a:rPr>
              <a:t>&lt;</a:t>
            </a:r>
            <a:r>
              <a:rPr lang="ru-RU" sz="1200" b="1" dirty="0" smtClean="0">
                <a:solidFill>
                  <a:srgbClr val="FF0000"/>
                </a:solidFill>
              </a:rPr>
              <a:t> ∑дохода </a:t>
            </a:r>
            <a:r>
              <a:rPr lang="en-US" sz="1200" b="1" dirty="0" smtClean="0">
                <a:solidFill>
                  <a:srgbClr val="FF0000"/>
                </a:solidFill>
              </a:rPr>
              <a:t>≤ 250</a:t>
            </a:r>
            <a:r>
              <a:rPr lang="ru-RU" sz="1200" b="1" dirty="0" smtClean="0">
                <a:solidFill>
                  <a:srgbClr val="FF0000"/>
                </a:solidFill>
              </a:rPr>
              <a:t>млн. руб. в год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Утрачено</a:t>
            </a:r>
            <a:r>
              <a:rPr lang="ru-RU" sz="1200" dirty="0" smtClean="0"/>
              <a:t> </a:t>
            </a:r>
            <a:r>
              <a:rPr lang="ru-RU" sz="1200" dirty="0" smtClean="0">
                <a:latin typeface="Bahnschrift SemiBold Condensed" pitchFamily="34" charset="0"/>
              </a:rPr>
              <a:t>освобождение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Ведется отсчет 12 кварталов со следующего месяца , когда произошло превышение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«Входной» и «ввозной» НДС к вычету </a:t>
            </a:r>
            <a:r>
              <a:rPr lang="ru-RU" sz="1200" u="sng" dirty="0" smtClean="0">
                <a:latin typeface="Bahnschrift SemiBold Condensed" pitchFamily="34" charset="0"/>
              </a:rPr>
              <a:t>НЕ</a:t>
            </a:r>
            <a:r>
              <a:rPr lang="ru-RU" sz="1200" dirty="0" smtClean="0">
                <a:latin typeface="Bahnschrift SemiBold Condensed" pitchFamily="34" charset="0"/>
              </a:rPr>
              <a:t> принимается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 Ведутся книги покупок и продаж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НД представляется по ТКС </a:t>
            </a:r>
          </a:p>
          <a:p>
            <a:r>
              <a:rPr lang="ru-RU" sz="1200" dirty="0" smtClean="0">
                <a:latin typeface="Bahnschrift SemiBold Condensed" pitchFamily="34" charset="0"/>
              </a:rPr>
              <a:t>  (исключение – налоговые агенты)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Уведомление о переходе на ставку 5% не представляется, только НД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Уплата налога производится в общем порядке</a:t>
            </a:r>
          </a:p>
          <a:p>
            <a:pPr>
              <a:buFontTx/>
              <a:buChar char="-"/>
            </a:pPr>
            <a:endParaRPr lang="ru-RU" sz="1200" dirty="0" smtClean="0">
              <a:latin typeface="Bahnschrift SemiBold Condensed" pitchFamily="34" charset="0"/>
            </a:endParaRPr>
          </a:p>
        </p:txBody>
      </p:sp>
      <p:sp>
        <p:nvSpPr>
          <p:cNvPr id="7" name="Семиугольник 6"/>
          <p:cNvSpPr/>
          <p:nvPr/>
        </p:nvSpPr>
        <p:spPr>
          <a:xfrm>
            <a:off x="4067944" y="1340768"/>
            <a:ext cx="1296144" cy="1224136"/>
          </a:xfrm>
          <a:prstGeom prst="hept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7%</a:t>
            </a:r>
            <a:endParaRPr lang="ru-RU" sz="5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203848" y="2564904"/>
            <a:ext cx="30963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FF0000"/>
                </a:solidFill>
              </a:rPr>
              <a:t>250</a:t>
            </a:r>
            <a:r>
              <a:rPr lang="en-US" sz="1200" b="1" dirty="0" smtClean="0">
                <a:solidFill>
                  <a:srgbClr val="FF0000"/>
                </a:solidFill>
              </a:rPr>
              <a:t> </a:t>
            </a:r>
            <a:r>
              <a:rPr lang="ru-RU" sz="1200" b="1" dirty="0" smtClean="0">
                <a:solidFill>
                  <a:srgbClr val="FF0000"/>
                </a:solidFill>
              </a:rPr>
              <a:t>млн. руб.</a:t>
            </a:r>
            <a:r>
              <a:rPr lang="en-US" sz="1200" b="1" dirty="0" smtClean="0">
                <a:solidFill>
                  <a:srgbClr val="FF0000"/>
                </a:solidFill>
              </a:rPr>
              <a:t>&lt;</a:t>
            </a:r>
            <a:r>
              <a:rPr lang="ru-RU" sz="1200" b="1" dirty="0" smtClean="0">
                <a:solidFill>
                  <a:srgbClr val="FF0000"/>
                </a:solidFill>
              </a:rPr>
              <a:t> ∑дохода </a:t>
            </a:r>
            <a:r>
              <a:rPr lang="en-US" sz="1200" b="1" dirty="0" smtClean="0">
                <a:solidFill>
                  <a:srgbClr val="FF0000"/>
                </a:solidFill>
              </a:rPr>
              <a:t>≤ </a:t>
            </a:r>
            <a:r>
              <a:rPr lang="ru-RU" sz="1200" b="1" dirty="0" smtClean="0">
                <a:solidFill>
                  <a:srgbClr val="FF0000"/>
                </a:solidFill>
              </a:rPr>
              <a:t>4</a:t>
            </a:r>
            <a:r>
              <a:rPr lang="en-US" sz="1200" b="1" dirty="0" smtClean="0">
                <a:solidFill>
                  <a:srgbClr val="FF0000"/>
                </a:solidFill>
              </a:rPr>
              <a:t>50</a:t>
            </a:r>
            <a:r>
              <a:rPr lang="ru-RU" sz="1200" b="1" dirty="0" smtClean="0">
                <a:solidFill>
                  <a:srgbClr val="FF0000"/>
                </a:solidFill>
              </a:rPr>
              <a:t>млн. руб. в год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Утрачено освобождение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Доход превысил 250 млн. руб. </a:t>
            </a:r>
          </a:p>
          <a:p>
            <a:r>
              <a:rPr lang="ru-RU" sz="1200" dirty="0" smtClean="0">
                <a:latin typeface="Bahnschrift SemiBold Condensed" pitchFamily="34" charset="0"/>
              </a:rPr>
              <a:t>  (ранее применялась ставка 5%)</a:t>
            </a:r>
          </a:p>
          <a:p>
            <a:r>
              <a:rPr lang="ru-RU" sz="1200" dirty="0" smtClean="0">
                <a:latin typeface="Bahnschrift SemiBold Condensed" pitchFamily="34" charset="0"/>
              </a:rPr>
              <a:t>- Отсчет 12 кварталов начинается заново со следующего месяца , когда произошло превышение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«Входной» и «ввозной» НДС к вычету </a:t>
            </a:r>
            <a:r>
              <a:rPr lang="ru-RU" sz="1200" u="sng" dirty="0" smtClean="0">
                <a:latin typeface="Bahnschrift SemiBold Condensed" pitchFamily="34" charset="0"/>
              </a:rPr>
              <a:t>НЕ</a:t>
            </a:r>
            <a:r>
              <a:rPr lang="ru-RU" sz="1200" dirty="0" smtClean="0">
                <a:latin typeface="Bahnschrift SemiBold Condensed" pitchFamily="34" charset="0"/>
              </a:rPr>
              <a:t> принимается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 Ведутся книги покупок и продаж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НД представляется по ТКС </a:t>
            </a:r>
          </a:p>
          <a:p>
            <a:r>
              <a:rPr lang="ru-RU" sz="1200" dirty="0" smtClean="0">
                <a:latin typeface="Bahnschrift SemiBold Condensed" pitchFamily="34" charset="0"/>
              </a:rPr>
              <a:t>  (исключение – налоговые агенты)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 Уведомление о переходе на ставку 7% не представляется, только НД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Уплата налога производится в общем порядке</a:t>
            </a:r>
          </a:p>
          <a:p>
            <a:pPr>
              <a:buFontTx/>
              <a:buChar char="-"/>
            </a:pPr>
            <a:endParaRPr lang="ru-RU" sz="1200" dirty="0" smtClean="0">
              <a:latin typeface="Bahnschrift SemiBold Condensed" pitchFamily="34" charset="0"/>
            </a:endParaRPr>
          </a:p>
          <a:p>
            <a:pPr>
              <a:buFontTx/>
              <a:buChar char="-"/>
            </a:pPr>
            <a:endParaRPr lang="ru-RU" sz="1200" dirty="0" smtClean="0">
              <a:latin typeface="Bahnschrift SemiBold Condensed" pitchFamily="34" charset="0"/>
            </a:endParaRPr>
          </a:p>
        </p:txBody>
      </p:sp>
      <p:sp>
        <p:nvSpPr>
          <p:cNvPr id="11" name="Семиугольник 10"/>
          <p:cNvSpPr/>
          <p:nvPr/>
        </p:nvSpPr>
        <p:spPr>
          <a:xfrm>
            <a:off x="7092280" y="1340768"/>
            <a:ext cx="1296144" cy="1224136"/>
          </a:xfrm>
          <a:prstGeom prst="heptag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0/10/20%</a:t>
            </a:r>
            <a:endParaRPr lang="ru-RU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407696" y="2564904"/>
            <a:ext cx="27363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FF0000"/>
                </a:solidFill>
              </a:rPr>
              <a:t>∑дохода </a:t>
            </a:r>
            <a:r>
              <a:rPr lang="en-US" sz="1200" b="1" dirty="0" smtClean="0">
                <a:solidFill>
                  <a:srgbClr val="FF0000"/>
                </a:solidFill>
              </a:rPr>
              <a:t>&gt;60 </a:t>
            </a:r>
            <a:r>
              <a:rPr lang="ru-RU" sz="1200" b="1" dirty="0" smtClean="0">
                <a:solidFill>
                  <a:srgbClr val="FF0000"/>
                </a:solidFill>
              </a:rPr>
              <a:t>млн. руб. в год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НП самостоятельно выбрал повышенные ставки после превышения дохода 60 млн.руб.</a:t>
            </a:r>
          </a:p>
          <a:p>
            <a:r>
              <a:rPr lang="ru-RU" sz="1200" dirty="0" smtClean="0">
                <a:latin typeface="Bahnschrift SemiBold Condensed" pitchFamily="34" charset="0"/>
              </a:rPr>
              <a:t>- Отсчет 12 кварталов </a:t>
            </a:r>
            <a:r>
              <a:rPr lang="ru-RU" sz="1200" b="1" u="sng" dirty="0" smtClean="0">
                <a:latin typeface="Bahnschrift SemiBold Condensed" pitchFamily="34" charset="0"/>
              </a:rPr>
              <a:t>НЕ</a:t>
            </a:r>
            <a:r>
              <a:rPr lang="ru-RU" sz="1200" dirty="0" smtClean="0">
                <a:latin typeface="Bahnschrift SemiBold Condensed" pitchFamily="34" charset="0"/>
              </a:rPr>
              <a:t> ведется, переход на УСН возможен с 01 января следующего года с применением освобождения, либо пониженных ставок 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«Входной» и «ввозной» НДС принимается </a:t>
            </a:r>
          </a:p>
          <a:p>
            <a:r>
              <a:rPr lang="ru-RU" sz="1200" dirty="0" smtClean="0">
                <a:latin typeface="Bahnschrift SemiBold Condensed" pitchFamily="34" charset="0"/>
              </a:rPr>
              <a:t>   к вычету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Ведутся книги покупок и продаж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НД представляется по ТКС </a:t>
            </a:r>
          </a:p>
          <a:p>
            <a:r>
              <a:rPr lang="ru-RU" sz="1200" dirty="0" smtClean="0">
                <a:latin typeface="Bahnschrift SemiBold Condensed" pitchFamily="34" charset="0"/>
              </a:rPr>
              <a:t>  (исключение – налоговые агенты)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Уплата налога производится в общем порядке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Bahnschrift SemiBold Condensed" pitchFamily="34" charset="0"/>
              </a:rPr>
              <a:t>Уведомление о переходе на ставку 7% не представляется, только НД</a:t>
            </a:r>
          </a:p>
          <a:p>
            <a:endParaRPr lang="ru-RU" sz="1200" dirty="0" smtClean="0">
              <a:latin typeface="Bahnschrift SemiBold Condensed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15616" y="332656"/>
            <a:ext cx="7128792" cy="72008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11760" y="404664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  <a:latin typeface="Arial Black" pitchFamily="34" charset="0"/>
              </a:rPr>
              <a:t>НДС при УСН (кратко)</a:t>
            </a:r>
            <a:endParaRPr lang="ru-RU" sz="28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18" name="Прямоугольник 4"/>
          <p:cNvSpPr>
            <a:spLocks noChangeArrowheads="1"/>
          </p:cNvSpPr>
          <p:nvPr/>
        </p:nvSpPr>
        <p:spPr bwMode="auto">
          <a:xfrm>
            <a:off x="8420462" y="6151034"/>
            <a:ext cx="498490" cy="48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>
            <a:spAutoFit/>
          </a:bodyPr>
          <a:lstStyle/>
          <a:p>
            <a:fld id="{F3D3461E-5AD4-4E65-B225-B2C6AF684E90}" type="slidenum">
              <a:rPr lang="ru-RU" altLang="ru-RU" sz="2600">
                <a:solidFill>
                  <a:srgbClr val="C00000"/>
                </a:solidFill>
              </a:rPr>
              <a:pPr/>
              <a:t>10</a:t>
            </a:fld>
            <a:endParaRPr lang="ru-RU" altLang="ru-RU" sz="2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80928"/>
            <a:ext cx="8229057" cy="1143240"/>
          </a:xfrm>
        </p:spPr>
        <p:txBody>
          <a:bodyPr/>
          <a:lstStyle/>
          <a:p>
            <a:r>
              <a:rPr lang="ru-RU" b="1" dirty="0" smtClean="0"/>
              <a:t>Спасибо за внимание!</a:t>
            </a:r>
            <a:endParaRPr lang="ru-RU" b="1" dirty="0"/>
          </a:p>
        </p:txBody>
      </p:sp>
      <p:sp>
        <p:nvSpPr>
          <p:cNvPr id="4" name="Прямоугольник 4"/>
          <p:cNvSpPr>
            <a:spLocks noChangeArrowheads="1"/>
          </p:cNvSpPr>
          <p:nvPr/>
        </p:nvSpPr>
        <p:spPr bwMode="auto">
          <a:xfrm>
            <a:off x="8420462" y="6151034"/>
            <a:ext cx="498490" cy="48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0147" tIns="40074" rIns="80147" bIns="40074">
            <a:spAutoFit/>
          </a:bodyPr>
          <a:lstStyle/>
          <a:p>
            <a:fld id="{F3D3461E-5AD4-4E65-B225-B2C6AF684E90}" type="slidenum">
              <a:rPr lang="ru-RU" altLang="ru-RU" sz="2600">
                <a:solidFill>
                  <a:schemeClr val="bg1"/>
                </a:solidFill>
              </a:rPr>
              <a:pPr/>
              <a:t>11</a:t>
            </a:fld>
            <a:endParaRPr lang="ru-RU" altLang="ru-RU" sz="2600" dirty="0"/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995</TotalTime>
  <Words>1193</Words>
  <Application>Microsoft Office PowerPoint</Application>
  <PresentationFormat>Экран (4:3)</PresentationFormat>
  <Paragraphs>113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Тема Office</vt:lpstr>
      <vt:lpstr>1_Тема Office</vt:lpstr>
      <vt:lpstr>«Изменения в налоговом законодательстве  с 01 января 2025  Федеральный закон от 12.07.2024 № 176-ФЗ»</vt:lpstr>
      <vt:lpstr>Порядок уплаты НДС  организациями и ИП на УСН с 2025 г</vt:lpstr>
      <vt:lpstr>В каких случаях организации или ИП на УСН, применяющие освобождение от НДС, уплачивают налог </vt:lpstr>
      <vt:lpstr>Ставки НДС при УСН с 2025 г.</vt:lpstr>
      <vt:lpstr>В каких случаях  НДС принимается к вычету при УСН</vt:lpstr>
      <vt:lpstr>Представление  налоговой декларации по НДС при УСН</vt:lpstr>
      <vt:lpstr>Порядок уплаты НДС при УСН</vt:lpstr>
      <vt:lpstr>Ведение книги покупок  и книги продаж</vt:lpstr>
      <vt:lpstr>Переход с ОСНО на УСН</vt:lpstr>
      <vt:lpstr>Слайд 10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«Изменения в налоговом законодательстве  с 01 января 2025  Федеральный закон от 12.07.2024 № 176-ФЗ»</dc:title>
  <dc:creator>Высоканова Александра Александровна</dc:creator>
  <cp:lastModifiedBy>4700-00-716</cp:lastModifiedBy>
  <cp:revision>96</cp:revision>
  <dcterms:created xsi:type="dcterms:W3CDTF">2024-08-26T06:42:46Z</dcterms:created>
  <dcterms:modified xsi:type="dcterms:W3CDTF">2024-09-12T14:14:48Z</dcterms:modified>
</cp:coreProperties>
</file>