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notesMasterIdLst>
    <p:notesMasterId r:id="rId19"/>
  </p:notesMasterIdLst>
  <p:sldIdLst>
    <p:sldId id="346" r:id="rId6"/>
    <p:sldId id="358" r:id="rId7"/>
    <p:sldId id="360" r:id="rId8"/>
    <p:sldId id="361" r:id="rId9"/>
    <p:sldId id="362" r:id="rId10"/>
    <p:sldId id="363" r:id="rId11"/>
    <p:sldId id="364" r:id="rId12"/>
    <p:sldId id="365" r:id="rId13"/>
    <p:sldId id="366" r:id="rId14"/>
    <p:sldId id="367" r:id="rId15"/>
    <p:sldId id="368" r:id="rId16"/>
    <p:sldId id="369" r:id="rId17"/>
    <p:sldId id="37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91EA"/>
    <a:srgbClr val="FF0000"/>
    <a:srgbClr val="00B415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9" autoAdjust="0"/>
    <p:restoredTop sz="94660"/>
  </p:normalViewPr>
  <p:slideViewPr>
    <p:cSldViewPr>
      <p:cViewPr varScale="1">
        <p:scale>
          <a:sx n="110" d="100"/>
          <a:sy n="110" d="100"/>
        </p:scale>
        <p:origin x="-176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A6E38-82B1-47BB-A812-313B295FEFF2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89E94-532B-494D-AD7A-712B16D9F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46133-C2C6-42E5-9F03-188AA2A4A162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734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088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0043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07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70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304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5991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389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9997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2090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2311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22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19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4727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514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2850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5935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5424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7221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623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848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111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399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43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2572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7053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6617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0344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684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4016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5011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6467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39784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611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68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0692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66512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6760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8049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7352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55392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0731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104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04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032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43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548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4/6/2022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51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500298" y="214290"/>
            <a:ext cx="6500826" cy="1071570"/>
          </a:xfrm>
          <a:effectLst>
            <a:outerShdw dist="17961" dir="2700000" sx="1000" sy="1000" algn="ctr" rotWithShape="0">
              <a:schemeClr val="bg2"/>
            </a:outerShdw>
          </a:effectLst>
        </p:spPr>
        <p:txBody>
          <a:bodyPr>
            <a:normAutofit fontScale="55000" lnSpcReduction="20000"/>
          </a:bodyPr>
          <a:lstStyle/>
          <a:p>
            <a:pPr algn="r">
              <a:defRPr/>
            </a:pPr>
            <a:r>
              <a:rPr lang="ru-RU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Комитет по управлению муниципальным имуществом и градостроительству администрации муниципального образования «Выборгский район» Ленинградской области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bez-imeni-3_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42852"/>
            <a:ext cx="834428" cy="1000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7761" y="1271269"/>
            <a:ext cx="7932023" cy="2086293"/>
          </a:xfrm>
          <a:ln>
            <a:noFill/>
          </a:ln>
        </p:spPr>
        <p:txBody>
          <a:bodyPr anchor="ctr" anchorCtr="0">
            <a:normAutofit fontScale="90000"/>
          </a:bodyPr>
          <a:lstStyle/>
          <a:p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АРЕНДА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Встроенного нежилого помещения: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г.Выборг, Ленинградский пр., д. 15 а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сдано в аренду ИП Колосовой Л.А. 01.10.2021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09690" y="4000504"/>
            <a:ext cx="6400800" cy="1000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5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n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00166" y="3500438"/>
            <a:ext cx="7772400" cy="14700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Общая площадь – 14,52 кв.м</a:t>
            </a:r>
          </a:p>
        </p:txBody>
      </p:sp>
      <p:pic>
        <p:nvPicPr>
          <p:cNvPr id="5" name="Рисунок 4" descr="bez-imeni-3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7166"/>
            <a:ext cx="834428" cy="10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830644"/>
              </p:ext>
            </p:extLst>
          </p:nvPr>
        </p:nvGraphicFramePr>
        <p:xfrm>
          <a:off x="2071670" y="714356"/>
          <a:ext cx="2643206" cy="135732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643206">
                  <a:extLst>
                    <a:ext uri="{9D8B030D-6E8A-4147-A177-3AD203B41FA5}">
                      <a16:colId xmlns:a16="http://schemas.microsoft.com/office/drawing/2014/main" xmlns="" val="3507423609"/>
                    </a:ext>
                  </a:extLst>
                </a:gridCol>
              </a:tblGrid>
              <a:tr h="338474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Характеристика помещения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1868063278"/>
                  </a:ext>
                </a:extLst>
              </a:tr>
              <a:tr h="1018848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Встроенное нежилое помещение 1 этажа, в  удовлетворительном состоянии, со всеми коммуникациями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9111717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692578"/>
              </p:ext>
            </p:extLst>
          </p:nvPr>
        </p:nvGraphicFramePr>
        <p:xfrm>
          <a:off x="4898386" y="683608"/>
          <a:ext cx="4008121" cy="87847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34179">
                  <a:extLst>
                    <a:ext uri="{9D8B030D-6E8A-4147-A177-3AD203B41FA5}">
                      <a16:colId xmlns:a16="http://schemas.microsoft.com/office/drawing/2014/main" xmlns="" val="960645968"/>
                    </a:ext>
                  </a:extLst>
                </a:gridCol>
                <a:gridCol w="2273942">
                  <a:extLst>
                    <a:ext uri="{9D8B030D-6E8A-4147-A177-3AD203B41FA5}">
                      <a16:colId xmlns:a16="http://schemas.microsoft.com/office/drawing/2014/main" xmlns="" val="795934119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  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кв.м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Ориентировочная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в месяц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700348365"/>
                  </a:ext>
                </a:extLst>
              </a:tr>
              <a:tr h="383172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14,52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5000 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820932440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163000"/>
              </p:ext>
            </p:extLst>
          </p:nvPr>
        </p:nvGraphicFramePr>
        <p:xfrm>
          <a:off x="4918071" y="1686415"/>
          <a:ext cx="3968750" cy="127995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968750">
                  <a:extLst>
                    <a:ext uri="{9D8B030D-6E8A-4147-A177-3AD203B41FA5}">
                      <a16:colId xmlns:a16="http://schemas.microsoft.com/office/drawing/2014/main" xmlns="" val="2260588762"/>
                    </a:ext>
                  </a:extLst>
                </a:gridCol>
              </a:tblGrid>
              <a:tr h="357935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Универсальность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объекта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xmlns="" val="1430979039"/>
                  </a:ext>
                </a:extLst>
              </a:tr>
              <a:tr h="840105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 офис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парикмахерскую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мастерскую по ремонту обуви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др. бытовые услуги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32524453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33043" y="0"/>
            <a:ext cx="127791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7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Аренда</a:t>
            </a:r>
            <a:endParaRPr lang="ru-RU" sz="27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5" name="Рисунок 14" descr="bez-imeni-3_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34428" cy="100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3214686"/>
            <a:ext cx="2324484" cy="3286148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00430" y="4572008"/>
            <a:ext cx="2762269" cy="2071702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28794" y="2714620"/>
            <a:ext cx="2857520" cy="2143140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48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7761" y="1271269"/>
            <a:ext cx="7932023" cy="2086293"/>
          </a:xfrm>
          <a:ln>
            <a:noFill/>
          </a:ln>
        </p:spPr>
        <p:txBody>
          <a:bodyPr anchor="ctr" anchorCtr="0">
            <a:normAutofit fontScale="90000"/>
          </a:bodyPr>
          <a:lstStyle/>
          <a:p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АРЕНДА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Встроенного нежилого помещения: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г.Выборг, ул. Приморская, д. 17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сдано в аренду ИП Титовой А.А. 01.11.2021 </a:t>
            </a: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09690" y="4000504"/>
            <a:ext cx="6400800" cy="1000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endParaRPr lang="ru-RU" sz="25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00166" y="3500438"/>
            <a:ext cx="7772400" cy="14700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Общая площадь – 10,3 кв.м</a:t>
            </a:r>
          </a:p>
        </p:txBody>
      </p:sp>
      <p:pic>
        <p:nvPicPr>
          <p:cNvPr id="5" name="Рисунок 4" descr="bez-imeni-3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7166"/>
            <a:ext cx="834428" cy="1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7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222385"/>
              </p:ext>
            </p:extLst>
          </p:nvPr>
        </p:nvGraphicFramePr>
        <p:xfrm>
          <a:off x="2071670" y="714356"/>
          <a:ext cx="2643206" cy="147385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643206">
                  <a:extLst>
                    <a:ext uri="{9D8B030D-6E8A-4147-A177-3AD203B41FA5}">
                      <a16:colId xmlns="" xmlns:a16="http://schemas.microsoft.com/office/drawing/2014/main" val="3507423609"/>
                    </a:ext>
                  </a:extLst>
                </a:gridCol>
              </a:tblGrid>
              <a:tr h="338474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Характеристика помещения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868063278"/>
                  </a:ext>
                </a:extLst>
              </a:tr>
              <a:tr h="1018848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Встроенное нежилое помещение 1 этажа, состояние удовлетворительное, есть все коммуникации, вход через  подъезд жилого дома (пом1)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9111717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725440"/>
              </p:ext>
            </p:extLst>
          </p:nvPr>
        </p:nvGraphicFramePr>
        <p:xfrm>
          <a:off x="4898386" y="683608"/>
          <a:ext cx="4008121" cy="87847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34179">
                  <a:extLst>
                    <a:ext uri="{9D8B030D-6E8A-4147-A177-3AD203B41FA5}">
                      <a16:colId xmlns="" xmlns:a16="http://schemas.microsoft.com/office/drawing/2014/main" val="960645968"/>
                    </a:ext>
                  </a:extLst>
                </a:gridCol>
                <a:gridCol w="2273942">
                  <a:extLst>
                    <a:ext uri="{9D8B030D-6E8A-4147-A177-3AD203B41FA5}">
                      <a16:colId xmlns="" xmlns:a16="http://schemas.microsoft.com/office/drawing/2014/main" val="795934119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  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кв.м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Ориентировочная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в месяц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700348365"/>
                  </a:ext>
                </a:extLst>
              </a:tr>
              <a:tr h="383172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290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 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20932440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147765"/>
              </p:ext>
            </p:extLst>
          </p:nvPr>
        </p:nvGraphicFramePr>
        <p:xfrm>
          <a:off x="4918071" y="1686415"/>
          <a:ext cx="3968750" cy="1198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968750">
                  <a:extLst>
                    <a:ext uri="{9D8B030D-6E8A-4147-A177-3AD203B41FA5}">
                      <a16:colId xmlns="" xmlns:a16="http://schemas.microsoft.com/office/drawing/2014/main" val="2260588762"/>
                    </a:ext>
                  </a:extLst>
                </a:gridCol>
              </a:tblGrid>
              <a:tr h="357935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Универсальность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объекта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430979039"/>
                  </a:ext>
                </a:extLst>
              </a:tr>
              <a:tr h="840105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 кабинет массажа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 кабинет маникюра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 парикмахерскую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032524453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33043" y="0"/>
            <a:ext cx="127791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7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Аренда</a:t>
            </a:r>
            <a:endParaRPr lang="ru-RU" sz="2700" dirty="0">
              <a:ln w="0"/>
              <a:solidFill>
                <a:srgbClr val="262626"/>
              </a:solidFill>
              <a:effectLst>
                <a:outerShdw blurRad="38100" dist="19050" dir="2700000" algn="tl" rotWithShape="0">
                  <a:srgbClr val="262626">
                    <a:alpha val="40000"/>
                  </a:srgbClr>
                </a:outerShdw>
              </a:effectLst>
            </a:endParaRPr>
          </a:p>
        </p:txBody>
      </p:sp>
      <p:pic>
        <p:nvPicPr>
          <p:cNvPr id="15" name="Рисунок 14" descr="bez-imeni-3_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34428" cy="100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3357562"/>
            <a:ext cx="2159999" cy="2880000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72264" y="3357562"/>
            <a:ext cx="2159999" cy="2880000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90226" y="2428868"/>
            <a:ext cx="2038136" cy="2881333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879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7761" y="1271269"/>
            <a:ext cx="7932023" cy="2086293"/>
          </a:xfrm>
          <a:ln>
            <a:noFill/>
          </a:ln>
        </p:spPr>
        <p:txBody>
          <a:bodyPr anchor="ctr" anchorCtr="0">
            <a:normAutofit fontScale="90000"/>
          </a:bodyPr>
          <a:lstStyle/>
          <a:p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АРЕНДА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Встроенного нежилого помещения: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г.Выборг, ул.Северная, д. 8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сдано в аренду ООО «Выборг-Рост-Прогресс» 14.03.2022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09690" y="4000504"/>
            <a:ext cx="6400800" cy="1000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endParaRPr lang="ru-RU" sz="25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00166" y="3500438"/>
            <a:ext cx="7772400" cy="14700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Общая площадь – </a:t>
            </a:r>
            <a:r>
              <a:rPr lang="en-US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00</a:t>
            </a: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 кв.м</a:t>
            </a:r>
          </a:p>
        </p:txBody>
      </p:sp>
      <p:pic>
        <p:nvPicPr>
          <p:cNvPr id="5" name="Рисунок 4" descr="bez-imeni-3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7166"/>
            <a:ext cx="834428" cy="1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5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71456"/>
              </p:ext>
            </p:extLst>
          </p:nvPr>
        </p:nvGraphicFramePr>
        <p:xfrm>
          <a:off x="2071670" y="714356"/>
          <a:ext cx="2643206" cy="135732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643206">
                  <a:extLst>
                    <a:ext uri="{9D8B030D-6E8A-4147-A177-3AD203B41FA5}">
                      <a16:colId xmlns="" xmlns:a16="http://schemas.microsoft.com/office/drawing/2014/main" val="3507423609"/>
                    </a:ext>
                  </a:extLst>
                </a:gridCol>
              </a:tblGrid>
              <a:tr h="338474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Характеристика помещения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868063278"/>
                  </a:ext>
                </a:extLst>
              </a:tr>
              <a:tr h="1018848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Помещения цокольного этажа, состояние удовлетворительное, оснащено всеми инженерными  коммуникациями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9111717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097403"/>
              </p:ext>
            </p:extLst>
          </p:nvPr>
        </p:nvGraphicFramePr>
        <p:xfrm>
          <a:off x="4898386" y="683608"/>
          <a:ext cx="4008121" cy="87847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34179">
                  <a:extLst>
                    <a:ext uri="{9D8B030D-6E8A-4147-A177-3AD203B41FA5}">
                      <a16:colId xmlns="" xmlns:a16="http://schemas.microsoft.com/office/drawing/2014/main" val="960645968"/>
                    </a:ext>
                  </a:extLst>
                </a:gridCol>
                <a:gridCol w="2273942">
                  <a:extLst>
                    <a:ext uri="{9D8B030D-6E8A-4147-A177-3AD203B41FA5}">
                      <a16:colId xmlns="" xmlns:a16="http://schemas.microsoft.com/office/drawing/2014/main" val="795934119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  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кв.м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Ориентировочная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в месяц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700348365"/>
                  </a:ext>
                </a:extLst>
              </a:tr>
              <a:tr h="383172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75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00 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20932440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3350781"/>
              </p:ext>
            </p:extLst>
          </p:nvPr>
        </p:nvGraphicFramePr>
        <p:xfrm>
          <a:off x="4918071" y="1686415"/>
          <a:ext cx="3968750" cy="149331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968750">
                  <a:extLst>
                    <a:ext uri="{9D8B030D-6E8A-4147-A177-3AD203B41FA5}">
                      <a16:colId xmlns="" xmlns:a16="http://schemas.microsoft.com/office/drawing/2014/main" val="2260588762"/>
                    </a:ext>
                  </a:extLst>
                </a:gridCol>
              </a:tblGrid>
              <a:tr h="357935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Универсальность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объекта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430979039"/>
                  </a:ext>
                </a:extLst>
              </a:tr>
              <a:tr h="840105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 офис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небольшой магазин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парикмахерскую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мастерскую по ремонту обуви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др. бытовые услуги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032524453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33043" y="0"/>
            <a:ext cx="127791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7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Аренда</a:t>
            </a:r>
            <a:endParaRPr lang="ru-RU" sz="2700" dirty="0">
              <a:ln w="0"/>
              <a:solidFill>
                <a:srgbClr val="262626"/>
              </a:solidFill>
              <a:effectLst>
                <a:outerShdw blurRad="38100" dist="19050" dir="2700000" algn="tl" rotWithShape="0">
                  <a:srgbClr val="262626">
                    <a:alpha val="40000"/>
                  </a:srgbClr>
                </a:outerShdw>
              </a:effectLst>
            </a:endParaRPr>
          </a:p>
        </p:txBody>
      </p:sp>
      <p:pic>
        <p:nvPicPr>
          <p:cNvPr id="15" name="Рисунок 14" descr="bez-imeni-3_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34428" cy="1000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3500438"/>
            <a:ext cx="2762269" cy="2071701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28794" y="2714620"/>
            <a:ext cx="2857520" cy="2143140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8992" y="4643446"/>
            <a:ext cx="2643206" cy="1982404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96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bez-imeni-3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3891" y="357166"/>
            <a:ext cx="834428" cy="1000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490663" y="1714488"/>
            <a:ext cx="7415242" cy="428627"/>
          </a:xfrm>
          <a:prstGeom prst="rect">
            <a:avLst/>
          </a:prstGeom>
          <a:ln>
            <a:noFill/>
          </a:ln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1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управлению муниципальным имуществом и градостроительству администрации муниципального образования "Выборгский район" </a:t>
            </a:r>
            <a:endParaRPr lang="ru-RU" sz="2100" dirty="0" smtClean="0">
              <a:ln w="0"/>
              <a:solidFill>
                <a:srgbClr val="262626"/>
              </a:solidFill>
              <a:effectLst>
                <a:outerShdw blurRad="38100" dist="19050" dir="2700000" algn="tl" rotWithShape="0">
                  <a:srgbClr val="262626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100" dirty="0" smtClean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Ленинградской </a:t>
            </a:r>
            <a:r>
              <a:rPr lang="ru-RU" sz="21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  <a:p>
            <a:pPr algn="ctr"/>
            <a:endParaRPr lang="ru-RU" sz="1650" dirty="0">
              <a:solidFill>
                <a:srgbClr val="262626"/>
              </a:solidFill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19295" y="3005736"/>
            <a:ext cx="6315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Для предоставления информации по свободным помещения обращаться по адресу: </a:t>
            </a:r>
          </a:p>
          <a:p>
            <a:pPr algn="ctr"/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г.Выборг, ул.Северная, дом  10</a:t>
            </a:r>
            <a:r>
              <a:rPr lang="en-US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 кабинет № 15. </a:t>
            </a:r>
            <a:endParaRPr lang="ru-RU" dirty="0">
              <a:solidFill>
                <a:srgbClr val="26262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1976419" y="4143380"/>
            <a:ext cx="7024737" cy="1951980"/>
            <a:chOff x="1785918" y="3714752"/>
            <a:chExt cx="7024737" cy="1951980"/>
          </a:xfrm>
        </p:grpSpPr>
        <p:sp>
          <p:nvSpPr>
            <p:cNvPr id="21" name="TextBox 20"/>
            <p:cNvSpPr txBox="1"/>
            <p:nvPr/>
          </p:nvSpPr>
          <p:spPr>
            <a:xfrm>
              <a:off x="4071934" y="5143512"/>
              <a:ext cx="230856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262626"/>
                  </a:solidFill>
                  <a:latin typeface="Times New Roman" pitchFamily="18" charset="0"/>
                  <a:cs typeface="Times New Roman" pitchFamily="18" charset="0"/>
                </a:rPr>
                <a:t>Ссылка на объект</a:t>
              </a:r>
              <a:endParaRPr lang="ru-RU" sz="14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85918" y="5143512"/>
              <a:ext cx="22392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262626"/>
                  </a:solidFill>
                  <a:latin typeface="Times New Roman" pitchFamily="18" charset="0"/>
                  <a:cs typeface="Times New Roman" pitchFamily="18" charset="0"/>
                </a:rPr>
                <a:t>Официальный сайт КУМИГ</a:t>
              </a:r>
              <a:endParaRPr lang="ru-RU" sz="14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2285984" y="3714752"/>
              <a:ext cx="5822229" cy="1184400"/>
              <a:chOff x="2285984" y="3714752"/>
              <a:chExt cx="5822229" cy="1184400"/>
            </a:xfrm>
          </p:grpSpPr>
          <p:pic>
            <p:nvPicPr>
              <p:cNvPr id="20" name="Picture 2" descr="http://qrcoder.ru/code/?https%3A%2F%2Fkumig.vbglenobl.ru%2Fru&amp;4&amp;0"/>
              <p:cNvPicPr>
                <a:picLocks noChangeAspect="1" noChangeArrowheads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 bwMode="auto">
              <a:xfrm>
                <a:off x="2285984" y="3714752"/>
                <a:ext cx="1222719" cy="1183595"/>
              </a:xfrm>
              <a:prstGeom prst="rect">
                <a:avLst/>
              </a:prstGeom>
              <a:noFill/>
            </p:spPr>
          </p:pic>
          <p:pic>
            <p:nvPicPr>
              <p:cNvPr id="22" name="Picture 4" descr="http://qrcoder.ru/code/?https%3A%2F%2Fkumig.vbglenobl.ru%2Fru%2Fproperty%2Fvyborgskiy-rayon%2Fg-vyborg-ul-vokzalnaya-dom-13&amp;4&amp;0"/>
              <p:cNvPicPr>
                <a:picLocks noChangeAspect="1" noChangeArrowheads="1"/>
              </p:cNvPicPr>
              <p:nvPr/>
            </p:nvPicPr>
            <p:blipFill>
              <a:blip r:embed="rId5"/>
              <a:stretch>
                <a:fillRect/>
              </a:stretch>
            </p:blipFill>
            <p:spPr bwMode="auto">
              <a:xfrm>
                <a:off x="4572000" y="3732919"/>
                <a:ext cx="1184397" cy="1148065"/>
              </a:xfrm>
              <a:prstGeom prst="rect">
                <a:avLst/>
              </a:prstGeom>
              <a:noFill/>
            </p:spPr>
          </p:pic>
          <p:pic>
            <p:nvPicPr>
              <p:cNvPr id="24" name="Picture 6" descr="http://qrcoder.ru/code/?https%3A%2F%2Fvbglenobl.ru%2F&amp;4&amp;0"/>
              <p:cNvPicPr>
                <a:picLocks noChangeAspect="1" noChangeArrowheads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 bwMode="auto">
              <a:xfrm>
                <a:off x="6858016" y="3714752"/>
                <a:ext cx="1250197" cy="1184400"/>
              </a:xfrm>
              <a:prstGeom prst="rect">
                <a:avLst/>
              </a:prstGeom>
              <a:noFill/>
            </p:spPr>
          </p:pic>
        </p:grpSp>
        <p:sp>
          <p:nvSpPr>
            <p:cNvPr id="25" name="TextBox 24"/>
            <p:cNvSpPr txBox="1"/>
            <p:nvPr/>
          </p:nvSpPr>
          <p:spPr>
            <a:xfrm>
              <a:off x="6143636" y="5143512"/>
              <a:ext cx="26670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262626"/>
                  </a:solidFill>
                  <a:latin typeface="Times New Roman" pitchFamily="18" charset="0"/>
                  <a:cs typeface="Times New Roman" pitchFamily="18" charset="0"/>
                </a:rPr>
                <a:t>Официальный портал МО «Выборгский район» ЛО</a:t>
              </a:r>
              <a:endParaRPr lang="ru-RU" sz="14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2276348" y="2559602"/>
            <a:ext cx="6010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Телефон:  (81378) 2-61-26; (81378) 2-41-34</a:t>
            </a:r>
            <a:r>
              <a:rPr lang="en-US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; (81378) 2-34-73</a:t>
            </a:r>
            <a:endParaRPr lang="ru-RU" dirty="0">
              <a:solidFill>
                <a:srgbClr val="26262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7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7761" y="1271269"/>
            <a:ext cx="7932023" cy="2086293"/>
          </a:xfrm>
          <a:ln>
            <a:noFill/>
          </a:ln>
        </p:spPr>
        <p:txBody>
          <a:bodyPr anchor="ctr" anchorCtr="0">
            <a:normAutofit fontScale="90000"/>
          </a:bodyPr>
          <a:lstStyle/>
          <a:p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АРЕНДА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Встроенного нежилого помещения: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/>
              <a:t>г.Выборг, Большая Гвардейская, ул.,  </a:t>
            </a:r>
            <a:br>
              <a:rPr lang="ru-RU" sz="3600" b="1" dirty="0" smtClean="0"/>
            </a:br>
            <a:r>
              <a:rPr lang="ru-RU" sz="3600" b="1" dirty="0" smtClean="0"/>
              <a:t>д.6</a:t>
            </a:r>
            <a:endParaRPr lang="ru-RU" sz="36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09690" y="4000504"/>
            <a:ext cx="6400800" cy="1000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endParaRPr lang="ru-RU" sz="25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00166" y="3500438"/>
            <a:ext cx="7772400" cy="14700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Общая площадь – </a:t>
            </a:r>
            <a:r>
              <a:rPr lang="ru-RU" sz="4000" dirty="0" smtClean="0">
                <a:solidFill>
                  <a:srgbClr val="262626"/>
                </a:solidFill>
              </a:rPr>
              <a:t>43,7 </a:t>
            </a: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кв.м</a:t>
            </a:r>
          </a:p>
        </p:txBody>
      </p:sp>
      <p:pic>
        <p:nvPicPr>
          <p:cNvPr id="5" name="Рисунок 4" descr="bez-imeni-3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7166"/>
            <a:ext cx="834428" cy="10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80112" y="18864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Свободный объект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98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602092"/>
              </p:ext>
            </p:extLst>
          </p:nvPr>
        </p:nvGraphicFramePr>
        <p:xfrm>
          <a:off x="2071670" y="714356"/>
          <a:ext cx="2643206" cy="135732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643206">
                  <a:extLst>
                    <a:ext uri="{9D8B030D-6E8A-4147-A177-3AD203B41FA5}">
                      <a16:colId xmlns="" xmlns:a16="http://schemas.microsoft.com/office/drawing/2014/main" val="3507423609"/>
                    </a:ext>
                  </a:extLst>
                </a:gridCol>
              </a:tblGrid>
              <a:tr h="338474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Характеристика помещения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868063278"/>
                  </a:ext>
                </a:extLst>
              </a:tr>
              <a:tr h="1018848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Помещения цокольного этажа , оснащено всеми инженерными коммуникациями, вход через  подъезд жилого дома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9111717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845372"/>
              </p:ext>
            </p:extLst>
          </p:nvPr>
        </p:nvGraphicFramePr>
        <p:xfrm>
          <a:off x="4898386" y="683608"/>
          <a:ext cx="4008121" cy="87847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34179">
                  <a:extLst>
                    <a:ext uri="{9D8B030D-6E8A-4147-A177-3AD203B41FA5}">
                      <a16:colId xmlns="" xmlns:a16="http://schemas.microsoft.com/office/drawing/2014/main" val="960645968"/>
                    </a:ext>
                  </a:extLst>
                </a:gridCol>
                <a:gridCol w="2273942">
                  <a:extLst>
                    <a:ext uri="{9D8B030D-6E8A-4147-A177-3AD203B41FA5}">
                      <a16:colId xmlns="" xmlns:a16="http://schemas.microsoft.com/office/drawing/2014/main" val="795934119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  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кв.м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Ориентировочная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в месяц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700348365"/>
                  </a:ext>
                </a:extLst>
              </a:tr>
              <a:tr h="383172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43,7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5000 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20932440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769939"/>
              </p:ext>
            </p:extLst>
          </p:nvPr>
        </p:nvGraphicFramePr>
        <p:xfrm>
          <a:off x="4918071" y="1686415"/>
          <a:ext cx="3968750" cy="1198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968750">
                  <a:extLst>
                    <a:ext uri="{9D8B030D-6E8A-4147-A177-3AD203B41FA5}">
                      <a16:colId xmlns="" xmlns:a16="http://schemas.microsoft.com/office/drawing/2014/main" val="2260588762"/>
                    </a:ext>
                  </a:extLst>
                </a:gridCol>
              </a:tblGrid>
              <a:tr h="357935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Универсальность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объекта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430979039"/>
                  </a:ext>
                </a:extLst>
              </a:tr>
              <a:tr h="840105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 офис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парикмахерскую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др. бытовые услуги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032524453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33043" y="0"/>
            <a:ext cx="127791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7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Аренда</a:t>
            </a:r>
            <a:endParaRPr lang="ru-RU" sz="2700" dirty="0">
              <a:ln w="0"/>
              <a:solidFill>
                <a:srgbClr val="262626"/>
              </a:solidFill>
              <a:effectLst>
                <a:outerShdw blurRad="38100" dist="19050" dir="2700000" algn="tl" rotWithShape="0">
                  <a:srgbClr val="262626">
                    <a:alpha val="40000"/>
                  </a:srgbClr>
                </a:outerShdw>
              </a:effectLst>
            </a:endParaRPr>
          </a:p>
        </p:txBody>
      </p:sp>
      <p:pic>
        <p:nvPicPr>
          <p:cNvPr id="15" name="Рисунок 14" descr="bez-imeni-3_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34428" cy="1000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3732232"/>
            <a:ext cx="2762269" cy="1608112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28794" y="2890166"/>
            <a:ext cx="2857520" cy="1792047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8992" y="4795878"/>
            <a:ext cx="2643206" cy="1677540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027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7761" y="1271269"/>
            <a:ext cx="7932023" cy="2086293"/>
          </a:xfrm>
          <a:ln>
            <a:noFill/>
          </a:ln>
        </p:spPr>
        <p:txBody>
          <a:bodyPr anchor="ctr" anchorCtr="0">
            <a:normAutofit fontScale="90000"/>
          </a:bodyPr>
          <a:lstStyle/>
          <a:p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АРЕНДА</a:t>
            </a:r>
            <a:b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/>
              <a:t>Встроенное нежилое помещение цокольного этажа</a:t>
            </a:r>
            <a:br>
              <a:rPr lang="ru-RU" sz="3600" dirty="0" smtClean="0"/>
            </a:br>
            <a:r>
              <a:rPr lang="ru-RU" sz="3200" dirty="0" smtClean="0"/>
              <a:t>г.Выборг, Краснофлотская ул., д. 1а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09690" y="4000504"/>
            <a:ext cx="6400800" cy="1000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endParaRPr lang="ru-RU" sz="25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00166" y="3500438"/>
            <a:ext cx="7772400" cy="14700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Общая площадь –</a:t>
            </a:r>
            <a:r>
              <a:rPr lang="ru-RU" sz="4000" dirty="0" smtClean="0">
                <a:solidFill>
                  <a:srgbClr val="262626"/>
                </a:solidFill>
              </a:rPr>
              <a:t>29,8 </a:t>
            </a:r>
            <a:r>
              <a:rPr lang="ru-RU" sz="40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кв.м</a:t>
            </a:r>
          </a:p>
        </p:txBody>
      </p:sp>
      <p:pic>
        <p:nvPicPr>
          <p:cNvPr id="5" name="Рисунок 4" descr="bez-imeni-3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7166"/>
            <a:ext cx="834428" cy="100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80112" y="18864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Свободный объект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21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113172"/>
              </p:ext>
            </p:extLst>
          </p:nvPr>
        </p:nvGraphicFramePr>
        <p:xfrm>
          <a:off x="2071670" y="714356"/>
          <a:ext cx="2643206" cy="315025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643206">
                  <a:extLst>
                    <a:ext uri="{9D8B030D-6E8A-4147-A177-3AD203B41FA5}">
                      <a16:colId xmlns="" xmlns:a16="http://schemas.microsoft.com/office/drawing/2014/main" val="3507423609"/>
                    </a:ext>
                  </a:extLst>
                </a:gridCol>
              </a:tblGrid>
              <a:tr h="338474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Характеристика помещения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868063278"/>
                  </a:ext>
                </a:extLst>
              </a:tr>
              <a:tr h="1018848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Помещение оснащено всеми инженерными коммуникациями.</a:t>
                      </a:r>
                    </a:p>
                    <a:p>
                      <a:pPr algn="ctr"/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Помещение находится в исторической  части города Выборга. небольшое кафе или сувенирная лавка будут пользоваться спросом у туристов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9111717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806121"/>
              </p:ext>
            </p:extLst>
          </p:nvPr>
        </p:nvGraphicFramePr>
        <p:xfrm>
          <a:off x="4898386" y="683608"/>
          <a:ext cx="4008121" cy="87847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34179">
                  <a:extLst>
                    <a:ext uri="{9D8B030D-6E8A-4147-A177-3AD203B41FA5}">
                      <a16:colId xmlns="" xmlns:a16="http://schemas.microsoft.com/office/drawing/2014/main" val="960645968"/>
                    </a:ext>
                  </a:extLst>
                </a:gridCol>
                <a:gridCol w="2273942">
                  <a:extLst>
                    <a:ext uri="{9D8B030D-6E8A-4147-A177-3AD203B41FA5}">
                      <a16:colId xmlns="" xmlns:a16="http://schemas.microsoft.com/office/drawing/2014/main" val="795934119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  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кв.м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Ориентировочная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в месяц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700348365"/>
                  </a:ext>
                </a:extLst>
              </a:tr>
              <a:tr h="383172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29,8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8800 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20932440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550094"/>
              </p:ext>
            </p:extLst>
          </p:nvPr>
        </p:nvGraphicFramePr>
        <p:xfrm>
          <a:off x="4918071" y="1686415"/>
          <a:ext cx="3968750" cy="149331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968750">
                  <a:extLst>
                    <a:ext uri="{9D8B030D-6E8A-4147-A177-3AD203B41FA5}">
                      <a16:colId xmlns="" xmlns:a16="http://schemas.microsoft.com/office/drawing/2014/main" val="2260588762"/>
                    </a:ext>
                  </a:extLst>
                </a:gridCol>
              </a:tblGrid>
              <a:tr h="357935"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Универсальность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объекта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430979039"/>
                  </a:ext>
                </a:extLst>
              </a:tr>
              <a:tr h="840105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 офис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небольшой магазин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парикмахерскую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сувенирная лавка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др. бытовые услуги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032524453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33043" y="0"/>
            <a:ext cx="127791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7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Аренда</a:t>
            </a:r>
            <a:endParaRPr lang="ru-RU" sz="2700" dirty="0">
              <a:ln w="0"/>
              <a:solidFill>
                <a:srgbClr val="262626"/>
              </a:solidFill>
              <a:effectLst>
                <a:outerShdw blurRad="38100" dist="19050" dir="2700000" algn="tl" rotWithShape="0">
                  <a:srgbClr val="262626">
                    <a:alpha val="40000"/>
                  </a:srgbClr>
                </a:outerShdw>
              </a:effectLst>
            </a:endParaRPr>
          </a:p>
        </p:txBody>
      </p:sp>
      <p:pic>
        <p:nvPicPr>
          <p:cNvPr id="15" name="Рисунок 14" descr="bez-imeni-3_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34428" cy="1000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3500438"/>
            <a:ext cx="2762268" cy="2071701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28794" y="2714620"/>
            <a:ext cx="2857520" cy="2143140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8992" y="4643446"/>
            <a:ext cx="2643205" cy="1982404"/>
          </a:xfrm>
          <a:prstGeom prst="rect">
            <a:avLst/>
          </a:prstGeom>
          <a:ln w="222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324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bez-imeni-3_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3891" y="357166"/>
            <a:ext cx="834428" cy="1000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490663" y="1714488"/>
            <a:ext cx="7415242" cy="428627"/>
          </a:xfrm>
          <a:prstGeom prst="rect">
            <a:avLst/>
          </a:prstGeom>
          <a:ln>
            <a:noFill/>
          </a:ln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1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управлению муниципальным имуществом и градостроительству администрации муниципального образования "Выборгский район" </a:t>
            </a:r>
            <a:endParaRPr lang="ru-RU" sz="2100" dirty="0" smtClean="0">
              <a:ln w="0"/>
              <a:solidFill>
                <a:srgbClr val="262626"/>
              </a:solidFill>
              <a:effectLst>
                <a:outerShdw blurRad="38100" dist="19050" dir="2700000" algn="tl" rotWithShape="0">
                  <a:srgbClr val="262626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100" dirty="0" smtClean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Ленинградской </a:t>
            </a:r>
            <a:r>
              <a:rPr lang="ru-RU" sz="2100" dirty="0">
                <a:ln w="0"/>
                <a:solidFill>
                  <a:srgbClr val="262626"/>
                </a:solidFill>
                <a:effectLst>
                  <a:outerShdw blurRad="38100" dist="19050" dir="2700000" algn="tl" rotWithShape="0">
                    <a:srgbClr val="262626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  <a:p>
            <a:pPr algn="ctr"/>
            <a:endParaRPr lang="ru-RU" sz="1650" dirty="0">
              <a:solidFill>
                <a:srgbClr val="262626"/>
              </a:solidFill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19295" y="3005736"/>
            <a:ext cx="6315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Для предоставления информации по свободным помещения обращаться по адресу: </a:t>
            </a:r>
          </a:p>
          <a:p>
            <a:pPr algn="ctr"/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г.Выборг, ул.Северная, дом  10</a:t>
            </a:r>
            <a:r>
              <a:rPr lang="en-US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 кабинет № 15. </a:t>
            </a:r>
            <a:endParaRPr lang="ru-RU" dirty="0">
              <a:solidFill>
                <a:srgbClr val="26262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1976419" y="4143380"/>
            <a:ext cx="7024737" cy="1951980"/>
            <a:chOff x="1785918" y="3714752"/>
            <a:chExt cx="7024737" cy="1951980"/>
          </a:xfrm>
        </p:grpSpPr>
        <p:sp>
          <p:nvSpPr>
            <p:cNvPr id="21" name="TextBox 20"/>
            <p:cNvSpPr txBox="1"/>
            <p:nvPr/>
          </p:nvSpPr>
          <p:spPr>
            <a:xfrm>
              <a:off x="4071934" y="5143512"/>
              <a:ext cx="230856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262626"/>
                  </a:solidFill>
                  <a:latin typeface="Times New Roman" pitchFamily="18" charset="0"/>
                  <a:cs typeface="Times New Roman" pitchFamily="18" charset="0"/>
                </a:rPr>
                <a:t>Ссылка на объект</a:t>
              </a:r>
              <a:endParaRPr lang="ru-RU" sz="14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85918" y="5143512"/>
              <a:ext cx="22392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262626"/>
                  </a:solidFill>
                  <a:latin typeface="Times New Roman" pitchFamily="18" charset="0"/>
                  <a:cs typeface="Times New Roman" pitchFamily="18" charset="0"/>
                </a:rPr>
                <a:t>Официальный сайт КУМИГ</a:t>
              </a:r>
              <a:endParaRPr lang="ru-RU" sz="14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2285984" y="3714752"/>
              <a:ext cx="5822229" cy="1184400"/>
              <a:chOff x="2285984" y="3714752"/>
              <a:chExt cx="5822229" cy="1184400"/>
            </a:xfrm>
          </p:grpSpPr>
          <p:pic>
            <p:nvPicPr>
              <p:cNvPr id="20" name="Picture 2" descr="http://qrcoder.ru/code/?https%3A%2F%2Fkumig.vbglenobl.ru%2Fru&amp;4&amp;0"/>
              <p:cNvPicPr>
                <a:picLocks noChangeAspect="1" noChangeArrowheads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 bwMode="auto">
              <a:xfrm>
                <a:off x="2285984" y="3714752"/>
                <a:ext cx="1222719" cy="1183595"/>
              </a:xfrm>
              <a:prstGeom prst="rect">
                <a:avLst/>
              </a:prstGeom>
              <a:noFill/>
            </p:spPr>
          </p:pic>
          <p:pic>
            <p:nvPicPr>
              <p:cNvPr id="22" name="Picture 4" descr="http://qrcoder.ru/code/?https%3A%2F%2Fkumig.vbglenobl.ru%2Fru%2Fproperty%2Fvyborgskiy-rayon%2Fg-vyborg-ul-vokzalnaya-dom-13&amp;4&amp;0"/>
              <p:cNvPicPr>
                <a:picLocks noChangeAspect="1" noChangeArrowheads="1"/>
              </p:cNvPicPr>
              <p:nvPr/>
            </p:nvPicPr>
            <p:blipFill>
              <a:blip r:embed="rId5"/>
              <a:stretch>
                <a:fillRect/>
              </a:stretch>
            </p:blipFill>
            <p:spPr bwMode="auto">
              <a:xfrm>
                <a:off x="4572000" y="3732919"/>
                <a:ext cx="1184397" cy="1148065"/>
              </a:xfrm>
              <a:prstGeom prst="rect">
                <a:avLst/>
              </a:prstGeom>
              <a:noFill/>
            </p:spPr>
          </p:pic>
          <p:pic>
            <p:nvPicPr>
              <p:cNvPr id="24" name="Picture 6" descr="http://qrcoder.ru/code/?https%3A%2F%2Fvbglenobl.ru%2F&amp;4&amp;0"/>
              <p:cNvPicPr>
                <a:picLocks noChangeAspect="1" noChangeArrowheads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 bwMode="auto">
              <a:xfrm>
                <a:off x="6858016" y="3714752"/>
                <a:ext cx="1250197" cy="1184400"/>
              </a:xfrm>
              <a:prstGeom prst="rect">
                <a:avLst/>
              </a:prstGeom>
              <a:noFill/>
            </p:spPr>
          </p:pic>
        </p:grpSp>
        <p:sp>
          <p:nvSpPr>
            <p:cNvPr id="25" name="TextBox 24"/>
            <p:cNvSpPr txBox="1"/>
            <p:nvPr/>
          </p:nvSpPr>
          <p:spPr>
            <a:xfrm>
              <a:off x="6143636" y="5143512"/>
              <a:ext cx="26670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262626"/>
                  </a:solidFill>
                  <a:latin typeface="Times New Roman" pitchFamily="18" charset="0"/>
                  <a:cs typeface="Times New Roman" pitchFamily="18" charset="0"/>
                </a:rPr>
                <a:t>Официальный портал МО «Выборгский район» ЛО</a:t>
              </a:r>
              <a:endParaRPr lang="ru-RU" sz="14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2276348" y="2559602"/>
            <a:ext cx="6010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Телефон:  (81378) 2-61-26; (81378) 2-41-34</a:t>
            </a:r>
            <a:r>
              <a:rPr lang="en-US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; (81378) 2-34-73</a:t>
            </a:r>
            <a:endParaRPr lang="ru-RU" dirty="0">
              <a:solidFill>
                <a:srgbClr val="26262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30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Другая 0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2952D5"/>
      </a:accent1>
      <a:accent2>
        <a:srgbClr val="19CFF3"/>
      </a:accent2>
      <a:accent3>
        <a:srgbClr val="4483E0"/>
      </a:accent3>
      <a:accent4>
        <a:srgbClr val="F5B22B"/>
      </a:accent4>
      <a:accent5>
        <a:srgbClr val="2952D5"/>
      </a:accent5>
      <a:accent6>
        <a:srgbClr val="19CFF3"/>
      </a:accent6>
      <a:hlink>
        <a:srgbClr val="4483E0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Другая 0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2952D5"/>
      </a:accent1>
      <a:accent2>
        <a:srgbClr val="19CFF3"/>
      </a:accent2>
      <a:accent3>
        <a:srgbClr val="4483E0"/>
      </a:accent3>
      <a:accent4>
        <a:srgbClr val="F5B22B"/>
      </a:accent4>
      <a:accent5>
        <a:srgbClr val="2952D5"/>
      </a:accent5>
      <a:accent6>
        <a:srgbClr val="19CFF3"/>
      </a:accent6>
      <a:hlink>
        <a:srgbClr val="4483E0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Другая 0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2952D5"/>
      </a:accent1>
      <a:accent2>
        <a:srgbClr val="19CFF3"/>
      </a:accent2>
      <a:accent3>
        <a:srgbClr val="4483E0"/>
      </a:accent3>
      <a:accent4>
        <a:srgbClr val="F5B22B"/>
      </a:accent4>
      <a:accent5>
        <a:srgbClr val="2952D5"/>
      </a:accent5>
      <a:accent6>
        <a:srgbClr val="19CFF3"/>
      </a:accent6>
      <a:hlink>
        <a:srgbClr val="4483E0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Theme">
  <a:themeElements>
    <a:clrScheme name="Другая 0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2952D5"/>
      </a:accent1>
      <a:accent2>
        <a:srgbClr val="19CFF3"/>
      </a:accent2>
      <a:accent3>
        <a:srgbClr val="4483E0"/>
      </a:accent3>
      <a:accent4>
        <a:srgbClr val="F5B22B"/>
      </a:accent4>
      <a:accent5>
        <a:srgbClr val="2952D5"/>
      </a:accent5>
      <a:accent6>
        <a:srgbClr val="19CFF3"/>
      </a:accent6>
      <a:hlink>
        <a:srgbClr val="4483E0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Другая 0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2952D5"/>
      </a:accent1>
      <a:accent2>
        <a:srgbClr val="19CFF3"/>
      </a:accent2>
      <a:accent3>
        <a:srgbClr val="4483E0"/>
      </a:accent3>
      <a:accent4>
        <a:srgbClr val="F5B22B"/>
      </a:accent4>
      <a:accent5>
        <a:srgbClr val="2952D5"/>
      </a:accent5>
      <a:accent6>
        <a:srgbClr val="19CFF3"/>
      </a:accent6>
      <a:hlink>
        <a:srgbClr val="4483E0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1666</TotalTime>
  <Words>441</Words>
  <Application>Microsoft Office PowerPoint</Application>
  <PresentationFormat>Экран (4:3)</PresentationFormat>
  <Paragraphs>101</Paragraphs>
  <Slides>13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1_Office Theme</vt:lpstr>
      <vt:lpstr>2_Office Theme</vt:lpstr>
      <vt:lpstr>3_Office Theme</vt:lpstr>
      <vt:lpstr>4_Office Theme</vt:lpstr>
      <vt:lpstr>5_Office Theme</vt:lpstr>
      <vt:lpstr>Презентация PowerPoint</vt:lpstr>
      <vt:lpstr> АРЕНДА  Встроенного нежилого помещения: г.Выборг, Ленинградский пр., д. 15 а сдано в аренду ИП Колосовой Л.А. 01.10.2021</vt:lpstr>
      <vt:lpstr>Презентация PowerPoint</vt:lpstr>
      <vt:lpstr> АРЕНДА  Встроенного нежилого помещения:  г.Выборг, ул. Приморская, д. 17 сдано в аренду ИП Титовой А.А. 01.11.2021 .</vt:lpstr>
      <vt:lpstr>Презентация PowerPoint</vt:lpstr>
      <vt:lpstr> АРЕНДА  Встроенного нежилого помещения:  г.Выборг, ул.Северная, д. 8 сдано в аренду ООО «Выборг-Рост-Прогресс» 14.03.2022</vt:lpstr>
      <vt:lpstr>Презентация PowerPoint</vt:lpstr>
      <vt:lpstr>Презентация PowerPoint</vt:lpstr>
      <vt:lpstr> АРЕНДА  Встроенного нежилого помещения: г.Выборг, Большая Гвардейская, ул.,   д.6</vt:lpstr>
      <vt:lpstr>Презентация PowerPoint</vt:lpstr>
      <vt:lpstr> АРЕНДА Встроенное нежилое помещение цокольного этажа г.Выборг, Краснофлотская ул., д. 1а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Мария Феодосьевна ДАНИЛОВА</cp:lastModifiedBy>
  <cp:revision>230</cp:revision>
  <dcterms:created xsi:type="dcterms:W3CDTF">2012-04-26T17:06:14Z</dcterms:created>
  <dcterms:modified xsi:type="dcterms:W3CDTF">2022-04-06T11:01:16Z</dcterms:modified>
</cp:coreProperties>
</file>