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9" r:id="rId2"/>
    <p:sldId id="265" r:id="rId3"/>
    <p:sldId id="266" r:id="rId4"/>
    <p:sldId id="261" r:id="rId5"/>
    <p:sldId id="267" r:id="rId6"/>
    <p:sldId id="268" r:id="rId7"/>
    <p:sldId id="269" r:id="rId8"/>
  </p:sldIdLst>
  <p:sldSz cx="12801600" cy="9601200" type="A3"/>
  <p:notesSz cx="6797675" cy="9874250"/>
  <p:defaultTextStyle>
    <a:defPPr>
      <a:defRPr lang="ru-RU"/>
    </a:defPPr>
    <a:lvl1pPr marL="0" algn="l" defTabSz="1075206" rtl="0" eaLnBrk="1" latinLnBrk="0" hangingPunct="1">
      <a:defRPr sz="2100" kern="1200">
        <a:solidFill>
          <a:schemeClr val="tx1"/>
        </a:solidFill>
        <a:latin typeface="+mn-lt"/>
        <a:ea typeface="+mn-ea"/>
        <a:cs typeface="+mn-cs"/>
      </a:defRPr>
    </a:lvl1pPr>
    <a:lvl2pPr marL="537603" algn="l" defTabSz="1075206" rtl="0" eaLnBrk="1" latinLnBrk="0" hangingPunct="1">
      <a:defRPr sz="2100" kern="1200">
        <a:solidFill>
          <a:schemeClr val="tx1"/>
        </a:solidFill>
        <a:latin typeface="+mn-lt"/>
        <a:ea typeface="+mn-ea"/>
        <a:cs typeface="+mn-cs"/>
      </a:defRPr>
    </a:lvl2pPr>
    <a:lvl3pPr marL="1075206" algn="l" defTabSz="1075206" rtl="0" eaLnBrk="1" latinLnBrk="0" hangingPunct="1">
      <a:defRPr sz="2100" kern="1200">
        <a:solidFill>
          <a:schemeClr val="tx1"/>
        </a:solidFill>
        <a:latin typeface="+mn-lt"/>
        <a:ea typeface="+mn-ea"/>
        <a:cs typeface="+mn-cs"/>
      </a:defRPr>
    </a:lvl3pPr>
    <a:lvl4pPr marL="1612808" algn="l" defTabSz="1075206" rtl="0" eaLnBrk="1" latinLnBrk="0" hangingPunct="1">
      <a:defRPr sz="2100" kern="1200">
        <a:solidFill>
          <a:schemeClr val="tx1"/>
        </a:solidFill>
        <a:latin typeface="+mn-lt"/>
        <a:ea typeface="+mn-ea"/>
        <a:cs typeface="+mn-cs"/>
      </a:defRPr>
    </a:lvl4pPr>
    <a:lvl5pPr marL="2150411" algn="l" defTabSz="1075206" rtl="0" eaLnBrk="1" latinLnBrk="0" hangingPunct="1">
      <a:defRPr sz="2100" kern="1200">
        <a:solidFill>
          <a:schemeClr val="tx1"/>
        </a:solidFill>
        <a:latin typeface="+mn-lt"/>
        <a:ea typeface="+mn-ea"/>
        <a:cs typeface="+mn-cs"/>
      </a:defRPr>
    </a:lvl5pPr>
    <a:lvl6pPr marL="2688014" algn="l" defTabSz="1075206" rtl="0" eaLnBrk="1" latinLnBrk="0" hangingPunct="1">
      <a:defRPr sz="2100" kern="1200">
        <a:solidFill>
          <a:schemeClr val="tx1"/>
        </a:solidFill>
        <a:latin typeface="+mn-lt"/>
        <a:ea typeface="+mn-ea"/>
        <a:cs typeface="+mn-cs"/>
      </a:defRPr>
    </a:lvl6pPr>
    <a:lvl7pPr marL="3225615" algn="l" defTabSz="1075206" rtl="0" eaLnBrk="1" latinLnBrk="0" hangingPunct="1">
      <a:defRPr sz="2100" kern="1200">
        <a:solidFill>
          <a:schemeClr val="tx1"/>
        </a:solidFill>
        <a:latin typeface="+mn-lt"/>
        <a:ea typeface="+mn-ea"/>
        <a:cs typeface="+mn-cs"/>
      </a:defRPr>
    </a:lvl7pPr>
    <a:lvl8pPr marL="3763218" algn="l" defTabSz="1075206" rtl="0" eaLnBrk="1" latinLnBrk="0" hangingPunct="1">
      <a:defRPr sz="2100" kern="1200">
        <a:solidFill>
          <a:schemeClr val="tx1"/>
        </a:solidFill>
        <a:latin typeface="+mn-lt"/>
        <a:ea typeface="+mn-ea"/>
        <a:cs typeface="+mn-cs"/>
      </a:defRPr>
    </a:lvl8pPr>
    <a:lvl9pPr marL="4300822" algn="l" defTabSz="1075206"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2" autoAdjust="0"/>
    <p:restoredTop sz="94660" autoAdjust="0"/>
  </p:normalViewPr>
  <p:slideViewPr>
    <p:cSldViewPr snapToGrid="0">
      <p:cViewPr varScale="1">
        <p:scale>
          <a:sx n="83" d="100"/>
          <a:sy n="83" d="100"/>
        </p:scale>
        <p:origin x="-1182" y="-102"/>
      </p:cViewPr>
      <p:guideLst>
        <p:guide orient="horz" pos="3024"/>
        <p:guide pos="4032"/>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60120" y="2982599"/>
            <a:ext cx="10881360" cy="205803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920240" y="5440680"/>
            <a:ext cx="8961120" cy="2453640"/>
          </a:xfrm>
        </p:spPr>
        <p:txBody>
          <a:bodyPr/>
          <a:lstStyle>
            <a:lvl1pPr marL="0" indent="0" algn="ctr">
              <a:buNone/>
              <a:defRPr>
                <a:solidFill>
                  <a:schemeClr val="tx1">
                    <a:tint val="75000"/>
                  </a:schemeClr>
                </a:solidFill>
              </a:defRPr>
            </a:lvl1pPr>
            <a:lvl2pPr marL="639926" indent="0" algn="ctr">
              <a:buNone/>
              <a:defRPr>
                <a:solidFill>
                  <a:schemeClr val="tx1">
                    <a:tint val="75000"/>
                  </a:schemeClr>
                </a:solidFill>
              </a:defRPr>
            </a:lvl2pPr>
            <a:lvl3pPr marL="1279852" indent="0" algn="ctr">
              <a:buNone/>
              <a:defRPr>
                <a:solidFill>
                  <a:schemeClr val="tx1">
                    <a:tint val="75000"/>
                  </a:schemeClr>
                </a:solidFill>
              </a:defRPr>
            </a:lvl3pPr>
            <a:lvl4pPr marL="1919778" indent="0" algn="ctr">
              <a:buNone/>
              <a:defRPr>
                <a:solidFill>
                  <a:schemeClr val="tx1">
                    <a:tint val="75000"/>
                  </a:schemeClr>
                </a:solidFill>
              </a:defRPr>
            </a:lvl4pPr>
            <a:lvl5pPr marL="2559705" indent="0" algn="ctr">
              <a:buNone/>
              <a:defRPr>
                <a:solidFill>
                  <a:schemeClr val="tx1">
                    <a:tint val="75000"/>
                  </a:schemeClr>
                </a:solidFill>
              </a:defRPr>
            </a:lvl5pPr>
            <a:lvl6pPr marL="3199631" indent="0" algn="ctr">
              <a:buNone/>
              <a:defRPr>
                <a:solidFill>
                  <a:schemeClr val="tx1">
                    <a:tint val="75000"/>
                  </a:schemeClr>
                </a:solidFill>
              </a:defRPr>
            </a:lvl6pPr>
            <a:lvl7pPr marL="3839559" indent="0" algn="ctr">
              <a:buNone/>
              <a:defRPr>
                <a:solidFill>
                  <a:schemeClr val="tx1">
                    <a:tint val="75000"/>
                  </a:schemeClr>
                </a:solidFill>
              </a:defRPr>
            </a:lvl7pPr>
            <a:lvl8pPr marL="4479485" indent="0" algn="ctr">
              <a:buNone/>
              <a:defRPr>
                <a:solidFill>
                  <a:schemeClr val="tx1">
                    <a:tint val="75000"/>
                  </a:schemeClr>
                </a:solidFill>
              </a:defRPr>
            </a:lvl8pPr>
            <a:lvl9pPr marL="5119411"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76A48C8-037F-47E6-883C-1A2B58565C2A}" type="datetimeFigureOut">
              <a:rPr lang="ru-RU" smtClean="0"/>
              <a:t>01.04.2022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2617528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76A48C8-037F-47E6-883C-1A2B58565C2A}" type="datetimeFigureOut">
              <a:rPr lang="ru-RU" smtClean="0"/>
              <a:t>01.04.2022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2956566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11238" y="6169664"/>
            <a:ext cx="10881360" cy="1906905"/>
          </a:xfrm>
        </p:spPr>
        <p:txBody>
          <a:bodyPr anchor="t"/>
          <a:lstStyle>
            <a:lvl1pPr algn="l">
              <a:defRPr sz="5600" b="1" cap="all"/>
            </a:lvl1pPr>
          </a:lstStyle>
          <a:p>
            <a:r>
              <a:rPr lang="ru-RU" smtClean="0"/>
              <a:t>Образец заголовка</a:t>
            </a:r>
            <a:endParaRPr lang="ru-RU"/>
          </a:p>
        </p:txBody>
      </p:sp>
      <p:sp>
        <p:nvSpPr>
          <p:cNvPr id="3" name="Текст 2"/>
          <p:cNvSpPr>
            <a:spLocks noGrp="1"/>
          </p:cNvSpPr>
          <p:nvPr>
            <p:ph type="body" idx="1"/>
          </p:nvPr>
        </p:nvSpPr>
        <p:spPr>
          <a:xfrm>
            <a:off x="1011238" y="4069400"/>
            <a:ext cx="10881360" cy="2100262"/>
          </a:xfrm>
        </p:spPr>
        <p:txBody>
          <a:bodyPr anchor="b"/>
          <a:lstStyle>
            <a:lvl1pPr marL="0" indent="0">
              <a:buNone/>
              <a:defRPr sz="2800">
                <a:solidFill>
                  <a:schemeClr val="tx1">
                    <a:tint val="75000"/>
                  </a:schemeClr>
                </a:solidFill>
              </a:defRPr>
            </a:lvl1pPr>
            <a:lvl2pPr marL="639926" indent="0">
              <a:buNone/>
              <a:defRPr sz="2500">
                <a:solidFill>
                  <a:schemeClr val="tx1">
                    <a:tint val="75000"/>
                  </a:schemeClr>
                </a:solidFill>
              </a:defRPr>
            </a:lvl2pPr>
            <a:lvl3pPr marL="1279852" indent="0">
              <a:buNone/>
              <a:defRPr sz="2200">
                <a:solidFill>
                  <a:schemeClr val="tx1">
                    <a:tint val="75000"/>
                  </a:schemeClr>
                </a:solidFill>
              </a:defRPr>
            </a:lvl3pPr>
            <a:lvl4pPr marL="1919778" indent="0">
              <a:buNone/>
              <a:defRPr sz="2000">
                <a:solidFill>
                  <a:schemeClr val="tx1">
                    <a:tint val="75000"/>
                  </a:schemeClr>
                </a:solidFill>
              </a:defRPr>
            </a:lvl4pPr>
            <a:lvl5pPr marL="2559705" indent="0">
              <a:buNone/>
              <a:defRPr sz="2000">
                <a:solidFill>
                  <a:schemeClr val="tx1">
                    <a:tint val="75000"/>
                  </a:schemeClr>
                </a:solidFill>
              </a:defRPr>
            </a:lvl5pPr>
            <a:lvl6pPr marL="3199631" indent="0">
              <a:buNone/>
              <a:defRPr sz="2000">
                <a:solidFill>
                  <a:schemeClr val="tx1">
                    <a:tint val="75000"/>
                  </a:schemeClr>
                </a:solidFill>
              </a:defRPr>
            </a:lvl6pPr>
            <a:lvl7pPr marL="3839559" indent="0">
              <a:buNone/>
              <a:defRPr sz="2000">
                <a:solidFill>
                  <a:schemeClr val="tx1">
                    <a:tint val="75000"/>
                  </a:schemeClr>
                </a:solidFill>
              </a:defRPr>
            </a:lvl7pPr>
            <a:lvl8pPr marL="4479485" indent="0">
              <a:buNone/>
              <a:defRPr sz="2000">
                <a:solidFill>
                  <a:schemeClr val="tx1">
                    <a:tint val="75000"/>
                  </a:schemeClr>
                </a:solidFill>
              </a:defRPr>
            </a:lvl8pPr>
            <a:lvl9pPr marL="5119411" indent="0">
              <a:buNone/>
              <a:defRPr sz="20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76A48C8-037F-47E6-883C-1A2B58565C2A}" type="datetimeFigureOut">
              <a:rPr lang="ru-RU" smtClean="0"/>
              <a:t>01.04.2022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1568733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95670" y="3135948"/>
            <a:ext cx="7958772" cy="8872220"/>
          </a:xfrm>
        </p:spPr>
        <p:txBody>
          <a:bodyPr/>
          <a:lstStyle>
            <a:lvl1pPr>
              <a:defRPr sz="3900"/>
            </a:lvl1pPr>
            <a:lvl2pPr>
              <a:defRPr sz="3400"/>
            </a:lvl2pPr>
            <a:lvl3pPr>
              <a:defRPr sz="2800"/>
            </a:lvl3pPr>
            <a:lvl4pPr>
              <a:defRPr sz="2500"/>
            </a:lvl4pPr>
            <a:lvl5pPr>
              <a:defRPr sz="2500"/>
            </a:lvl5pPr>
            <a:lvl6pPr>
              <a:defRPr sz="2500"/>
            </a:lvl6pPr>
            <a:lvl7pPr>
              <a:defRPr sz="2500"/>
            </a:lvl7pPr>
            <a:lvl8pPr>
              <a:defRPr sz="2500"/>
            </a:lvl8pPr>
            <a:lvl9pPr>
              <a:defRPr sz="2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9067800" y="3135948"/>
            <a:ext cx="7958773" cy="8872220"/>
          </a:xfrm>
        </p:spPr>
        <p:txBody>
          <a:bodyPr/>
          <a:lstStyle>
            <a:lvl1pPr>
              <a:defRPr sz="3900"/>
            </a:lvl1pPr>
            <a:lvl2pPr>
              <a:defRPr sz="3400"/>
            </a:lvl2pPr>
            <a:lvl3pPr>
              <a:defRPr sz="2800"/>
            </a:lvl3pPr>
            <a:lvl4pPr>
              <a:defRPr sz="2500"/>
            </a:lvl4pPr>
            <a:lvl5pPr>
              <a:defRPr sz="2500"/>
            </a:lvl5pPr>
            <a:lvl6pPr>
              <a:defRPr sz="2500"/>
            </a:lvl6pPr>
            <a:lvl7pPr>
              <a:defRPr sz="2500"/>
            </a:lvl7pPr>
            <a:lvl8pPr>
              <a:defRPr sz="2500"/>
            </a:lvl8pPr>
            <a:lvl9pPr>
              <a:defRPr sz="2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76A48C8-037F-47E6-883C-1A2B58565C2A}" type="datetimeFigureOut">
              <a:rPr lang="ru-RU" smtClean="0"/>
              <a:t>01.04.2022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1443020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0080" y="384493"/>
            <a:ext cx="11521440" cy="16002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40080" y="2149158"/>
            <a:ext cx="5656263" cy="895667"/>
          </a:xfrm>
        </p:spPr>
        <p:txBody>
          <a:bodyPr anchor="b"/>
          <a:lstStyle>
            <a:lvl1pPr marL="0" indent="0">
              <a:buNone/>
              <a:defRPr sz="3400" b="1"/>
            </a:lvl1pPr>
            <a:lvl2pPr marL="639926" indent="0">
              <a:buNone/>
              <a:defRPr sz="2800" b="1"/>
            </a:lvl2pPr>
            <a:lvl3pPr marL="1279852" indent="0">
              <a:buNone/>
              <a:defRPr sz="2500" b="1"/>
            </a:lvl3pPr>
            <a:lvl4pPr marL="1919778" indent="0">
              <a:buNone/>
              <a:defRPr sz="2200" b="1"/>
            </a:lvl4pPr>
            <a:lvl5pPr marL="2559705" indent="0">
              <a:buNone/>
              <a:defRPr sz="2200" b="1"/>
            </a:lvl5pPr>
            <a:lvl6pPr marL="3199631" indent="0">
              <a:buNone/>
              <a:defRPr sz="2200" b="1"/>
            </a:lvl6pPr>
            <a:lvl7pPr marL="3839559" indent="0">
              <a:buNone/>
              <a:defRPr sz="2200" b="1"/>
            </a:lvl7pPr>
            <a:lvl8pPr marL="4479485" indent="0">
              <a:buNone/>
              <a:defRPr sz="2200" b="1"/>
            </a:lvl8pPr>
            <a:lvl9pPr marL="5119411" indent="0">
              <a:buNone/>
              <a:defRPr sz="2200" b="1"/>
            </a:lvl9pPr>
          </a:lstStyle>
          <a:p>
            <a:pPr lvl="0"/>
            <a:r>
              <a:rPr lang="ru-RU" smtClean="0"/>
              <a:t>Образец текста</a:t>
            </a:r>
          </a:p>
        </p:txBody>
      </p:sp>
      <p:sp>
        <p:nvSpPr>
          <p:cNvPr id="4" name="Объект 3"/>
          <p:cNvSpPr>
            <a:spLocks noGrp="1"/>
          </p:cNvSpPr>
          <p:nvPr>
            <p:ph sz="half" idx="2"/>
          </p:nvPr>
        </p:nvSpPr>
        <p:spPr>
          <a:xfrm>
            <a:off x="640080" y="3044825"/>
            <a:ext cx="5656263" cy="5531803"/>
          </a:xfrm>
        </p:spPr>
        <p:txBody>
          <a:bodyPr/>
          <a:lstStyle>
            <a:lvl1pPr>
              <a:defRPr sz="3400"/>
            </a:lvl1pPr>
            <a:lvl2pPr>
              <a:defRPr sz="2800"/>
            </a:lvl2pPr>
            <a:lvl3pPr>
              <a:defRPr sz="2500"/>
            </a:lvl3pPr>
            <a:lvl4pPr>
              <a:defRPr sz="2200"/>
            </a:lvl4pPr>
            <a:lvl5pPr>
              <a:defRPr sz="2200"/>
            </a:lvl5pPr>
            <a:lvl6pPr>
              <a:defRPr sz="2200"/>
            </a:lvl6pPr>
            <a:lvl7pPr>
              <a:defRPr sz="2200"/>
            </a:lvl7pPr>
            <a:lvl8pPr>
              <a:defRPr sz="2200"/>
            </a:lvl8pPr>
            <a:lvl9pPr>
              <a:defRPr sz="2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503039" y="2149158"/>
            <a:ext cx="5658485" cy="895667"/>
          </a:xfrm>
        </p:spPr>
        <p:txBody>
          <a:bodyPr anchor="b"/>
          <a:lstStyle>
            <a:lvl1pPr marL="0" indent="0">
              <a:buNone/>
              <a:defRPr sz="3400" b="1"/>
            </a:lvl1pPr>
            <a:lvl2pPr marL="639926" indent="0">
              <a:buNone/>
              <a:defRPr sz="2800" b="1"/>
            </a:lvl2pPr>
            <a:lvl3pPr marL="1279852" indent="0">
              <a:buNone/>
              <a:defRPr sz="2500" b="1"/>
            </a:lvl3pPr>
            <a:lvl4pPr marL="1919778" indent="0">
              <a:buNone/>
              <a:defRPr sz="2200" b="1"/>
            </a:lvl4pPr>
            <a:lvl5pPr marL="2559705" indent="0">
              <a:buNone/>
              <a:defRPr sz="2200" b="1"/>
            </a:lvl5pPr>
            <a:lvl6pPr marL="3199631" indent="0">
              <a:buNone/>
              <a:defRPr sz="2200" b="1"/>
            </a:lvl6pPr>
            <a:lvl7pPr marL="3839559" indent="0">
              <a:buNone/>
              <a:defRPr sz="2200" b="1"/>
            </a:lvl7pPr>
            <a:lvl8pPr marL="4479485" indent="0">
              <a:buNone/>
              <a:defRPr sz="2200" b="1"/>
            </a:lvl8pPr>
            <a:lvl9pPr marL="5119411" indent="0">
              <a:buNone/>
              <a:defRPr sz="2200" b="1"/>
            </a:lvl9pPr>
          </a:lstStyle>
          <a:p>
            <a:pPr lvl="0"/>
            <a:r>
              <a:rPr lang="ru-RU" smtClean="0"/>
              <a:t>Образец текста</a:t>
            </a:r>
          </a:p>
        </p:txBody>
      </p:sp>
      <p:sp>
        <p:nvSpPr>
          <p:cNvPr id="6" name="Объект 5"/>
          <p:cNvSpPr>
            <a:spLocks noGrp="1"/>
          </p:cNvSpPr>
          <p:nvPr>
            <p:ph sz="quarter" idx="4"/>
          </p:nvPr>
        </p:nvSpPr>
        <p:spPr>
          <a:xfrm>
            <a:off x="6503039" y="3044825"/>
            <a:ext cx="5658485" cy="5531803"/>
          </a:xfrm>
        </p:spPr>
        <p:txBody>
          <a:bodyPr/>
          <a:lstStyle>
            <a:lvl1pPr>
              <a:defRPr sz="3400"/>
            </a:lvl1pPr>
            <a:lvl2pPr>
              <a:defRPr sz="2800"/>
            </a:lvl2pPr>
            <a:lvl3pPr>
              <a:defRPr sz="2500"/>
            </a:lvl3pPr>
            <a:lvl4pPr>
              <a:defRPr sz="2200"/>
            </a:lvl4pPr>
            <a:lvl5pPr>
              <a:defRPr sz="2200"/>
            </a:lvl5pPr>
            <a:lvl6pPr>
              <a:defRPr sz="2200"/>
            </a:lvl6pPr>
            <a:lvl7pPr>
              <a:defRPr sz="2200"/>
            </a:lvl7pPr>
            <a:lvl8pPr>
              <a:defRPr sz="2200"/>
            </a:lvl8pPr>
            <a:lvl9pPr>
              <a:defRPr sz="2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76A48C8-037F-47E6-883C-1A2B58565C2A}" type="datetimeFigureOut">
              <a:rPr lang="ru-RU" smtClean="0"/>
              <a:t>01.04.2022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3979950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76A48C8-037F-47E6-883C-1A2B58565C2A}" type="datetimeFigureOut">
              <a:rPr lang="ru-RU" smtClean="0"/>
              <a:t>01.04.2022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926632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76A48C8-037F-47E6-883C-1A2B58565C2A}" type="datetimeFigureOut">
              <a:rPr lang="ru-RU" smtClean="0"/>
              <a:t>01.04.2022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1529025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0082" y="382270"/>
            <a:ext cx="4211638" cy="1626870"/>
          </a:xfrm>
        </p:spPr>
        <p:txBody>
          <a:bodyPr anchor="b"/>
          <a:lstStyle>
            <a:lvl1pPr algn="l">
              <a:defRPr sz="2800" b="1"/>
            </a:lvl1pPr>
          </a:lstStyle>
          <a:p>
            <a:r>
              <a:rPr lang="ru-RU" smtClean="0"/>
              <a:t>Образец заголовка</a:t>
            </a:r>
            <a:endParaRPr lang="ru-RU"/>
          </a:p>
        </p:txBody>
      </p:sp>
      <p:sp>
        <p:nvSpPr>
          <p:cNvPr id="3" name="Объект 2"/>
          <p:cNvSpPr>
            <a:spLocks noGrp="1"/>
          </p:cNvSpPr>
          <p:nvPr>
            <p:ph idx="1"/>
          </p:nvPr>
        </p:nvSpPr>
        <p:spPr>
          <a:xfrm>
            <a:off x="5005070" y="382272"/>
            <a:ext cx="7156450" cy="8194358"/>
          </a:xfrm>
        </p:spPr>
        <p:txBody>
          <a:bodyPr/>
          <a:lstStyle>
            <a:lvl1pPr>
              <a:defRPr sz="4500"/>
            </a:lvl1pPr>
            <a:lvl2pPr>
              <a:defRPr sz="3900"/>
            </a:lvl2pPr>
            <a:lvl3pPr>
              <a:defRPr sz="3400"/>
            </a:lvl3pPr>
            <a:lvl4pPr>
              <a:defRPr sz="2800"/>
            </a:lvl4pPr>
            <a:lvl5pPr>
              <a:defRPr sz="2800"/>
            </a:lvl5pPr>
            <a:lvl6pPr>
              <a:defRPr sz="2800"/>
            </a:lvl6pPr>
            <a:lvl7pPr>
              <a:defRPr sz="2800"/>
            </a:lvl7pPr>
            <a:lvl8pPr>
              <a:defRPr sz="2800"/>
            </a:lvl8pPr>
            <a:lvl9pPr>
              <a:defRPr sz="2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40082" y="2009142"/>
            <a:ext cx="4211638" cy="6567488"/>
          </a:xfrm>
        </p:spPr>
        <p:txBody>
          <a:bodyPr/>
          <a:lstStyle>
            <a:lvl1pPr marL="0" indent="0">
              <a:buNone/>
              <a:defRPr sz="2000"/>
            </a:lvl1pPr>
            <a:lvl2pPr marL="639926" indent="0">
              <a:buNone/>
              <a:defRPr sz="1700"/>
            </a:lvl2pPr>
            <a:lvl3pPr marL="1279852" indent="0">
              <a:buNone/>
              <a:defRPr sz="1400"/>
            </a:lvl3pPr>
            <a:lvl4pPr marL="1919778" indent="0">
              <a:buNone/>
              <a:defRPr sz="1300"/>
            </a:lvl4pPr>
            <a:lvl5pPr marL="2559705" indent="0">
              <a:buNone/>
              <a:defRPr sz="1300"/>
            </a:lvl5pPr>
            <a:lvl6pPr marL="3199631" indent="0">
              <a:buNone/>
              <a:defRPr sz="1300"/>
            </a:lvl6pPr>
            <a:lvl7pPr marL="3839559" indent="0">
              <a:buNone/>
              <a:defRPr sz="1300"/>
            </a:lvl7pPr>
            <a:lvl8pPr marL="4479485" indent="0">
              <a:buNone/>
              <a:defRPr sz="1300"/>
            </a:lvl8pPr>
            <a:lvl9pPr marL="5119411" indent="0">
              <a:buNone/>
              <a:defRPr sz="1300"/>
            </a:lvl9pPr>
          </a:lstStyle>
          <a:p>
            <a:pPr lvl="0"/>
            <a:r>
              <a:rPr lang="ru-RU" smtClean="0"/>
              <a:t>Образец текста</a:t>
            </a:r>
          </a:p>
        </p:txBody>
      </p:sp>
      <p:sp>
        <p:nvSpPr>
          <p:cNvPr id="5" name="Дата 4"/>
          <p:cNvSpPr>
            <a:spLocks noGrp="1"/>
          </p:cNvSpPr>
          <p:nvPr>
            <p:ph type="dt" sz="half" idx="10"/>
          </p:nvPr>
        </p:nvSpPr>
        <p:spPr/>
        <p:txBody>
          <a:bodyPr/>
          <a:lstStyle/>
          <a:p>
            <a:fld id="{576A48C8-037F-47E6-883C-1A2B58565C2A}" type="datetimeFigureOut">
              <a:rPr lang="ru-RU" smtClean="0"/>
              <a:t>01.04.2022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2931125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09203" y="6720840"/>
            <a:ext cx="7680960" cy="793433"/>
          </a:xfrm>
        </p:spPr>
        <p:txBody>
          <a:bodyPr anchor="b"/>
          <a:lstStyle>
            <a:lvl1pPr algn="l">
              <a:defRPr sz="2800" b="1"/>
            </a:lvl1pPr>
          </a:lstStyle>
          <a:p>
            <a:r>
              <a:rPr lang="ru-RU" smtClean="0"/>
              <a:t>Образец заголовка</a:t>
            </a:r>
            <a:endParaRPr lang="ru-RU"/>
          </a:p>
        </p:txBody>
      </p:sp>
      <p:sp>
        <p:nvSpPr>
          <p:cNvPr id="3" name="Рисунок 2"/>
          <p:cNvSpPr>
            <a:spLocks noGrp="1"/>
          </p:cNvSpPr>
          <p:nvPr>
            <p:ph type="pic" idx="1"/>
          </p:nvPr>
        </p:nvSpPr>
        <p:spPr>
          <a:xfrm>
            <a:off x="2509203" y="857885"/>
            <a:ext cx="7680960" cy="5760720"/>
          </a:xfrm>
        </p:spPr>
        <p:txBody>
          <a:bodyPr/>
          <a:lstStyle>
            <a:lvl1pPr marL="0" indent="0">
              <a:buNone/>
              <a:defRPr sz="4500"/>
            </a:lvl1pPr>
            <a:lvl2pPr marL="639926" indent="0">
              <a:buNone/>
              <a:defRPr sz="3900"/>
            </a:lvl2pPr>
            <a:lvl3pPr marL="1279852" indent="0">
              <a:buNone/>
              <a:defRPr sz="3400"/>
            </a:lvl3pPr>
            <a:lvl4pPr marL="1919778" indent="0">
              <a:buNone/>
              <a:defRPr sz="2800"/>
            </a:lvl4pPr>
            <a:lvl5pPr marL="2559705" indent="0">
              <a:buNone/>
              <a:defRPr sz="2800"/>
            </a:lvl5pPr>
            <a:lvl6pPr marL="3199631" indent="0">
              <a:buNone/>
              <a:defRPr sz="2800"/>
            </a:lvl6pPr>
            <a:lvl7pPr marL="3839559" indent="0">
              <a:buNone/>
              <a:defRPr sz="2800"/>
            </a:lvl7pPr>
            <a:lvl8pPr marL="4479485" indent="0">
              <a:buNone/>
              <a:defRPr sz="2800"/>
            </a:lvl8pPr>
            <a:lvl9pPr marL="5119411" indent="0">
              <a:buNone/>
              <a:defRPr sz="2800"/>
            </a:lvl9pPr>
          </a:lstStyle>
          <a:p>
            <a:endParaRPr lang="ru-RU"/>
          </a:p>
        </p:txBody>
      </p:sp>
      <p:sp>
        <p:nvSpPr>
          <p:cNvPr id="4" name="Текст 3"/>
          <p:cNvSpPr>
            <a:spLocks noGrp="1"/>
          </p:cNvSpPr>
          <p:nvPr>
            <p:ph type="body" sz="half" idx="2"/>
          </p:nvPr>
        </p:nvSpPr>
        <p:spPr>
          <a:xfrm>
            <a:off x="2509203" y="7514273"/>
            <a:ext cx="7680960" cy="1126807"/>
          </a:xfrm>
        </p:spPr>
        <p:txBody>
          <a:bodyPr/>
          <a:lstStyle>
            <a:lvl1pPr marL="0" indent="0">
              <a:buNone/>
              <a:defRPr sz="2000"/>
            </a:lvl1pPr>
            <a:lvl2pPr marL="639926" indent="0">
              <a:buNone/>
              <a:defRPr sz="1700"/>
            </a:lvl2pPr>
            <a:lvl3pPr marL="1279852" indent="0">
              <a:buNone/>
              <a:defRPr sz="1400"/>
            </a:lvl3pPr>
            <a:lvl4pPr marL="1919778" indent="0">
              <a:buNone/>
              <a:defRPr sz="1300"/>
            </a:lvl4pPr>
            <a:lvl5pPr marL="2559705" indent="0">
              <a:buNone/>
              <a:defRPr sz="1300"/>
            </a:lvl5pPr>
            <a:lvl6pPr marL="3199631" indent="0">
              <a:buNone/>
              <a:defRPr sz="1300"/>
            </a:lvl6pPr>
            <a:lvl7pPr marL="3839559" indent="0">
              <a:buNone/>
              <a:defRPr sz="1300"/>
            </a:lvl7pPr>
            <a:lvl8pPr marL="4479485" indent="0">
              <a:buNone/>
              <a:defRPr sz="1300"/>
            </a:lvl8pPr>
            <a:lvl9pPr marL="5119411" indent="0">
              <a:buNone/>
              <a:defRPr sz="1300"/>
            </a:lvl9pPr>
          </a:lstStyle>
          <a:p>
            <a:pPr lvl="0"/>
            <a:r>
              <a:rPr lang="ru-RU" smtClean="0"/>
              <a:t>Образец текста</a:t>
            </a:r>
          </a:p>
        </p:txBody>
      </p:sp>
      <p:sp>
        <p:nvSpPr>
          <p:cNvPr id="5" name="Дата 4"/>
          <p:cNvSpPr>
            <a:spLocks noGrp="1"/>
          </p:cNvSpPr>
          <p:nvPr>
            <p:ph type="dt" sz="half" idx="10"/>
          </p:nvPr>
        </p:nvSpPr>
        <p:spPr/>
        <p:txBody>
          <a:bodyPr/>
          <a:lstStyle/>
          <a:p>
            <a:fld id="{576A48C8-037F-47E6-883C-1A2B58565C2A}" type="datetimeFigureOut">
              <a:rPr lang="ru-RU" smtClean="0"/>
              <a:t>01.04.2022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1187185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76A48C8-037F-47E6-883C-1A2B58565C2A}" type="datetimeFigureOut">
              <a:rPr lang="ru-RU" smtClean="0"/>
              <a:t>01.04.2022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1829094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12994962" y="537845"/>
            <a:ext cx="4031615" cy="11470323"/>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95668" y="537845"/>
            <a:ext cx="11885930" cy="1147032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76A48C8-037F-47E6-883C-1A2B58565C2A}" type="datetimeFigureOut">
              <a:rPr lang="ru-RU" smtClean="0"/>
              <a:t>01.04.2022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0FC8129-9BD3-4E84-9BBF-DD2280C3A010}" type="slidenum">
              <a:rPr lang="ru-RU" smtClean="0"/>
              <a:t>‹#›</a:t>
            </a:fld>
            <a:endParaRPr lang="ru-RU"/>
          </a:p>
        </p:txBody>
      </p:sp>
    </p:spTree>
    <p:extLst>
      <p:ext uri="{BB962C8B-B14F-4D97-AF65-F5344CB8AC3E}">
        <p14:creationId xmlns:p14="http://schemas.microsoft.com/office/powerpoint/2010/main" val="448152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0080" y="384493"/>
            <a:ext cx="11521440" cy="1600200"/>
          </a:xfrm>
          <a:prstGeom prst="rect">
            <a:avLst/>
          </a:prstGeom>
        </p:spPr>
        <p:txBody>
          <a:bodyPr vert="horz" lIns="127985" tIns="63994" rIns="127985" bIns="63994"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40080" y="2240282"/>
            <a:ext cx="11521440" cy="6336348"/>
          </a:xfrm>
          <a:prstGeom prst="rect">
            <a:avLst/>
          </a:prstGeom>
        </p:spPr>
        <p:txBody>
          <a:bodyPr vert="horz" lIns="127985" tIns="63994" rIns="127985" bIns="63994"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40080" y="8898894"/>
            <a:ext cx="2987040" cy="511175"/>
          </a:xfrm>
          <a:prstGeom prst="rect">
            <a:avLst/>
          </a:prstGeom>
        </p:spPr>
        <p:txBody>
          <a:bodyPr vert="horz" lIns="127985" tIns="63994" rIns="127985" bIns="63994" rtlCol="0" anchor="ctr"/>
          <a:lstStyle>
            <a:lvl1pPr algn="l">
              <a:defRPr sz="1700">
                <a:solidFill>
                  <a:schemeClr val="tx1">
                    <a:tint val="75000"/>
                  </a:schemeClr>
                </a:solidFill>
              </a:defRPr>
            </a:lvl1pPr>
          </a:lstStyle>
          <a:p>
            <a:fld id="{576A48C8-037F-47E6-883C-1A2B58565C2A}" type="datetimeFigureOut">
              <a:rPr lang="ru-RU" smtClean="0"/>
              <a:t>01.04.2022</a:t>
            </a:fld>
            <a:endParaRPr lang="ru-RU"/>
          </a:p>
        </p:txBody>
      </p:sp>
      <p:sp>
        <p:nvSpPr>
          <p:cNvPr id="5" name="Нижний колонтитул 4"/>
          <p:cNvSpPr>
            <a:spLocks noGrp="1"/>
          </p:cNvSpPr>
          <p:nvPr>
            <p:ph type="ftr" sz="quarter" idx="3"/>
          </p:nvPr>
        </p:nvSpPr>
        <p:spPr>
          <a:xfrm>
            <a:off x="4373880" y="8898894"/>
            <a:ext cx="4053840" cy="511175"/>
          </a:xfrm>
          <a:prstGeom prst="rect">
            <a:avLst/>
          </a:prstGeom>
        </p:spPr>
        <p:txBody>
          <a:bodyPr vert="horz" lIns="127985" tIns="63994" rIns="127985" bIns="63994" rtlCol="0" anchor="ctr"/>
          <a:lstStyle>
            <a:lvl1pPr algn="ctr">
              <a:defRPr sz="17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9174480" y="8898894"/>
            <a:ext cx="2987040" cy="511175"/>
          </a:xfrm>
          <a:prstGeom prst="rect">
            <a:avLst/>
          </a:prstGeom>
        </p:spPr>
        <p:txBody>
          <a:bodyPr vert="horz" lIns="127985" tIns="63994" rIns="127985" bIns="63994" rtlCol="0" anchor="ctr"/>
          <a:lstStyle>
            <a:lvl1pPr algn="r">
              <a:defRPr sz="1700">
                <a:solidFill>
                  <a:schemeClr val="tx1">
                    <a:tint val="75000"/>
                  </a:schemeClr>
                </a:solidFill>
              </a:defRPr>
            </a:lvl1pPr>
          </a:lstStyle>
          <a:p>
            <a:fld id="{60FC8129-9BD3-4E84-9BBF-DD2280C3A010}" type="slidenum">
              <a:rPr lang="ru-RU" smtClean="0"/>
              <a:t>‹#›</a:t>
            </a:fld>
            <a:endParaRPr lang="ru-RU"/>
          </a:p>
        </p:txBody>
      </p:sp>
    </p:spTree>
    <p:extLst>
      <p:ext uri="{BB962C8B-B14F-4D97-AF65-F5344CB8AC3E}">
        <p14:creationId xmlns:p14="http://schemas.microsoft.com/office/powerpoint/2010/main" val="196680897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1279852" rtl="0" eaLnBrk="1" latinLnBrk="0" hangingPunct="1">
        <a:spcBef>
          <a:spcPct val="0"/>
        </a:spcBef>
        <a:buNone/>
        <a:defRPr sz="6200" kern="1200">
          <a:solidFill>
            <a:schemeClr val="tx1"/>
          </a:solidFill>
          <a:latin typeface="+mj-lt"/>
          <a:ea typeface="+mj-ea"/>
          <a:cs typeface="+mj-cs"/>
        </a:defRPr>
      </a:lvl1pPr>
    </p:titleStyle>
    <p:bodyStyle>
      <a:lvl1pPr marL="479945" indent="-479945" algn="l" defTabSz="1279852" rtl="0" eaLnBrk="1" latinLnBrk="0" hangingPunct="1">
        <a:spcBef>
          <a:spcPct val="20000"/>
        </a:spcBef>
        <a:buFont typeface="Arial" panose="020B0604020202020204" pitchFamily="34" charset="0"/>
        <a:buChar char="•"/>
        <a:defRPr sz="4500" kern="1200">
          <a:solidFill>
            <a:schemeClr val="tx1"/>
          </a:solidFill>
          <a:latin typeface="+mn-lt"/>
          <a:ea typeface="+mn-ea"/>
          <a:cs typeface="+mn-cs"/>
        </a:defRPr>
      </a:lvl1pPr>
      <a:lvl2pPr marL="1039881" indent="-399953" algn="l" defTabSz="1279852" rtl="0" eaLnBrk="1" latinLnBrk="0" hangingPunct="1">
        <a:spcBef>
          <a:spcPct val="20000"/>
        </a:spcBef>
        <a:buFont typeface="Arial" panose="020B0604020202020204" pitchFamily="34" charset="0"/>
        <a:buChar char="–"/>
        <a:defRPr sz="3900" kern="1200">
          <a:solidFill>
            <a:schemeClr val="tx1"/>
          </a:solidFill>
          <a:latin typeface="+mn-lt"/>
          <a:ea typeface="+mn-ea"/>
          <a:cs typeface="+mn-cs"/>
        </a:defRPr>
      </a:lvl2pPr>
      <a:lvl3pPr marL="1599816" indent="-319963" algn="l" defTabSz="1279852"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39742" indent="-319963" algn="l" defTabSz="1279852"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2879668" indent="-319963" algn="l" defTabSz="1279852"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3519594" indent="-319963" algn="l" defTabSz="1279852"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59520" indent="-319963" algn="l" defTabSz="1279852"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799449" indent="-319963" algn="l" defTabSz="1279852"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39375" indent="-319963" algn="l" defTabSz="1279852"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p:bodyStyle>
    <p:otherStyle>
      <a:defPPr>
        <a:defRPr lang="ru-RU"/>
      </a:defPPr>
      <a:lvl1pPr marL="0" algn="l" defTabSz="1279852" rtl="0" eaLnBrk="1" latinLnBrk="0" hangingPunct="1">
        <a:defRPr sz="2500" kern="1200">
          <a:solidFill>
            <a:schemeClr val="tx1"/>
          </a:solidFill>
          <a:latin typeface="+mn-lt"/>
          <a:ea typeface="+mn-ea"/>
          <a:cs typeface="+mn-cs"/>
        </a:defRPr>
      </a:lvl1pPr>
      <a:lvl2pPr marL="639926" algn="l" defTabSz="1279852" rtl="0" eaLnBrk="1" latinLnBrk="0" hangingPunct="1">
        <a:defRPr sz="2500" kern="1200">
          <a:solidFill>
            <a:schemeClr val="tx1"/>
          </a:solidFill>
          <a:latin typeface="+mn-lt"/>
          <a:ea typeface="+mn-ea"/>
          <a:cs typeface="+mn-cs"/>
        </a:defRPr>
      </a:lvl2pPr>
      <a:lvl3pPr marL="1279852" algn="l" defTabSz="1279852" rtl="0" eaLnBrk="1" latinLnBrk="0" hangingPunct="1">
        <a:defRPr sz="2500" kern="1200">
          <a:solidFill>
            <a:schemeClr val="tx1"/>
          </a:solidFill>
          <a:latin typeface="+mn-lt"/>
          <a:ea typeface="+mn-ea"/>
          <a:cs typeface="+mn-cs"/>
        </a:defRPr>
      </a:lvl3pPr>
      <a:lvl4pPr marL="1919778" algn="l" defTabSz="1279852" rtl="0" eaLnBrk="1" latinLnBrk="0" hangingPunct="1">
        <a:defRPr sz="2500" kern="1200">
          <a:solidFill>
            <a:schemeClr val="tx1"/>
          </a:solidFill>
          <a:latin typeface="+mn-lt"/>
          <a:ea typeface="+mn-ea"/>
          <a:cs typeface="+mn-cs"/>
        </a:defRPr>
      </a:lvl4pPr>
      <a:lvl5pPr marL="2559705" algn="l" defTabSz="1279852" rtl="0" eaLnBrk="1" latinLnBrk="0" hangingPunct="1">
        <a:defRPr sz="2500" kern="1200">
          <a:solidFill>
            <a:schemeClr val="tx1"/>
          </a:solidFill>
          <a:latin typeface="+mn-lt"/>
          <a:ea typeface="+mn-ea"/>
          <a:cs typeface="+mn-cs"/>
        </a:defRPr>
      </a:lvl5pPr>
      <a:lvl6pPr marL="3199631" algn="l" defTabSz="1279852" rtl="0" eaLnBrk="1" latinLnBrk="0" hangingPunct="1">
        <a:defRPr sz="2500" kern="1200">
          <a:solidFill>
            <a:schemeClr val="tx1"/>
          </a:solidFill>
          <a:latin typeface="+mn-lt"/>
          <a:ea typeface="+mn-ea"/>
          <a:cs typeface="+mn-cs"/>
        </a:defRPr>
      </a:lvl6pPr>
      <a:lvl7pPr marL="3839559" algn="l" defTabSz="1279852" rtl="0" eaLnBrk="1" latinLnBrk="0" hangingPunct="1">
        <a:defRPr sz="2500" kern="1200">
          <a:solidFill>
            <a:schemeClr val="tx1"/>
          </a:solidFill>
          <a:latin typeface="+mn-lt"/>
          <a:ea typeface="+mn-ea"/>
          <a:cs typeface="+mn-cs"/>
        </a:defRPr>
      </a:lvl7pPr>
      <a:lvl8pPr marL="4479485" algn="l" defTabSz="1279852" rtl="0" eaLnBrk="1" latinLnBrk="0" hangingPunct="1">
        <a:defRPr sz="2500" kern="1200">
          <a:solidFill>
            <a:schemeClr val="tx1"/>
          </a:solidFill>
          <a:latin typeface="+mn-lt"/>
          <a:ea typeface="+mn-ea"/>
          <a:cs typeface="+mn-cs"/>
        </a:defRPr>
      </a:lvl8pPr>
      <a:lvl9pPr marL="5119411" algn="l" defTabSz="1279852"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consultantplus://offline/ref=999AD2C44A1A28495FC52285666222DF4BD329E7C6046CF0F628C0CE8D089FF2118E4C27EF075BAFA0B4BB24C773A17732897196AF79EFF3SBx0J" TargetMode="Externa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kugi.lenobl.ru/"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 Id="rId5" Type="http://schemas.openxmlformats.org/officeDocument/2006/relationships/image" Target="../media/image1.png"/><Relationship Id="rId4" Type="http://schemas.openxmlformats.org/officeDocument/2006/relationships/hyperlink" Target="https://kugi.lenobl.ru/"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98022" y="1685384"/>
            <a:ext cx="11534503" cy="1200316"/>
          </a:xfrm>
          <a:prstGeom prst="rect">
            <a:avLst/>
          </a:prstGeom>
        </p:spPr>
        <p:txBody>
          <a:bodyPr wrap="square" lIns="91428" tIns="45714" rIns="91428" bIns="45714">
            <a:spAutoFit/>
          </a:bodyPr>
          <a:lstStyle/>
          <a:p>
            <a:pPr algn="ctr"/>
            <a:r>
              <a:rPr lang="ru-RU" sz="3600" b="1" dirty="0">
                <a:latin typeface="Times New Roman" panose="02020603050405020304" pitchFamily="18" charset="0"/>
                <a:cs typeface="Times New Roman" panose="02020603050405020304" pitchFamily="18" charset="0"/>
              </a:rPr>
              <a:t>Оказание имущественной поддержки субъектам </a:t>
            </a:r>
            <a:r>
              <a:rPr lang="ru-RU" sz="3600" b="1" dirty="0" smtClean="0">
                <a:latin typeface="Times New Roman" panose="02020603050405020304" pitchFamily="18" charset="0"/>
                <a:cs typeface="Times New Roman" panose="02020603050405020304" pitchFamily="18" charset="0"/>
              </a:rPr>
              <a:t>МСП при предоставлении регионального имущества</a:t>
            </a:r>
            <a:endParaRPr lang="ru-RU" sz="3600" b="1" dirty="0">
              <a:latin typeface="Times New Roman" panose="02020603050405020304" pitchFamily="18" charset="0"/>
              <a:cs typeface="Times New Roman" panose="02020603050405020304" pitchFamily="18" charset="0"/>
              <a:hlinkClick r:id="rId2"/>
            </a:endParaRPr>
          </a:p>
        </p:txBody>
      </p:sp>
      <p:sp>
        <p:nvSpPr>
          <p:cNvPr id="5" name="Прямоугольник 4">
            <a:extLst>
              <a:ext uri="{FF2B5EF4-FFF2-40B4-BE49-F238E27FC236}">
                <a16:creationId xmlns="" xmlns:a16="http://schemas.microsoft.com/office/drawing/2014/main" id="{B78EADFA-B343-492B-A066-CD4330F08B4E}"/>
              </a:ext>
            </a:extLst>
          </p:cNvPr>
          <p:cNvSpPr/>
          <p:nvPr/>
        </p:nvSpPr>
        <p:spPr>
          <a:xfrm>
            <a:off x="-1" y="0"/>
            <a:ext cx="12801601" cy="75272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ru-RU">
              <a:solidFill>
                <a:schemeClr val="accent2">
                  <a:lumMod val="60000"/>
                  <a:lumOff val="40000"/>
                </a:schemeClr>
              </a:solidFill>
            </a:endParaRPr>
          </a:p>
        </p:txBody>
      </p:sp>
      <p:sp>
        <p:nvSpPr>
          <p:cNvPr id="6" name="Объект 2">
            <a:extLst>
              <a:ext uri="{FF2B5EF4-FFF2-40B4-BE49-F238E27FC236}">
                <a16:creationId xmlns="" xmlns:a16="http://schemas.microsoft.com/office/drawing/2014/main" id="{04768AD3-F787-4EA3-B1FE-669601F974C6}"/>
              </a:ext>
            </a:extLst>
          </p:cNvPr>
          <p:cNvSpPr txBox="1">
            <a:spLocks/>
          </p:cNvSpPr>
          <p:nvPr/>
        </p:nvSpPr>
        <p:spPr>
          <a:xfrm>
            <a:off x="1419770" y="120945"/>
            <a:ext cx="11143705" cy="36498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spcAft>
                <a:spcPts val="300"/>
              </a:spcAft>
            </a:pP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Ленинградский областной комитет по</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управлению государственным</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имуществом</a:t>
            </a:r>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060" y="34133"/>
            <a:ext cx="628965" cy="718592"/>
          </a:xfrm>
          <a:prstGeom prst="rect">
            <a:avLst/>
          </a:prstGeom>
        </p:spPr>
      </p:pic>
      <p:pic>
        <p:nvPicPr>
          <p:cNvPr id="4098" name="Picture 2" descr="01-03-2021. К сожалению, не всегда коммунальные услуги нам оказывают надлеж..."/>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1664" y="3160020"/>
            <a:ext cx="5708015" cy="5708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32175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Хочешь бросить курить? (если ты не куришь, то эта статья не для тебя, прох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7202" y="782372"/>
            <a:ext cx="3032918" cy="180817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21043" y="2560903"/>
            <a:ext cx="10548938" cy="4893635"/>
          </a:xfrm>
          <a:prstGeom prst="rect">
            <a:avLst/>
          </a:prstGeom>
        </p:spPr>
        <p:txBody>
          <a:bodyPr wrap="square" lIns="91428" tIns="45714" rIns="91428" bIns="45714">
            <a:spAutoFit/>
          </a:bodyPr>
          <a:lstStyle/>
          <a:p>
            <a:pPr algn="just"/>
            <a:r>
              <a:rPr lang="ru-RU" sz="2400" b="1" dirty="0" smtClean="0">
                <a:latin typeface="Times New Roman" panose="02020603050405020304" pitchFamily="18" charset="0"/>
                <a:cs typeface="Times New Roman" panose="02020603050405020304" pitchFamily="18" charset="0"/>
              </a:rPr>
              <a:t>Оказание </a:t>
            </a:r>
            <a:r>
              <a:rPr lang="ru-RU" sz="2400" b="1" dirty="0">
                <a:latin typeface="Times New Roman" panose="02020603050405020304" pitchFamily="18" charset="0"/>
                <a:cs typeface="Times New Roman" panose="02020603050405020304" pitchFamily="18" charset="0"/>
              </a:rPr>
              <a:t>имущественной поддержки </a:t>
            </a:r>
            <a:r>
              <a:rPr lang="ru-RU" sz="2400" b="1" dirty="0" smtClean="0">
                <a:latin typeface="Times New Roman" panose="02020603050405020304" pitchFamily="18" charset="0"/>
                <a:cs typeface="Times New Roman" panose="02020603050405020304" pitchFamily="18" charset="0"/>
              </a:rPr>
              <a:t>субъектам </a:t>
            </a:r>
            <a:r>
              <a:rPr lang="ru-RU" sz="2400" b="1" dirty="0">
                <a:latin typeface="Times New Roman" panose="02020603050405020304" pitchFamily="18" charset="0"/>
                <a:cs typeface="Times New Roman" panose="02020603050405020304" pitchFamily="18" charset="0"/>
              </a:rPr>
              <a:t>малого и среднего </a:t>
            </a:r>
            <a:r>
              <a:rPr lang="ru-RU" sz="2400" b="1" dirty="0" smtClean="0">
                <a:latin typeface="Times New Roman" panose="02020603050405020304" pitchFamily="18" charset="0"/>
                <a:cs typeface="Times New Roman" panose="02020603050405020304" pitchFamily="18" charset="0"/>
              </a:rPr>
              <a:t>предпринимательства, а </a:t>
            </a:r>
            <a:r>
              <a:rPr lang="ru-RU" sz="2400" b="1" dirty="0">
                <a:latin typeface="Times New Roman" panose="02020603050405020304" pitchFamily="18" charset="0"/>
                <a:cs typeface="Times New Roman" panose="02020603050405020304" pitchFamily="18" charset="0"/>
              </a:rPr>
              <a:t>также организациям, образующим инфраструктуру поддержки субъектов </a:t>
            </a:r>
            <a:r>
              <a:rPr lang="ru-RU" sz="2400" b="1" dirty="0" smtClean="0">
                <a:latin typeface="Times New Roman" panose="02020603050405020304" pitchFamily="18" charset="0"/>
                <a:cs typeface="Times New Roman" panose="02020603050405020304" pitchFamily="18" charset="0"/>
              </a:rPr>
              <a:t>малого </a:t>
            </a:r>
            <a:r>
              <a:rPr lang="ru-RU" sz="2400" b="1" dirty="0">
                <a:latin typeface="Times New Roman" panose="02020603050405020304" pitchFamily="18" charset="0"/>
                <a:cs typeface="Times New Roman" panose="02020603050405020304" pitchFamily="18" charset="0"/>
              </a:rPr>
              <a:t>и среднего предпринимательства</a:t>
            </a:r>
            <a:r>
              <a:rPr lang="ru-RU" sz="2400" dirty="0">
                <a:latin typeface="Times New Roman" panose="02020603050405020304" pitchFamily="18" charset="0"/>
                <a:cs typeface="Times New Roman" panose="02020603050405020304" pitchFamily="18" charset="0"/>
              </a:rPr>
              <a:t>, осуществляется органами государственной власти, органами местного самоуправления в виде передачи во владение и (или) в пользование государственного или муниципального имущества, в том числе земельных участков, зданий, строений, сооружений, нежилых помещений, оборудования, машин, механизмов, установок, транспортных средств, инвентаря, инструментов, на возмездной основе, безвозмездной основе или на льготных условиях в соответствии с государственными программами (подпрограммами) Российской Федерации, государственными программами (подпрограммами) субъектов Российской Федерации, муниципальными программами (подпрограммами). </a:t>
            </a:r>
          </a:p>
        </p:txBody>
      </p:sp>
      <p:sp>
        <p:nvSpPr>
          <p:cNvPr id="3" name="Прямоугольник 2">
            <a:extLst>
              <a:ext uri="{FF2B5EF4-FFF2-40B4-BE49-F238E27FC236}">
                <a16:creationId xmlns="" xmlns:a16="http://schemas.microsoft.com/office/drawing/2014/main" id="{B78EADFA-B343-492B-A066-CD4330F08B4E}"/>
              </a:ext>
            </a:extLst>
          </p:cNvPr>
          <p:cNvSpPr/>
          <p:nvPr/>
        </p:nvSpPr>
        <p:spPr>
          <a:xfrm>
            <a:off x="-1" y="0"/>
            <a:ext cx="12801601" cy="75272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ru-RU">
              <a:solidFill>
                <a:schemeClr val="accent2">
                  <a:lumMod val="60000"/>
                  <a:lumOff val="40000"/>
                </a:schemeClr>
              </a:solidFill>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060" y="34133"/>
            <a:ext cx="628965" cy="718592"/>
          </a:xfrm>
          <a:prstGeom prst="rect">
            <a:avLst/>
          </a:prstGeom>
        </p:spPr>
      </p:pic>
      <p:sp>
        <p:nvSpPr>
          <p:cNvPr id="6" name="Объект 2">
            <a:extLst>
              <a:ext uri="{FF2B5EF4-FFF2-40B4-BE49-F238E27FC236}">
                <a16:creationId xmlns="" xmlns:a16="http://schemas.microsoft.com/office/drawing/2014/main" id="{04768AD3-F787-4EA3-B1FE-669601F974C6}"/>
              </a:ext>
            </a:extLst>
          </p:cNvPr>
          <p:cNvSpPr txBox="1">
            <a:spLocks/>
          </p:cNvSpPr>
          <p:nvPr/>
        </p:nvSpPr>
        <p:spPr>
          <a:xfrm>
            <a:off x="1419770" y="120945"/>
            <a:ext cx="11143705" cy="36498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spcAft>
                <a:spcPts val="300"/>
              </a:spcAft>
            </a:pP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Ленинградский областной комитет по</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управлению государственным</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имуществом</a:t>
            </a:r>
          </a:p>
        </p:txBody>
      </p:sp>
      <p:sp>
        <p:nvSpPr>
          <p:cNvPr id="2" name="TextBox 1"/>
          <p:cNvSpPr txBox="1"/>
          <p:nvPr/>
        </p:nvSpPr>
        <p:spPr>
          <a:xfrm>
            <a:off x="0" y="1040130"/>
            <a:ext cx="10298430" cy="646331"/>
          </a:xfrm>
          <a:prstGeom prst="rect">
            <a:avLst/>
          </a:prstGeom>
          <a:noFill/>
        </p:spPr>
        <p:txBody>
          <a:bodyPr wrap="square" rtlCol="0">
            <a:spAutoFit/>
          </a:bodyPr>
          <a:lstStyle/>
          <a:p>
            <a:pPr algn="ctr"/>
            <a:r>
              <a:rPr lang="ru-RU" sz="3600" b="1" dirty="0" smtClean="0">
                <a:latin typeface="Times New Roman" panose="02020603050405020304" pitchFamily="18" charset="0"/>
                <a:cs typeface="Times New Roman" panose="02020603050405020304" pitchFamily="18" charset="0"/>
              </a:rPr>
              <a:t>Понятие имущественной поддержки</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8398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11087" y="2113677"/>
            <a:ext cx="9724569" cy="743922"/>
          </a:xfrm>
          <a:prstGeom prst="rect">
            <a:avLst/>
          </a:prstGeom>
        </p:spPr>
        <p:txBody>
          <a:bodyPr wrap="square" lIns="91428" tIns="45714" rIns="91428" bIns="45714">
            <a:spAutoFit/>
          </a:bodyPr>
          <a:lstStyle/>
          <a:p>
            <a:pPr algn="just"/>
            <a:endParaRPr lang="ru-RU" b="1" dirty="0" smtClean="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
        <p:nvSpPr>
          <p:cNvPr id="2" name="Заголовок 1"/>
          <p:cNvSpPr>
            <a:spLocks noGrp="1"/>
          </p:cNvSpPr>
          <p:nvPr>
            <p:ph type="title"/>
          </p:nvPr>
        </p:nvSpPr>
        <p:spPr>
          <a:xfrm>
            <a:off x="0" y="752725"/>
            <a:ext cx="12801600" cy="1121560"/>
          </a:xfrm>
        </p:spPr>
        <p:txBody>
          <a:bodyPr>
            <a:noAutofit/>
          </a:bodyPr>
          <a:lstStyle/>
          <a:p>
            <a:pPr algn="ctr"/>
            <a:r>
              <a:rPr lang="ru-RU" sz="3600" b="1" dirty="0">
                <a:latin typeface="Times New Roman" panose="02020603050405020304" pitchFamily="18" charset="0"/>
                <a:cs typeface="Times New Roman" panose="02020603050405020304" pitchFamily="18" charset="0"/>
              </a:rPr>
              <a:t>Формы имущественной </a:t>
            </a:r>
            <a:r>
              <a:rPr lang="ru-RU" sz="3600" b="1" dirty="0" smtClean="0">
                <a:latin typeface="Times New Roman" panose="02020603050405020304" pitchFamily="18" charset="0"/>
                <a:cs typeface="Times New Roman" panose="02020603050405020304" pitchFamily="18" charset="0"/>
              </a:rPr>
              <a:t>поддержки</a:t>
            </a:r>
            <a:endParaRPr lang="ru-RU" sz="3600" dirty="0"/>
          </a:p>
        </p:txBody>
      </p:sp>
      <p:sp>
        <p:nvSpPr>
          <p:cNvPr id="3" name="Объект 2"/>
          <p:cNvSpPr>
            <a:spLocks noGrp="1"/>
          </p:cNvSpPr>
          <p:nvPr>
            <p:ph sz="half" idx="1"/>
          </p:nvPr>
        </p:nvSpPr>
        <p:spPr>
          <a:xfrm>
            <a:off x="171450" y="2728686"/>
            <a:ext cx="6126938" cy="6872513"/>
          </a:xfrm>
        </p:spPr>
        <p:txBody>
          <a:bodyPr>
            <a:normAutofit fontScale="25000" lnSpcReduction="20000"/>
          </a:bodyPr>
          <a:lstStyle/>
          <a:p>
            <a:pPr marL="0" indent="0" algn="just">
              <a:lnSpc>
                <a:spcPct val="120000"/>
              </a:lnSpc>
              <a:buNone/>
            </a:pPr>
            <a:r>
              <a:rPr lang="ru-RU" sz="8000" b="1" dirty="0" smtClean="0">
                <a:ln w="0"/>
                <a:latin typeface="Times New Roman" panose="02020603050405020304" pitchFamily="18" charset="0"/>
                <a:cs typeface="Times New Roman" panose="02020603050405020304" pitchFamily="18" charset="0"/>
              </a:rPr>
              <a:t>Передача государственного имущества на льготных условиях субъектам МСП во временное владение и(или) пользование </a:t>
            </a:r>
            <a:r>
              <a:rPr lang="ru-RU" sz="7200" dirty="0" smtClean="0">
                <a:ln w="0"/>
                <a:latin typeface="Times New Roman" panose="02020603050405020304" pitchFamily="18" charset="0"/>
                <a:cs typeface="Times New Roman" panose="02020603050405020304" pitchFamily="18" charset="0"/>
              </a:rPr>
              <a:t>из сформированного </a:t>
            </a:r>
            <a:r>
              <a:rPr lang="ru-RU" sz="7200" u="sng" dirty="0">
                <a:ln w="0"/>
                <a:latin typeface="Times New Roman" panose="02020603050405020304" pitchFamily="18" charset="0"/>
                <a:cs typeface="Times New Roman" panose="02020603050405020304" pitchFamily="18" charset="0"/>
              </a:rPr>
              <a:t>Перечня государственного имущества, находящегося в собственности Ленинградской области и свободного от прав третьих лиц (за исключением права хозяйственного ведения, права оперативного управления, а также имущественных прав субъектов малого и среднего предпринимательства), предназначенного для предоставления во владение и(или) в пользование на долгосрочной основе субъектам МСП и организациям, образующим инфраструктуру поддержки субъектов МСП </a:t>
            </a:r>
            <a:r>
              <a:rPr lang="ru-RU" sz="7200" dirty="0">
                <a:ln w="0"/>
                <a:latin typeface="Times New Roman" panose="02020603050405020304" pitchFamily="18" charset="0"/>
                <a:cs typeface="Times New Roman" panose="02020603050405020304" pitchFamily="18" charset="0"/>
              </a:rPr>
              <a:t>(далее – Перечень МСП</a:t>
            </a:r>
            <a:r>
              <a:rPr lang="ru-RU" sz="7200" dirty="0" smtClean="0">
                <a:ln w="0"/>
                <a:latin typeface="Times New Roman" panose="02020603050405020304" pitchFamily="18" charset="0"/>
                <a:cs typeface="Times New Roman" panose="02020603050405020304" pitchFamily="18" charset="0"/>
              </a:rPr>
              <a:t>), </a:t>
            </a:r>
            <a:r>
              <a:rPr lang="ru-RU" sz="7200" dirty="0">
                <a:ln w="0"/>
                <a:latin typeface="Times New Roman" panose="02020603050405020304" pitchFamily="18" charset="0"/>
                <a:cs typeface="Times New Roman" panose="02020603050405020304" pitchFamily="18" charset="0"/>
              </a:rPr>
              <a:t>в соответствии с п.4 ст.18 Федерального закона от 24.07.2007 № 209-ФЗ «О развитии </a:t>
            </a:r>
            <a:r>
              <a:rPr lang="ru-RU" sz="7200" dirty="0" smtClean="0">
                <a:ln w="0"/>
                <a:latin typeface="Times New Roman" panose="02020603050405020304" pitchFamily="18" charset="0"/>
                <a:cs typeface="Times New Roman" panose="02020603050405020304" pitchFamily="18" charset="0"/>
              </a:rPr>
              <a:t>малого и </a:t>
            </a:r>
            <a:r>
              <a:rPr lang="ru-RU" sz="7200" dirty="0">
                <a:ln w="0"/>
                <a:latin typeface="Times New Roman" panose="02020603050405020304" pitchFamily="18" charset="0"/>
                <a:cs typeface="Times New Roman" panose="02020603050405020304" pitchFamily="18" charset="0"/>
              </a:rPr>
              <a:t>среднего предпринимательства в Российской Федерации» </a:t>
            </a:r>
          </a:p>
          <a:p>
            <a:pPr algn="just">
              <a:lnSpc>
                <a:spcPct val="120000"/>
              </a:lnSpc>
            </a:pPr>
            <a:endParaRPr lang="ru-RU" sz="7100" dirty="0">
              <a:ln w="0"/>
              <a:latin typeface="Times New Roman" panose="02020603050405020304" pitchFamily="18" charset="0"/>
              <a:cs typeface="Times New Roman" panose="02020603050405020304" pitchFamily="18" charset="0"/>
            </a:endParaRPr>
          </a:p>
          <a:p>
            <a:pPr marL="0" indent="0" algn="just">
              <a:lnSpc>
                <a:spcPct val="120000"/>
              </a:lnSpc>
              <a:spcBef>
                <a:spcPts val="0"/>
              </a:spcBef>
              <a:buNone/>
            </a:pPr>
            <a:r>
              <a:rPr lang="ru-RU" sz="5600" b="1" i="1" dirty="0">
                <a:ln w="0"/>
                <a:latin typeface="Times New Roman" panose="02020603050405020304" pitchFamily="18" charset="0"/>
                <a:cs typeface="Times New Roman" panose="02020603050405020304" pitchFamily="18" charset="0"/>
              </a:rPr>
              <a:t>Перечень размещен на сайте </a:t>
            </a:r>
            <a:r>
              <a:rPr lang="ru-RU" sz="5600" b="1" i="1" dirty="0" err="1">
                <a:ln w="0"/>
                <a:latin typeface="Times New Roman" panose="02020603050405020304" pitchFamily="18" charset="0"/>
                <a:cs typeface="Times New Roman" panose="02020603050405020304" pitchFamily="18" charset="0"/>
              </a:rPr>
              <a:t>Леноблкомимущества</a:t>
            </a:r>
            <a:r>
              <a:rPr lang="ru-RU" sz="5600" b="1" i="1" dirty="0">
                <a:ln w="0"/>
                <a:latin typeface="Times New Roman" panose="02020603050405020304" pitchFamily="18" charset="0"/>
                <a:cs typeface="Times New Roman" panose="02020603050405020304" pitchFamily="18" charset="0"/>
              </a:rPr>
              <a:t> </a:t>
            </a:r>
            <a:r>
              <a:rPr lang="en-US" sz="5600" b="1" i="1" dirty="0">
                <a:ln w="0"/>
                <a:latin typeface="Times New Roman" panose="02020603050405020304" pitchFamily="18" charset="0"/>
                <a:cs typeface="Times New Roman" panose="02020603050405020304" pitchFamily="18" charset="0"/>
                <a:hlinkClick r:id="rId2"/>
              </a:rPr>
              <a:t>https://kugi.lenobl.ru/</a:t>
            </a:r>
            <a:r>
              <a:rPr lang="ru-RU" sz="5600" b="1" i="1" dirty="0">
                <a:ln w="0"/>
                <a:latin typeface="Times New Roman" panose="02020603050405020304" pitchFamily="18" charset="0"/>
                <a:cs typeface="Times New Roman" panose="02020603050405020304" pitchFamily="18" charset="0"/>
              </a:rPr>
              <a:t> в разделе:</a:t>
            </a:r>
          </a:p>
          <a:p>
            <a:pPr marL="0" indent="0" algn="just">
              <a:lnSpc>
                <a:spcPct val="120000"/>
              </a:lnSpc>
              <a:spcBef>
                <a:spcPts val="0"/>
              </a:spcBef>
              <a:buNone/>
            </a:pPr>
            <a:r>
              <a:rPr lang="ru-RU" sz="5600" i="1" dirty="0">
                <a:ln w="0"/>
                <a:latin typeface="Times New Roman" panose="02020603050405020304" pitchFamily="18" charset="0"/>
                <a:cs typeface="Times New Roman" panose="02020603050405020304" pitchFamily="18" charset="0"/>
              </a:rPr>
              <a:t>Деятельность </a:t>
            </a:r>
            <a:r>
              <a:rPr lang="en-US" sz="5600" i="1" dirty="0">
                <a:ln w="0"/>
                <a:latin typeface="Times New Roman" panose="02020603050405020304" pitchFamily="18" charset="0"/>
                <a:cs typeface="Times New Roman" panose="02020603050405020304" pitchFamily="18" charset="0"/>
              </a:rPr>
              <a:t>&gt;</a:t>
            </a:r>
            <a:r>
              <a:rPr lang="ru-RU" sz="5600" i="1" dirty="0">
                <a:ln w="0"/>
                <a:latin typeface="Times New Roman" panose="02020603050405020304" pitchFamily="18" charset="0"/>
                <a:cs typeface="Times New Roman" panose="02020603050405020304" pitchFamily="18" charset="0"/>
              </a:rPr>
              <a:t> Направления работы комитета </a:t>
            </a:r>
            <a:r>
              <a:rPr lang="en-US" sz="5600" i="1" dirty="0">
                <a:ln w="0"/>
                <a:latin typeface="Times New Roman" panose="02020603050405020304" pitchFamily="18" charset="0"/>
                <a:cs typeface="Times New Roman" panose="02020603050405020304" pitchFamily="18" charset="0"/>
              </a:rPr>
              <a:t>&gt;</a:t>
            </a:r>
            <a:r>
              <a:rPr lang="ru-RU" sz="5600" i="1" dirty="0">
                <a:ln w="0"/>
                <a:latin typeface="Times New Roman" panose="02020603050405020304" pitchFamily="18" charset="0"/>
                <a:cs typeface="Times New Roman" panose="02020603050405020304" pitchFamily="18" charset="0"/>
              </a:rPr>
              <a:t> Аренда государственного имущества </a:t>
            </a:r>
            <a:r>
              <a:rPr lang="en-US" sz="5600" i="1" dirty="0">
                <a:ln w="0"/>
                <a:latin typeface="Times New Roman" panose="02020603050405020304" pitchFamily="18" charset="0"/>
                <a:cs typeface="Times New Roman" panose="02020603050405020304" pitchFamily="18" charset="0"/>
              </a:rPr>
              <a:t>&gt;</a:t>
            </a:r>
            <a:r>
              <a:rPr lang="ru-RU" sz="5600" i="1" dirty="0">
                <a:ln w="0"/>
                <a:latin typeface="Times New Roman" panose="02020603050405020304" pitchFamily="18" charset="0"/>
                <a:cs typeface="Times New Roman" panose="02020603050405020304" pitchFamily="18" charset="0"/>
              </a:rPr>
              <a:t> Имущественная поддержка субъектов МСП, а также организаций, образующих инфраструктуру поддержки субъектов МСП</a:t>
            </a:r>
          </a:p>
          <a:p>
            <a:endParaRPr lang="ru-RU" dirty="0"/>
          </a:p>
        </p:txBody>
      </p:sp>
      <p:sp>
        <p:nvSpPr>
          <p:cNvPr id="5" name="Объект 4"/>
          <p:cNvSpPr>
            <a:spLocks noGrp="1"/>
          </p:cNvSpPr>
          <p:nvPr>
            <p:ph sz="half" idx="2"/>
          </p:nvPr>
        </p:nvSpPr>
        <p:spPr>
          <a:xfrm>
            <a:off x="6503215" y="2685145"/>
            <a:ext cx="6172655" cy="6916055"/>
          </a:xfrm>
        </p:spPr>
        <p:txBody>
          <a:bodyPr>
            <a:normAutofit/>
          </a:bodyPr>
          <a:lstStyle/>
          <a:p>
            <a:pPr marL="0" indent="0" algn="just">
              <a:buNone/>
            </a:pPr>
            <a:r>
              <a:rPr lang="ru-RU" sz="2000" b="1" dirty="0" smtClean="0">
                <a:latin typeface="Times New Roman" panose="02020603050405020304" pitchFamily="18" charset="0"/>
                <a:cs typeface="Times New Roman" panose="02020603050405020304" pitchFamily="18" charset="0"/>
              </a:rPr>
              <a:t>Передача на льготных условиях в собственность субъектам </a:t>
            </a:r>
            <a:r>
              <a:rPr lang="ru-RU" sz="2000" b="1" dirty="0">
                <a:latin typeface="Times New Roman" panose="02020603050405020304" pitchFamily="18" charset="0"/>
                <a:cs typeface="Times New Roman" panose="02020603050405020304" pitchFamily="18" charset="0"/>
              </a:rPr>
              <a:t>МСП арендуемого </a:t>
            </a:r>
            <a:r>
              <a:rPr lang="ru-RU" sz="2000" b="1" dirty="0" smtClean="0">
                <a:latin typeface="Times New Roman" panose="02020603050405020304" pitchFamily="18" charset="0"/>
                <a:cs typeface="Times New Roman" panose="02020603050405020304" pitchFamily="18" charset="0"/>
              </a:rPr>
              <a:t>ими государственного  имущества </a:t>
            </a:r>
            <a:r>
              <a:rPr lang="ru-RU" sz="1600" dirty="0" smtClean="0">
                <a:latin typeface="Times New Roman" panose="02020603050405020304" pitchFamily="18" charset="0"/>
                <a:cs typeface="Times New Roman" panose="02020603050405020304" pitchFamily="18" charset="0"/>
              </a:rPr>
              <a:t>в </a:t>
            </a:r>
            <a:r>
              <a:rPr lang="ru-RU" sz="1600" dirty="0">
                <a:latin typeface="Times New Roman" panose="02020603050405020304" pitchFamily="18" charset="0"/>
                <a:cs typeface="Times New Roman" panose="02020603050405020304" pitchFamily="18" charset="0"/>
              </a:rPr>
              <a:t>соответствии с Федеральным законом </a:t>
            </a:r>
            <a:r>
              <a:rPr lang="ru-RU" sz="1600" dirty="0" smtClean="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от 22 июля 2008 года </a:t>
            </a:r>
            <a:r>
              <a:rPr lang="ru-RU" sz="1600" dirty="0" smtClean="0">
                <a:latin typeface="Times New Roman" panose="02020603050405020304" pitchFamily="18" charset="0"/>
                <a:cs typeface="Times New Roman" panose="02020603050405020304" pitchFamily="18" charset="0"/>
              </a:rPr>
              <a:t>№159-ФЗ </a:t>
            </a:r>
            <a:r>
              <a:rPr lang="ru-RU" sz="1600" dirty="0">
                <a:latin typeface="Times New Roman" panose="02020603050405020304" pitchFamily="18" charset="0"/>
                <a:cs typeface="Times New Roman" panose="02020603050405020304" pitchFamily="18" charset="0"/>
              </a:rPr>
              <a:t>«Об особенностях отчуждения недвижимого имущества, </a:t>
            </a:r>
            <a:r>
              <a:rPr lang="ru-RU" sz="1600" dirty="0" smtClean="0">
                <a:latin typeface="Times New Roman" panose="02020603050405020304" pitchFamily="18" charset="0"/>
                <a:cs typeface="Times New Roman" panose="02020603050405020304" pitchFamily="18" charset="0"/>
              </a:rPr>
              <a:t>находящегося в </a:t>
            </a:r>
            <a:r>
              <a:rPr lang="ru-RU" sz="1600" dirty="0">
                <a:latin typeface="Times New Roman" panose="02020603050405020304" pitchFamily="18" charset="0"/>
                <a:cs typeface="Times New Roman" panose="02020603050405020304" pitchFamily="18" charset="0"/>
              </a:rPr>
              <a:t>государственной или в муниципальной собственности и арендуемого субъектами малого и среднего предпринимательства, и о внесении </a:t>
            </a:r>
            <a:r>
              <a:rPr lang="ru-RU" sz="1600" dirty="0" smtClean="0">
                <a:latin typeface="Times New Roman" panose="02020603050405020304" pitchFamily="18" charset="0"/>
                <a:cs typeface="Times New Roman" panose="02020603050405020304" pitchFamily="18" charset="0"/>
              </a:rPr>
              <a:t>изменений в </a:t>
            </a:r>
            <a:r>
              <a:rPr lang="ru-RU" sz="1600" dirty="0">
                <a:latin typeface="Times New Roman" panose="02020603050405020304" pitchFamily="18" charset="0"/>
                <a:cs typeface="Times New Roman" panose="02020603050405020304" pitchFamily="18" charset="0"/>
              </a:rPr>
              <a:t>отдельные законодательные акты Российской Федерации»:</a:t>
            </a:r>
          </a:p>
          <a:p>
            <a:pPr marL="285716" indent="-285716" algn="just"/>
            <a:r>
              <a:rPr lang="ru-RU" sz="1600" dirty="0">
                <a:latin typeface="Times New Roman" panose="02020603050405020304" pitchFamily="18" charset="0"/>
                <a:cs typeface="Times New Roman" panose="02020603050405020304" pitchFamily="18" charset="0"/>
              </a:rPr>
              <a:t>соответствующее требованиям части 2.1 статьи 9 Федерального закона № 159-ФЗ (имущество включено в Перечень);</a:t>
            </a:r>
          </a:p>
          <a:p>
            <a:pPr marL="285716" indent="-285716" algn="just"/>
            <a:r>
              <a:rPr lang="ru-RU" sz="1600" dirty="0">
                <a:latin typeface="Times New Roman" panose="02020603050405020304" pitchFamily="18" charset="0"/>
                <a:cs typeface="Times New Roman" panose="02020603050405020304" pitchFamily="18" charset="0"/>
              </a:rPr>
              <a:t>соответствующее требованиям статьи 3 Федерального закона </a:t>
            </a:r>
            <a:r>
              <a:rPr lang="ru-RU" sz="1600" dirty="0" smtClean="0">
                <a:latin typeface="Times New Roman" panose="02020603050405020304" pitchFamily="18" charset="0"/>
                <a:cs typeface="Times New Roman" panose="02020603050405020304" pitchFamily="18" charset="0"/>
              </a:rPr>
              <a:t>№159-ФЗ </a:t>
            </a:r>
            <a:r>
              <a:rPr lang="ru-RU" sz="1600" dirty="0">
                <a:latin typeface="Times New Roman" panose="02020603050405020304" pitchFamily="18" charset="0"/>
                <a:cs typeface="Times New Roman" panose="02020603050405020304" pitchFamily="18" charset="0"/>
              </a:rPr>
              <a:t>(имущество не включено </a:t>
            </a:r>
            <a:r>
              <a:rPr lang="ru-RU" sz="1600" dirty="0" smtClean="0">
                <a:latin typeface="Times New Roman" panose="02020603050405020304" pitchFamily="18" charset="0"/>
                <a:cs typeface="Times New Roman" panose="02020603050405020304" pitchFamily="18" charset="0"/>
              </a:rPr>
              <a:t> в </a:t>
            </a:r>
            <a:r>
              <a:rPr lang="ru-RU" sz="1600" dirty="0">
                <a:latin typeface="Times New Roman" panose="02020603050405020304" pitchFamily="18" charset="0"/>
                <a:cs typeface="Times New Roman" panose="02020603050405020304" pitchFamily="18" charset="0"/>
              </a:rPr>
              <a:t>Перечень</a:t>
            </a:r>
            <a:r>
              <a:rPr lang="ru-RU" sz="1600" dirty="0" smtClean="0">
                <a:latin typeface="Times New Roman" panose="02020603050405020304" pitchFamily="18" charset="0"/>
                <a:cs typeface="Times New Roman" panose="02020603050405020304" pitchFamily="18" charset="0"/>
              </a:rPr>
              <a:t>).</a:t>
            </a:r>
          </a:p>
          <a:p>
            <a:pPr marL="0" indent="0" algn="just">
              <a:buNone/>
            </a:pPr>
            <a:endParaRPr lang="ru-RU" sz="1800" b="1" u="sng" dirty="0" smtClean="0">
              <a:latin typeface="Times New Roman" panose="02020603050405020304" pitchFamily="18" charset="0"/>
              <a:cs typeface="Times New Roman" panose="02020603050405020304" pitchFamily="18" charset="0"/>
            </a:endParaRPr>
          </a:p>
          <a:p>
            <a:pPr marL="0" indent="0" algn="just">
              <a:buNone/>
            </a:pPr>
            <a:r>
              <a:rPr lang="ru-RU" sz="1800" b="1" u="sng" dirty="0" smtClean="0">
                <a:latin typeface="Times New Roman" panose="02020603050405020304" pitchFamily="18" charset="0"/>
                <a:cs typeface="Times New Roman" panose="02020603050405020304" pitchFamily="18" charset="0"/>
              </a:rPr>
              <a:t>ЛЬГОТЫ:</a:t>
            </a:r>
          </a:p>
          <a:p>
            <a:pPr algn="just"/>
            <a:r>
              <a:rPr lang="ru-RU" sz="1800" dirty="0" smtClean="0">
                <a:latin typeface="Times New Roman" panose="02020603050405020304" pitchFamily="18" charset="0"/>
                <a:cs typeface="Times New Roman" panose="02020603050405020304" pitchFamily="18" charset="0"/>
              </a:rPr>
              <a:t>Договор купли-продажи имущества заключается без проведения торгов</a:t>
            </a:r>
          </a:p>
          <a:p>
            <a:pPr algn="just"/>
            <a:r>
              <a:rPr lang="ru-RU" sz="1800" dirty="0" smtClean="0">
                <a:latin typeface="Times New Roman" panose="02020603050405020304" pitchFamily="18" charset="0"/>
                <a:cs typeface="Times New Roman" panose="02020603050405020304" pitchFamily="18" charset="0"/>
              </a:rPr>
              <a:t>Возможность получения рассрочки на 7 лет </a:t>
            </a:r>
            <a:r>
              <a:rPr lang="ru-RU" sz="1400" i="1" dirty="0" smtClean="0">
                <a:latin typeface="Times New Roman" panose="02020603050405020304" pitchFamily="18" charset="0"/>
                <a:cs typeface="Times New Roman" panose="02020603050405020304" pitchFamily="18" charset="0"/>
              </a:rPr>
              <a:t>(Областной закон № 65-оз от 16.07.2019 «Об установлении срока рассрочки оплаты приобретаемого субъектами малого и среднего предпринимательства арендуемого ими недвижимого имущества, находящегося в государственной собственности ленинградской области, при реализации преимущественного права на его приобретение)</a:t>
            </a:r>
            <a:endParaRPr lang="ru-RU" sz="1400" i="1" dirty="0">
              <a:latin typeface="Times New Roman" panose="02020603050405020304" pitchFamily="18" charset="0"/>
              <a:cs typeface="Times New Roman" panose="02020603050405020304" pitchFamily="18" charset="0"/>
            </a:endParaRPr>
          </a:p>
          <a:p>
            <a:endParaRPr lang="ru-RU" dirty="0"/>
          </a:p>
        </p:txBody>
      </p:sp>
      <p:sp>
        <p:nvSpPr>
          <p:cNvPr id="6" name="Стрелка вниз 5"/>
          <p:cNvSpPr/>
          <p:nvPr/>
        </p:nvSpPr>
        <p:spPr>
          <a:xfrm>
            <a:off x="3077029" y="1895962"/>
            <a:ext cx="1030513" cy="435429"/>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ru-RU"/>
          </a:p>
        </p:txBody>
      </p:sp>
      <p:sp>
        <p:nvSpPr>
          <p:cNvPr id="8" name="Стрелка вниз 7"/>
          <p:cNvSpPr/>
          <p:nvPr/>
        </p:nvSpPr>
        <p:spPr>
          <a:xfrm>
            <a:off x="8599714" y="1895961"/>
            <a:ext cx="1030513" cy="435429"/>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ru-RU"/>
          </a:p>
        </p:txBody>
      </p:sp>
      <p:sp>
        <p:nvSpPr>
          <p:cNvPr id="9" name="Прямоугольник 8">
            <a:extLst>
              <a:ext uri="{FF2B5EF4-FFF2-40B4-BE49-F238E27FC236}">
                <a16:creationId xmlns="" xmlns:a16="http://schemas.microsoft.com/office/drawing/2014/main" id="{B78EADFA-B343-492B-A066-CD4330F08B4E}"/>
              </a:ext>
            </a:extLst>
          </p:cNvPr>
          <p:cNvSpPr/>
          <p:nvPr/>
        </p:nvSpPr>
        <p:spPr>
          <a:xfrm>
            <a:off x="-1" y="0"/>
            <a:ext cx="12801601" cy="75272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ru-RU">
              <a:solidFill>
                <a:schemeClr val="accent2">
                  <a:lumMod val="60000"/>
                  <a:lumOff val="40000"/>
                </a:schemeClr>
              </a:solidFill>
            </a:endParaRPr>
          </a:p>
        </p:txBody>
      </p:sp>
      <p:pic>
        <p:nvPicPr>
          <p:cNvPr id="10" name="Рисунок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060" y="34133"/>
            <a:ext cx="628965" cy="718592"/>
          </a:xfrm>
          <a:prstGeom prst="rect">
            <a:avLst/>
          </a:prstGeom>
        </p:spPr>
      </p:pic>
      <p:sp>
        <p:nvSpPr>
          <p:cNvPr id="11" name="Объект 2">
            <a:extLst>
              <a:ext uri="{FF2B5EF4-FFF2-40B4-BE49-F238E27FC236}">
                <a16:creationId xmlns="" xmlns:a16="http://schemas.microsoft.com/office/drawing/2014/main" id="{04768AD3-F787-4EA3-B1FE-669601F974C6}"/>
              </a:ext>
            </a:extLst>
          </p:cNvPr>
          <p:cNvSpPr txBox="1">
            <a:spLocks/>
          </p:cNvSpPr>
          <p:nvPr/>
        </p:nvSpPr>
        <p:spPr>
          <a:xfrm>
            <a:off x="1419770" y="120945"/>
            <a:ext cx="11143705" cy="36498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spcAft>
                <a:spcPts val="300"/>
              </a:spcAft>
            </a:pP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Ленинградский областной комитет по</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управлению государственным</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имуществом</a:t>
            </a:r>
          </a:p>
        </p:txBody>
      </p:sp>
    </p:spTree>
    <p:extLst>
      <p:ext uri="{BB962C8B-B14F-4D97-AF65-F5344CB8AC3E}">
        <p14:creationId xmlns:p14="http://schemas.microsoft.com/office/powerpoint/2010/main" val="14319082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Скругленный прямоугольник 9"/>
          <p:cNvSpPr/>
          <p:nvPr/>
        </p:nvSpPr>
        <p:spPr>
          <a:xfrm>
            <a:off x="6720841" y="2285999"/>
            <a:ext cx="5509260" cy="7886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ru-RU" dirty="0"/>
          </a:p>
        </p:txBody>
      </p:sp>
      <p:sp>
        <p:nvSpPr>
          <p:cNvPr id="9" name="Скругленный прямоугольник 8"/>
          <p:cNvSpPr/>
          <p:nvPr/>
        </p:nvSpPr>
        <p:spPr>
          <a:xfrm>
            <a:off x="800101" y="2285999"/>
            <a:ext cx="5143501" cy="78867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ru-RU"/>
          </a:p>
        </p:txBody>
      </p:sp>
      <p:sp>
        <p:nvSpPr>
          <p:cNvPr id="2" name="Заголовок 1"/>
          <p:cNvSpPr>
            <a:spLocks noGrp="1"/>
          </p:cNvSpPr>
          <p:nvPr>
            <p:ph type="title"/>
          </p:nvPr>
        </p:nvSpPr>
        <p:spPr>
          <a:xfrm>
            <a:off x="-1" y="997783"/>
            <a:ext cx="12801600" cy="852221"/>
          </a:xfrm>
          <a:noFill/>
          <a:ln>
            <a:noFill/>
          </a:ln>
        </p:spPr>
        <p:txBody>
          <a:bodyPr>
            <a:noAutofit/>
          </a:bodyPr>
          <a:lstStyle/>
          <a:p>
            <a:pPr algn="ctr"/>
            <a:r>
              <a:rPr lang="ru-RU" sz="2800" b="1" dirty="0">
                <a:ln w="0"/>
                <a:latin typeface="Times New Roman" panose="02020603050405020304" pitchFamily="18" charset="0"/>
                <a:cs typeface="Times New Roman" panose="02020603050405020304" pitchFamily="18" charset="0"/>
              </a:rPr>
              <a:t>Льготы в Ленинградской </a:t>
            </a:r>
            <a:r>
              <a:rPr lang="ru-RU" sz="2800" b="1" dirty="0" smtClean="0">
                <a:ln w="0"/>
                <a:latin typeface="Times New Roman" panose="02020603050405020304" pitchFamily="18" charset="0"/>
                <a:cs typeface="Times New Roman" panose="02020603050405020304" pitchFamily="18" charset="0"/>
              </a:rPr>
              <a:t>области при предоставлении регионального имущества во временное владение и (или) пользование</a:t>
            </a:r>
            <a:endParaRPr lang="ru-RU" sz="2800" b="1" dirty="0">
              <a:ln w="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body" idx="1"/>
          </p:nvPr>
        </p:nvSpPr>
        <p:spPr>
          <a:xfrm>
            <a:off x="935889" y="2354579"/>
            <a:ext cx="4904841" cy="742951"/>
          </a:xfrm>
          <a:solidFill>
            <a:schemeClr val="accent2">
              <a:lumMod val="20000"/>
              <a:lumOff val="80000"/>
              <a:alpha val="0"/>
            </a:schemeClr>
          </a:solidFill>
          <a:ln>
            <a:noFill/>
          </a:ln>
          <a:effectLst/>
        </p:spPr>
        <p:txBody>
          <a:bodyPr>
            <a:noAutofit/>
          </a:bodyPr>
          <a:lstStyle/>
          <a:p>
            <a:pPr algn="just"/>
            <a:endParaRPr lang="ru-RU" sz="2400" dirty="0">
              <a:ln w="0"/>
              <a:latin typeface="Times New Roman" panose="02020603050405020304" pitchFamily="18" charset="0"/>
              <a:cs typeface="Times New Roman" panose="02020603050405020304" pitchFamily="18" charset="0"/>
            </a:endParaRPr>
          </a:p>
          <a:p>
            <a:pPr>
              <a:spcBef>
                <a:spcPts val="0"/>
              </a:spcBef>
            </a:pPr>
            <a:endParaRPr lang="ru-RU" sz="2400" b="0" dirty="0">
              <a:ln w="0"/>
              <a:latin typeface="Times New Roman" panose="02020603050405020304" pitchFamily="18" charset="0"/>
              <a:cs typeface="Times New Roman" panose="02020603050405020304" pitchFamily="18" charset="0"/>
            </a:endParaRPr>
          </a:p>
          <a:p>
            <a:pPr algn="ctr">
              <a:lnSpc>
                <a:spcPct val="100000"/>
              </a:lnSpc>
            </a:pPr>
            <a:endParaRPr lang="ru-RU" sz="2800" dirty="0" smtClean="0">
              <a:ln w="0"/>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a:p>
            <a:pPr algn="ctr">
              <a:lnSpc>
                <a:spcPct val="100000"/>
              </a:lnSpc>
              <a:spcBef>
                <a:spcPts val="0"/>
              </a:spcBef>
            </a:pPr>
            <a:r>
              <a:rPr lang="ru-RU" sz="2400" dirty="0" smtClean="0">
                <a:ln w="18000">
                  <a:noFill/>
                  <a:prstDash val="solid"/>
                  <a:miter lim="800000"/>
                </a:ln>
                <a:latin typeface="Times New Roman" panose="02020603050405020304" pitchFamily="18" charset="0"/>
                <a:cs typeface="Times New Roman" panose="02020603050405020304" pitchFamily="18" charset="0"/>
              </a:rPr>
              <a:t>Льготный (упрощенный) порядок предоставления</a:t>
            </a:r>
            <a:endParaRPr lang="ru-RU" sz="2400" dirty="0">
              <a:ln w="18000">
                <a:noFill/>
                <a:prstDash val="solid"/>
                <a:miter lim="800000"/>
              </a:ln>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2"/>
          </p:nvPr>
        </p:nvSpPr>
        <p:spPr>
          <a:xfrm>
            <a:off x="205736" y="3326131"/>
            <a:ext cx="6195063" cy="6012179"/>
          </a:xfrm>
          <a:noFill/>
        </p:spPr>
        <p:txBody>
          <a:bodyPr>
            <a:normAutofit fontScale="92500" lnSpcReduction="10000"/>
          </a:bodyPr>
          <a:lstStyle/>
          <a:p>
            <a:pPr marL="0" indent="449946" algn="just">
              <a:lnSpc>
                <a:spcPct val="110000"/>
              </a:lnSpc>
              <a:spcBef>
                <a:spcPts val="0"/>
              </a:spcBef>
              <a:buNone/>
            </a:pPr>
            <a:r>
              <a:rPr lang="ru-RU" sz="1800" u="sng" dirty="0">
                <a:latin typeface="Times New Roman" panose="02020603050405020304" pitchFamily="18" charset="0"/>
                <a:cs typeface="Times New Roman" panose="02020603050405020304" pitchFamily="18" charset="0"/>
              </a:rPr>
              <a:t>Имущество, включенное в Перечень, предоставляется по государственной преференции,        без проведения торгов</a:t>
            </a:r>
            <a:r>
              <a:rPr lang="en-US" sz="1800" u="sng" dirty="0">
                <a:latin typeface="Times New Roman" panose="02020603050405020304" pitchFamily="18" charset="0"/>
                <a:cs typeface="Times New Roman" panose="02020603050405020304" pitchFamily="18" charset="0"/>
              </a:rPr>
              <a:t> (</a:t>
            </a:r>
            <a:r>
              <a:rPr lang="ru-RU" sz="1800" u="sng" dirty="0">
                <a:latin typeface="Times New Roman" panose="02020603050405020304" pitchFamily="18" charset="0"/>
                <a:cs typeface="Times New Roman" panose="02020603050405020304" pitchFamily="18" charset="0"/>
              </a:rPr>
              <a:t>п.9 ч.1 ст. 17.1 135-ФЗ).</a:t>
            </a:r>
          </a:p>
          <a:p>
            <a:pPr marL="0" indent="449946" algn="just">
              <a:lnSpc>
                <a:spcPct val="110000"/>
              </a:lnSpc>
              <a:spcBef>
                <a:spcPts val="0"/>
              </a:spcBef>
              <a:buNone/>
            </a:pPr>
            <a:r>
              <a:rPr lang="ru-RU" sz="1800" dirty="0">
                <a:latin typeface="Times New Roman" panose="02020603050405020304" pitchFamily="18" charset="0"/>
                <a:cs typeface="Times New Roman" panose="02020603050405020304" pitchFamily="18" charset="0"/>
              </a:rPr>
              <a:t>Государственные или муниципальные преференции могут быть предоставлены на основании правовых актов федерального органа исполнительной власти, органа государственной власти субъекта Российской Федерации, органа местного самоуправления, иных осуществляющих функции указанных органов органа или организации исключительно в целях поддержки субъектов малого и среднего предпринимательства (п.13 ч.1 ст. 19 135-ФЗ)</a:t>
            </a:r>
          </a:p>
          <a:p>
            <a:pPr marL="0" indent="449946" algn="just">
              <a:lnSpc>
                <a:spcPct val="110000"/>
              </a:lnSpc>
              <a:spcBef>
                <a:spcPts val="0"/>
              </a:spcBef>
              <a:buNone/>
            </a:pPr>
            <a:r>
              <a:rPr lang="ru-RU" sz="1800" dirty="0">
                <a:latin typeface="Times New Roman" panose="02020603050405020304" pitchFamily="18" charset="0"/>
                <a:cs typeface="Times New Roman" panose="02020603050405020304" pitchFamily="18" charset="0"/>
              </a:rPr>
              <a:t>Предоставление таких преференций осуществляется без согласования с антимонопольным органом в соответствии с государственными программами (подпрограммами) Ленинградской </a:t>
            </a:r>
            <a:r>
              <a:rPr lang="ru-RU" sz="1800" dirty="0" smtClean="0">
                <a:latin typeface="Times New Roman" panose="02020603050405020304" pitchFamily="18" charset="0"/>
                <a:cs typeface="Times New Roman" panose="02020603050405020304" pitchFamily="18" charset="0"/>
              </a:rPr>
              <a:t>области (Подпрограмма 3 «Развитие малого, среднего предпринимательства и потребительского рынка Ленинградской области», утвержденная постановлением Правительства Ленинградской области от 14.11.2013 № 394), </a:t>
            </a:r>
            <a:r>
              <a:rPr lang="ru-RU" sz="1800" dirty="0">
                <a:latin typeface="Times New Roman" panose="02020603050405020304" pitchFamily="18" charset="0"/>
                <a:cs typeface="Times New Roman" panose="02020603050405020304" pitchFamily="18" charset="0"/>
              </a:rPr>
              <a:t>содержащими мероприятия, направленные на развитие малого и среднего предпринимательства, на условиях и в порядке, утвержденном постановлением Правительства Ленинградской области от 11 декабря 2008 года № </a:t>
            </a:r>
            <a:r>
              <a:rPr lang="ru-RU" sz="1800" dirty="0" smtClean="0">
                <a:latin typeface="Times New Roman" panose="02020603050405020304" pitchFamily="18" charset="0"/>
                <a:cs typeface="Times New Roman" panose="02020603050405020304" pitchFamily="18" charset="0"/>
              </a:rPr>
              <a:t>391.</a:t>
            </a:r>
            <a:endParaRPr lang="ru-RU" sz="1800" dirty="0">
              <a:latin typeface="Times New Roman" panose="02020603050405020304" pitchFamily="18" charset="0"/>
              <a:cs typeface="Times New Roman" panose="02020603050405020304" pitchFamily="18" charset="0"/>
            </a:endParaRPr>
          </a:p>
          <a:p>
            <a:pPr marL="0" indent="0" algn="just">
              <a:buNone/>
            </a:pPr>
            <a:endParaRPr lang="ru-RU" dirty="0">
              <a:latin typeface="Times New Roman" panose="02020603050405020304" pitchFamily="18" charset="0"/>
              <a:cs typeface="Times New Roman" panose="02020603050405020304" pitchFamily="18" charset="0"/>
            </a:endParaRPr>
          </a:p>
          <a:p>
            <a:pPr marL="0" indent="0" algn="just">
              <a:buNone/>
            </a:pPr>
            <a:endParaRPr lang="ru-RU" dirty="0">
              <a:latin typeface="Times New Roman" panose="02020603050405020304" pitchFamily="18" charset="0"/>
              <a:cs typeface="Times New Roman" panose="02020603050405020304" pitchFamily="18" charset="0"/>
            </a:endParaRPr>
          </a:p>
        </p:txBody>
      </p:sp>
      <p:sp>
        <p:nvSpPr>
          <p:cNvPr id="7" name="Текст 6"/>
          <p:cNvSpPr>
            <a:spLocks noGrp="1"/>
          </p:cNvSpPr>
          <p:nvPr>
            <p:ph type="body" sz="quarter" idx="3"/>
          </p:nvPr>
        </p:nvSpPr>
        <p:spPr>
          <a:xfrm>
            <a:off x="6537046" y="2377439"/>
            <a:ext cx="5351069" cy="697231"/>
          </a:xfrm>
          <a:noFill/>
          <a:ln>
            <a:noFill/>
            <a:prstDash val="sysDot"/>
          </a:ln>
        </p:spPr>
        <p:txBody>
          <a:bodyPr>
            <a:noAutofit/>
          </a:bodyPr>
          <a:lstStyle/>
          <a:p>
            <a:pPr algn="ctr">
              <a:spcBef>
                <a:spcPts val="0"/>
              </a:spcBef>
            </a:pPr>
            <a:r>
              <a:rPr lang="ru-RU" sz="2400" dirty="0">
                <a:latin typeface="Times New Roman" panose="02020603050405020304" pitchFamily="18" charset="0"/>
                <a:cs typeface="Times New Roman" panose="02020603050405020304" pitchFamily="18" charset="0"/>
              </a:rPr>
              <a:t>Льготная ставка </a:t>
            </a:r>
            <a:endParaRPr lang="en-US" sz="2400" dirty="0">
              <a:latin typeface="Times New Roman" panose="02020603050405020304" pitchFamily="18" charset="0"/>
              <a:cs typeface="Times New Roman" panose="02020603050405020304" pitchFamily="18" charset="0"/>
            </a:endParaRPr>
          </a:p>
          <a:p>
            <a:pPr algn="ctr">
              <a:spcBef>
                <a:spcPts val="0"/>
              </a:spcBef>
            </a:pPr>
            <a:r>
              <a:rPr lang="ru-RU" sz="2400" dirty="0">
                <a:latin typeface="Times New Roman" panose="02020603050405020304" pitchFamily="18" charset="0"/>
                <a:cs typeface="Times New Roman" panose="02020603050405020304" pitchFamily="18" charset="0"/>
              </a:rPr>
              <a:t>арендной платы</a:t>
            </a:r>
          </a:p>
        </p:txBody>
      </p:sp>
      <p:sp>
        <p:nvSpPr>
          <p:cNvPr id="6" name="Объект 5"/>
          <p:cNvSpPr>
            <a:spLocks noGrp="1"/>
          </p:cNvSpPr>
          <p:nvPr>
            <p:ph sz="quarter" idx="4"/>
          </p:nvPr>
        </p:nvSpPr>
        <p:spPr>
          <a:xfrm>
            <a:off x="6595111" y="3314700"/>
            <a:ext cx="5760719" cy="2423161"/>
          </a:xfrm>
          <a:noFill/>
        </p:spPr>
        <p:txBody>
          <a:bodyPr>
            <a:normAutofit/>
          </a:bodyPr>
          <a:lstStyle/>
          <a:p>
            <a:pPr marL="0" indent="0" algn="just">
              <a:buNone/>
            </a:pPr>
            <a:r>
              <a:rPr lang="ru-RU" sz="1800" dirty="0">
                <a:latin typeface="Times New Roman" panose="02020603050405020304" pitchFamily="18" charset="0"/>
                <a:cs typeface="Times New Roman" panose="02020603050405020304" pitchFamily="18" charset="0"/>
              </a:rPr>
              <a:t>В соответствии с постановлением Правительства Ленинградской области от 21.12.2007 № 329 при</a:t>
            </a:r>
            <a:r>
              <a:rPr lang="en-US" sz="1800" dirty="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передаче в аренду имущества из Перечня Ленинградской области устанавливается льготная ставка арендной платы путем применения понижающего коэффициента Кл = 0,7 </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к величине арендной платы, определенной в соответствии с действующим законодательством</a:t>
            </a:r>
          </a:p>
          <a:p>
            <a:endParaRPr lang="ru-RU" dirty="0"/>
          </a:p>
        </p:txBody>
      </p:sp>
      <p:sp>
        <p:nvSpPr>
          <p:cNvPr id="16" name="Стрелка вниз 15"/>
          <p:cNvSpPr/>
          <p:nvPr/>
        </p:nvSpPr>
        <p:spPr>
          <a:xfrm>
            <a:off x="3148966" y="1851659"/>
            <a:ext cx="525780" cy="434340"/>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ru-RU"/>
          </a:p>
        </p:txBody>
      </p:sp>
      <p:sp>
        <p:nvSpPr>
          <p:cNvPr id="17" name="Стрелка вниз 16"/>
          <p:cNvSpPr/>
          <p:nvPr/>
        </p:nvSpPr>
        <p:spPr>
          <a:xfrm>
            <a:off x="8949691" y="1851659"/>
            <a:ext cx="525780" cy="434340"/>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ru-RU"/>
          </a:p>
        </p:txBody>
      </p:sp>
      <p:sp>
        <p:nvSpPr>
          <p:cNvPr id="14" name="Прямоугольник 13">
            <a:extLst>
              <a:ext uri="{FF2B5EF4-FFF2-40B4-BE49-F238E27FC236}">
                <a16:creationId xmlns="" xmlns:a16="http://schemas.microsoft.com/office/drawing/2014/main" id="{B78EADFA-B343-492B-A066-CD4330F08B4E}"/>
              </a:ext>
            </a:extLst>
          </p:cNvPr>
          <p:cNvSpPr/>
          <p:nvPr/>
        </p:nvSpPr>
        <p:spPr>
          <a:xfrm>
            <a:off x="-1" y="0"/>
            <a:ext cx="12801601" cy="75272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ru-RU">
              <a:solidFill>
                <a:schemeClr val="accent2">
                  <a:lumMod val="60000"/>
                  <a:lumOff val="40000"/>
                </a:schemeClr>
              </a:solidFill>
            </a:endParaRPr>
          </a:p>
        </p:txBody>
      </p:sp>
      <p:pic>
        <p:nvPicPr>
          <p:cNvPr id="15" name="Рисунок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3060" y="34133"/>
            <a:ext cx="628965" cy="718592"/>
          </a:xfrm>
          <a:prstGeom prst="rect">
            <a:avLst/>
          </a:prstGeom>
        </p:spPr>
      </p:pic>
      <p:sp>
        <p:nvSpPr>
          <p:cNvPr id="18" name="Объект 2">
            <a:extLst>
              <a:ext uri="{FF2B5EF4-FFF2-40B4-BE49-F238E27FC236}">
                <a16:creationId xmlns="" xmlns:a16="http://schemas.microsoft.com/office/drawing/2014/main" id="{04768AD3-F787-4EA3-B1FE-669601F974C6}"/>
              </a:ext>
            </a:extLst>
          </p:cNvPr>
          <p:cNvSpPr txBox="1">
            <a:spLocks/>
          </p:cNvSpPr>
          <p:nvPr/>
        </p:nvSpPr>
        <p:spPr>
          <a:xfrm>
            <a:off x="1419770" y="120945"/>
            <a:ext cx="11143705" cy="36498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spcAft>
                <a:spcPts val="300"/>
              </a:spcAft>
            </a:pP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Ленинградский областной комитет по</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управлению государственным</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имуществом</a:t>
            </a:r>
          </a:p>
        </p:txBody>
      </p:sp>
      <p:pic>
        <p:nvPicPr>
          <p:cNvPr id="3074" name="Picture 2" descr="Human figure near the counting board imag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4356" y="5955982"/>
            <a:ext cx="2696527" cy="2696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4120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img2.freepng.ru/20190626/ysj/kisspng-clip-art-portable-network-graphics-transparency-de-politicas-transparent-png-check-list-png-clipart-5d139b8af2fa71.742608481561566090995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1899" y="8001002"/>
            <a:ext cx="5043568" cy="142874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catherineasquithgallery.com/uploads/posts/2021-02/1613545290_8-p-kartinki-na-belom-fone-dlya-prezentatsii-8.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06125" y="1725931"/>
            <a:ext cx="1657350" cy="1783080"/>
          </a:xfrm>
          <a:prstGeom prst="rect">
            <a:avLst/>
          </a:prstGeom>
          <a:noFill/>
          <a:extLst>
            <a:ext uri="{909E8E84-426E-40DD-AFC4-6F175D3DCCD1}">
              <a14:hiddenFill xmlns:a14="http://schemas.microsoft.com/office/drawing/2010/main">
                <a:solidFill>
                  <a:srgbClr val="FFFFFF"/>
                </a:solidFill>
              </a14:hiddenFill>
            </a:ext>
          </a:extLst>
        </p:spPr>
      </p:pic>
      <p:sp>
        <p:nvSpPr>
          <p:cNvPr id="7" name="Заголовок 6"/>
          <p:cNvSpPr>
            <a:spLocks noGrp="1"/>
          </p:cNvSpPr>
          <p:nvPr>
            <p:ph type="title"/>
          </p:nvPr>
        </p:nvSpPr>
        <p:spPr>
          <a:xfrm>
            <a:off x="-1" y="845819"/>
            <a:ext cx="12801601" cy="1725931"/>
          </a:xfrm>
        </p:spPr>
        <p:txBody>
          <a:bodyPr>
            <a:noAutofit/>
          </a:bodyPr>
          <a:lstStyle/>
          <a:p>
            <a:pPr algn="ctr"/>
            <a:r>
              <a:rPr lang="ru-RU" sz="3200" b="1" dirty="0">
                <a:ln w="0"/>
                <a:latin typeface="Times New Roman" panose="02020603050405020304" pitchFamily="18" charset="0"/>
                <a:cs typeface="Times New Roman" panose="02020603050405020304" pitchFamily="18" charset="0"/>
              </a:rPr>
              <a:t>Порядок получения в аренду </a:t>
            </a:r>
            <a:r>
              <a:rPr lang="ru-RU" sz="3200" b="1" dirty="0" smtClean="0">
                <a:ln w="0"/>
                <a:latin typeface="Times New Roman" panose="02020603050405020304" pitchFamily="18" charset="0"/>
                <a:cs typeface="Times New Roman" panose="02020603050405020304" pitchFamily="18" charset="0"/>
              </a:rPr>
              <a:t>государственного имущества Ленинградской области</a:t>
            </a:r>
            <a:r>
              <a:rPr lang="ru-RU" sz="3200" b="1" dirty="0">
                <a:ln w="0"/>
                <a:latin typeface="Times New Roman" panose="02020603050405020304" pitchFamily="18" charset="0"/>
                <a:cs typeface="Times New Roman" panose="02020603050405020304" pitchFamily="18" charset="0"/>
              </a:rPr>
              <a:t> </a:t>
            </a:r>
            <a:r>
              <a:rPr lang="ru-RU" sz="3200" b="1" dirty="0" smtClean="0">
                <a:ln w="0"/>
                <a:latin typeface="Times New Roman" panose="02020603050405020304" pitchFamily="18" charset="0"/>
                <a:cs typeface="Times New Roman" panose="02020603050405020304" pitchFamily="18" charset="0"/>
              </a:rPr>
              <a:t>субъектами МСП</a:t>
            </a:r>
            <a:r>
              <a:rPr lang="en-US" sz="3200" b="1" dirty="0" smtClean="0">
                <a:ln w="0"/>
                <a:latin typeface="Times New Roman" panose="02020603050405020304" pitchFamily="18" charset="0"/>
                <a:cs typeface="Times New Roman" panose="02020603050405020304" pitchFamily="18" charset="0"/>
              </a:rPr>
              <a:t/>
            </a:r>
            <a:br>
              <a:rPr lang="en-US" sz="3200" b="1" dirty="0" smtClean="0">
                <a:ln w="0"/>
                <a:latin typeface="Times New Roman" panose="02020603050405020304" pitchFamily="18" charset="0"/>
                <a:cs typeface="Times New Roman" panose="02020603050405020304" pitchFamily="18" charset="0"/>
              </a:rPr>
            </a:br>
            <a:r>
              <a:rPr lang="ru-RU" sz="3200" i="1" dirty="0">
                <a:ln w="0"/>
                <a:latin typeface="Times New Roman" panose="02020603050405020304" pitchFamily="18" charset="0"/>
                <a:cs typeface="Times New Roman" panose="02020603050405020304" pitchFamily="18" charset="0"/>
              </a:rPr>
              <a:t>е</a:t>
            </a:r>
            <a:r>
              <a:rPr lang="ru-RU" sz="3200" i="1" dirty="0" smtClean="0">
                <a:ln w="0"/>
                <a:latin typeface="Times New Roman" panose="02020603050405020304" pitchFamily="18" charset="0"/>
                <a:cs typeface="Times New Roman" panose="02020603050405020304" pitchFamily="18" charset="0"/>
              </a:rPr>
              <a:t>сли:</a:t>
            </a:r>
            <a:endParaRPr lang="ru-RU" sz="3200" i="1" dirty="0"/>
          </a:p>
        </p:txBody>
      </p:sp>
      <p:sp>
        <p:nvSpPr>
          <p:cNvPr id="8" name="Объект 7"/>
          <p:cNvSpPr>
            <a:spLocks noGrp="1"/>
          </p:cNvSpPr>
          <p:nvPr>
            <p:ph sz="half" idx="1"/>
          </p:nvPr>
        </p:nvSpPr>
        <p:spPr>
          <a:xfrm>
            <a:off x="194311" y="2480310"/>
            <a:ext cx="5657850" cy="5520692"/>
          </a:xfrm>
        </p:spPr>
        <p:txBody>
          <a:bodyPr>
            <a:normAutofit lnSpcReduction="10000"/>
          </a:bodyPr>
          <a:lstStyle/>
          <a:p>
            <a:pPr marL="153601" indent="0" algn="ctr">
              <a:buNone/>
            </a:pPr>
            <a:r>
              <a:rPr lang="ru-RU" sz="1900" b="1" dirty="0" smtClean="0">
                <a:latin typeface="Times New Roman" panose="02020603050405020304" pitchFamily="18" charset="0"/>
                <a:cs typeface="Times New Roman" panose="02020603050405020304" pitchFamily="18" charset="0"/>
              </a:rPr>
              <a:t>Имущество включено в Перечень </a:t>
            </a:r>
            <a:r>
              <a:rPr lang="ru-RU" sz="1900" b="1" dirty="0">
                <a:latin typeface="Times New Roman" panose="02020603050405020304" pitchFamily="18" charset="0"/>
                <a:cs typeface="Times New Roman" panose="02020603050405020304" pitchFamily="18" charset="0"/>
              </a:rPr>
              <a:t>для </a:t>
            </a:r>
            <a:r>
              <a:rPr lang="ru-RU" sz="1900" b="1" dirty="0" smtClean="0">
                <a:latin typeface="Times New Roman" panose="02020603050405020304" pitchFamily="18" charset="0"/>
                <a:cs typeface="Times New Roman" panose="02020603050405020304" pitchFamily="18" charset="0"/>
              </a:rPr>
              <a:t>МСП</a:t>
            </a:r>
          </a:p>
          <a:p>
            <a:pPr marL="153601" indent="0" algn="ctr">
              <a:buNone/>
            </a:pPr>
            <a:endParaRPr lang="ru-RU" sz="1900" b="1" u="sng" dirty="0">
              <a:latin typeface="Times New Roman" panose="02020603050405020304" pitchFamily="18" charset="0"/>
              <a:cs typeface="Times New Roman" panose="02020603050405020304" pitchFamily="18" charset="0"/>
            </a:endParaRPr>
          </a:p>
          <a:p>
            <a:pPr marL="0" indent="0">
              <a:spcBef>
                <a:spcPts val="0"/>
              </a:spcBef>
              <a:buNone/>
            </a:pPr>
            <a:r>
              <a:rPr lang="ru-RU" sz="1900" u="sng" dirty="0" smtClean="0">
                <a:latin typeface="Times New Roman" panose="02020603050405020304" pitchFamily="18" charset="0"/>
                <a:cs typeface="Times New Roman" panose="02020603050405020304" pitchFamily="18" charset="0"/>
              </a:rPr>
              <a:t>Субъекту </a:t>
            </a:r>
            <a:r>
              <a:rPr lang="ru-RU" sz="1900" u="sng" dirty="0">
                <a:latin typeface="Times New Roman" panose="02020603050405020304" pitchFamily="18" charset="0"/>
                <a:cs typeface="Times New Roman" panose="02020603050405020304" pitchFamily="18" charset="0"/>
              </a:rPr>
              <a:t>МСП </a:t>
            </a:r>
            <a:r>
              <a:rPr lang="ru-RU" sz="1900" u="sng" dirty="0" smtClean="0">
                <a:latin typeface="Times New Roman" panose="02020603050405020304" pitchFamily="18" charset="0"/>
                <a:cs typeface="Times New Roman" panose="02020603050405020304" pitchFamily="18" charset="0"/>
              </a:rPr>
              <a:t>необходимо:</a:t>
            </a:r>
          </a:p>
          <a:p>
            <a:pPr marL="0" indent="0">
              <a:spcBef>
                <a:spcPts val="0"/>
              </a:spcBef>
              <a:buNone/>
            </a:pPr>
            <a:endParaRPr lang="ru-RU" sz="1900" u="sng" dirty="0" smtClean="0">
              <a:latin typeface="Times New Roman" panose="02020603050405020304" pitchFamily="18" charset="0"/>
              <a:cs typeface="Times New Roman" panose="02020603050405020304" pitchFamily="18" charset="0"/>
            </a:endParaRPr>
          </a:p>
          <a:p>
            <a:pPr marL="0" indent="-457200" algn="just">
              <a:lnSpc>
                <a:spcPct val="90000"/>
              </a:lnSpc>
              <a:spcBef>
                <a:spcPts val="0"/>
              </a:spcBef>
              <a:buFont typeface="+mj-lt"/>
              <a:buAutoNum type="arabicPeriod"/>
            </a:pPr>
            <a:r>
              <a:rPr lang="ru-RU" sz="1900" dirty="0" smtClean="0">
                <a:latin typeface="Times New Roman" panose="02020603050405020304" pitchFamily="18" charset="0"/>
                <a:cs typeface="Times New Roman" panose="02020603050405020304" pitchFamily="18" charset="0"/>
              </a:rPr>
              <a:t>Ознакомиться </a:t>
            </a:r>
            <a:r>
              <a:rPr lang="ru-RU" sz="1900" dirty="0">
                <a:latin typeface="Times New Roman" panose="02020603050405020304" pitchFamily="18" charset="0"/>
                <a:cs typeface="Times New Roman" panose="02020603050405020304" pitchFamily="18" charset="0"/>
              </a:rPr>
              <a:t>с имуществом, включенным в Перечень </a:t>
            </a:r>
            <a:r>
              <a:rPr lang="ru-RU" sz="1900" dirty="0" smtClean="0">
                <a:latin typeface="Times New Roman" panose="02020603050405020304" pitchFamily="18" charset="0"/>
                <a:cs typeface="Times New Roman" panose="02020603050405020304" pitchFamily="18" charset="0"/>
              </a:rPr>
              <a:t>для МСП </a:t>
            </a:r>
            <a:r>
              <a:rPr lang="ru-RU" sz="1500" dirty="0" smtClean="0">
                <a:ln w="0"/>
                <a:latin typeface="Times New Roman" panose="02020603050405020304" pitchFamily="18" charset="0"/>
                <a:cs typeface="Times New Roman" panose="02020603050405020304" pitchFamily="18" charset="0"/>
              </a:rPr>
              <a:t>(</a:t>
            </a:r>
            <a:r>
              <a:rPr lang="ru-RU" sz="1500" i="1" dirty="0" smtClean="0">
                <a:ln w="0"/>
                <a:latin typeface="Times New Roman" panose="02020603050405020304" pitchFamily="18" charset="0"/>
                <a:cs typeface="Times New Roman" panose="02020603050405020304" pitchFamily="18" charset="0"/>
              </a:rPr>
              <a:t>размещен </a:t>
            </a:r>
            <a:r>
              <a:rPr lang="ru-RU" sz="1500" i="1" dirty="0">
                <a:ln w="0"/>
                <a:latin typeface="Times New Roman" panose="02020603050405020304" pitchFamily="18" charset="0"/>
                <a:cs typeface="Times New Roman" panose="02020603050405020304" pitchFamily="18" charset="0"/>
              </a:rPr>
              <a:t>на сайте </a:t>
            </a:r>
            <a:r>
              <a:rPr lang="ru-RU" sz="1500" i="1" dirty="0" err="1">
                <a:ln w="0"/>
                <a:latin typeface="Times New Roman" panose="02020603050405020304" pitchFamily="18" charset="0"/>
                <a:cs typeface="Times New Roman" panose="02020603050405020304" pitchFamily="18" charset="0"/>
              </a:rPr>
              <a:t>Леноблкомимущества</a:t>
            </a:r>
            <a:r>
              <a:rPr lang="ru-RU" sz="1500" i="1" dirty="0">
                <a:ln w="0"/>
                <a:latin typeface="Times New Roman" panose="02020603050405020304" pitchFamily="18" charset="0"/>
                <a:cs typeface="Times New Roman" panose="02020603050405020304" pitchFamily="18" charset="0"/>
              </a:rPr>
              <a:t> </a:t>
            </a:r>
            <a:r>
              <a:rPr lang="en-US" sz="1500" i="1" dirty="0">
                <a:ln w="0"/>
                <a:latin typeface="Times New Roman" panose="02020603050405020304" pitchFamily="18" charset="0"/>
                <a:cs typeface="Times New Roman" panose="02020603050405020304" pitchFamily="18" charset="0"/>
                <a:hlinkClick r:id="rId4"/>
              </a:rPr>
              <a:t>https://kugi.lenobl.ru</a:t>
            </a:r>
            <a:r>
              <a:rPr lang="en-US" sz="1500" i="1" dirty="0" smtClean="0">
                <a:ln w="0"/>
                <a:latin typeface="Times New Roman" panose="02020603050405020304" pitchFamily="18" charset="0"/>
                <a:cs typeface="Times New Roman" panose="02020603050405020304" pitchFamily="18" charset="0"/>
                <a:hlinkClick r:id="rId4"/>
              </a:rPr>
              <a:t>/</a:t>
            </a:r>
            <a:r>
              <a:rPr lang="ru-RU" sz="1500" i="1" dirty="0" smtClean="0">
                <a:ln w="0"/>
                <a:latin typeface="Times New Roman" panose="02020603050405020304" pitchFamily="18" charset="0"/>
                <a:cs typeface="Times New Roman" panose="02020603050405020304" pitchFamily="18" charset="0"/>
              </a:rPr>
              <a:t> </a:t>
            </a:r>
            <a:r>
              <a:rPr lang="ru-RU" sz="1500" i="1" dirty="0">
                <a:ln w="0"/>
                <a:latin typeface="Times New Roman" panose="02020603050405020304" pitchFamily="18" charset="0"/>
                <a:cs typeface="Times New Roman" panose="02020603050405020304" pitchFamily="18" charset="0"/>
              </a:rPr>
              <a:t>в разделе: Деятельность &gt; Направления работы комитета &gt; Аренда государственного имущества &gt; Имущественная поддержка субъектов МСП, а также организаций, образующих инфраструктуру поддержки субъектов </a:t>
            </a:r>
            <a:r>
              <a:rPr lang="ru-RU" sz="1500" i="1" dirty="0" smtClean="0">
                <a:ln w="0"/>
                <a:latin typeface="Times New Roman" panose="02020603050405020304" pitchFamily="18" charset="0"/>
                <a:cs typeface="Times New Roman" panose="02020603050405020304" pitchFamily="18" charset="0"/>
              </a:rPr>
              <a:t>МСП)</a:t>
            </a:r>
          </a:p>
          <a:p>
            <a:pPr marL="0" indent="-457200" algn="just">
              <a:lnSpc>
                <a:spcPct val="90000"/>
              </a:lnSpc>
              <a:spcBef>
                <a:spcPts val="0"/>
              </a:spcBef>
              <a:buFont typeface="+mj-lt"/>
              <a:buAutoNum type="arabicPeriod"/>
            </a:pPr>
            <a:endParaRPr lang="ru-RU" sz="1500" i="1" dirty="0" smtClean="0">
              <a:ln w="0"/>
              <a:latin typeface="Times New Roman" panose="02020603050405020304" pitchFamily="18" charset="0"/>
              <a:cs typeface="Times New Roman" panose="02020603050405020304" pitchFamily="18" charset="0"/>
            </a:endParaRPr>
          </a:p>
          <a:p>
            <a:pPr marL="342900" indent="-342900" algn="just">
              <a:lnSpc>
                <a:spcPct val="90000"/>
              </a:lnSpc>
              <a:spcBef>
                <a:spcPts val="0"/>
              </a:spcBef>
              <a:buFont typeface="+mj-lt"/>
              <a:buAutoNum type="arabicPeriod"/>
            </a:pPr>
            <a:r>
              <a:rPr lang="ru-RU" sz="1800" dirty="0" smtClean="0">
                <a:ln w="0"/>
                <a:latin typeface="Times New Roman" panose="02020603050405020304" pitchFamily="18" charset="0"/>
                <a:cs typeface="Times New Roman" panose="02020603050405020304" pitchFamily="18" charset="0"/>
              </a:rPr>
              <a:t> </a:t>
            </a:r>
            <a:r>
              <a:rPr lang="ru-RU" sz="1900" dirty="0" smtClean="0">
                <a:latin typeface="Times New Roman" panose="02020603050405020304" pitchFamily="18" charset="0"/>
                <a:cs typeface="Times New Roman" panose="02020603050405020304" pitchFamily="18" charset="0"/>
              </a:rPr>
              <a:t>Обратиться </a:t>
            </a:r>
            <a:r>
              <a:rPr lang="ru-RU" sz="1900" dirty="0">
                <a:latin typeface="Times New Roman" panose="02020603050405020304" pitchFamily="18" charset="0"/>
                <a:cs typeface="Times New Roman" panose="02020603050405020304" pitchFamily="18" charset="0"/>
              </a:rPr>
              <a:t>к правообладателю,  заинтересовавшего </a:t>
            </a:r>
            <a:r>
              <a:rPr lang="ru-RU" sz="1900" dirty="0" smtClean="0">
                <a:latin typeface="Times New Roman" panose="02020603050405020304" pitchFamily="18" charset="0"/>
                <a:cs typeface="Times New Roman" panose="02020603050405020304" pitchFamily="18" charset="0"/>
              </a:rPr>
              <a:t>объекта:</a:t>
            </a:r>
          </a:p>
          <a:p>
            <a:pPr marL="0" indent="457200" algn="just">
              <a:lnSpc>
                <a:spcPct val="90000"/>
              </a:lnSpc>
              <a:spcBef>
                <a:spcPts val="0"/>
              </a:spcBef>
            </a:pPr>
            <a:r>
              <a:rPr lang="ru-RU" sz="1900" dirty="0" smtClean="0">
                <a:latin typeface="Times New Roman" panose="02020603050405020304" pitchFamily="18" charset="0"/>
                <a:cs typeface="Times New Roman" panose="02020603050405020304" pitchFamily="18" charset="0"/>
              </a:rPr>
              <a:t>в </a:t>
            </a:r>
            <a:r>
              <a:rPr lang="ru-RU" sz="1900" dirty="0">
                <a:latin typeface="Times New Roman" panose="02020603050405020304" pitchFamily="18" charset="0"/>
                <a:cs typeface="Times New Roman" panose="02020603050405020304" pitchFamily="18" charset="0"/>
              </a:rPr>
              <a:t>государственное учреждение</a:t>
            </a:r>
            <a:r>
              <a:rPr lang="ru-RU" sz="1900" dirty="0" smtClean="0">
                <a:latin typeface="Times New Roman" panose="02020603050405020304" pitchFamily="18" charset="0"/>
                <a:cs typeface="Times New Roman" panose="02020603050405020304" pitchFamily="18" charset="0"/>
              </a:rPr>
              <a:t>/ предприятие </a:t>
            </a:r>
            <a:r>
              <a:rPr lang="ru-RU" sz="1900" dirty="0">
                <a:latin typeface="Times New Roman" panose="02020603050405020304" pitchFamily="18" charset="0"/>
                <a:cs typeface="Times New Roman" panose="02020603050405020304" pitchFamily="18" charset="0"/>
              </a:rPr>
              <a:t>с соответствующим </a:t>
            </a:r>
            <a:r>
              <a:rPr lang="ru-RU" sz="1900" dirty="0" smtClean="0">
                <a:latin typeface="Times New Roman" panose="02020603050405020304" pitchFamily="18" charset="0"/>
                <a:cs typeface="Times New Roman" panose="02020603050405020304" pitchFamily="18" charset="0"/>
              </a:rPr>
              <a:t>заявлением</a:t>
            </a:r>
          </a:p>
          <a:p>
            <a:pPr marL="0" indent="457200" algn="ctr">
              <a:lnSpc>
                <a:spcPct val="90000"/>
              </a:lnSpc>
              <a:spcBef>
                <a:spcPts val="0"/>
              </a:spcBef>
              <a:buNone/>
            </a:pPr>
            <a:r>
              <a:rPr lang="ru-RU" sz="1900" i="1" dirty="0" smtClean="0">
                <a:latin typeface="Times New Roman" panose="02020603050405020304" pitchFamily="18" charset="0"/>
                <a:cs typeface="Times New Roman" panose="02020603050405020304" pitchFamily="18" charset="0"/>
              </a:rPr>
              <a:t>или</a:t>
            </a:r>
            <a:endParaRPr lang="ru-RU" sz="1900" i="1" dirty="0">
              <a:latin typeface="Times New Roman" panose="02020603050405020304" pitchFamily="18" charset="0"/>
              <a:cs typeface="Times New Roman" panose="02020603050405020304" pitchFamily="18" charset="0"/>
            </a:endParaRPr>
          </a:p>
          <a:p>
            <a:pPr marL="0" indent="457200" algn="just">
              <a:lnSpc>
                <a:spcPct val="90000"/>
              </a:lnSpc>
              <a:spcBef>
                <a:spcPts val="0"/>
              </a:spcBef>
            </a:pPr>
            <a:r>
              <a:rPr lang="ru-RU" sz="1900" dirty="0">
                <a:latin typeface="Times New Roman" panose="02020603050405020304" pitchFamily="18" charset="0"/>
                <a:cs typeface="Times New Roman" panose="02020603050405020304" pitchFamily="18" charset="0"/>
              </a:rPr>
              <a:t>в Леноблкомимущество </a:t>
            </a:r>
            <a:r>
              <a:rPr lang="ru-RU" sz="1900" dirty="0" smtClean="0">
                <a:latin typeface="Times New Roman" panose="02020603050405020304" pitchFamily="18" charset="0"/>
                <a:cs typeface="Times New Roman" panose="02020603050405020304" pitchFamily="18" charset="0"/>
              </a:rPr>
              <a:t>с заявлением </a:t>
            </a:r>
            <a:r>
              <a:rPr lang="ru-RU" sz="1900" dirty="0">
                <a:latin typeface="Times New Roman" panose="02020603050405020304" pitchFamily="18" charset="0"/>
                <a:cs typeface="Times New Roman" panose="02020603050405020304" pitchFamily="18" charset="0"/>
              </a:rPr>
              <a:t>по форме и </a:t>
            </a:r>
            <a:r>
              <a:rPr lang="ru-RU" sz="1900" dirty="0" smtClean="0">
                <a:latin typeface="Times New Roman" panose="02020603050405020304" pitchFamily="18" charset="0"/>
                <a:cs typeface="Times New Roman" panose="02020603050405020304" pitchFamily="18" charset="0"/>
              </a:rPr>
              <a:t>необходимыми документами </a:t>
            </a:r>
            <a:r>
              <a:rPr lang="ru-RU" sz="1900" dirty="0">
                <a:latin typeface="Times New Roman" panose="02020603050405020304" pitchFamily="18" charset="0"/>
                <a:cs typeface="Times New Roman" panose="02020603050405020304" pitchFamily="18" charset="0"/>
              </a:rPr>
              <a:t>в соответствии с Административным регламентом предоставления государственной услуги, утвержденным приказом </a:t>
            </a:r>
            <a:r>
              <a:rPr lang="ru-RU" sz="1900" dirty="0" err="1">
                <a:latin typeface="Times New Roman" panose="02020603050405020304" pitchFamily="18" charset="0"/>
                <a:cs typeface="Times New Roman" panose="02020603050405020304" pitchFamily="18" charset="0"/>
              </a:rPr>
              <a:t>Леноблкомимущества</a:t>
            </a:r>
            <a:r>
              <a:rPr lang="ru-RU" sz="1900" dirty="0">
                <a:latin typeface="Times New Roman" panose="02020603050405020304" pitchFamily="18" charset="0"/>
                <a:cs typeface="Times New Roman" panose="02020603050405020304" pitchFamily="18" charset="0"/>
              </a:rPr>
              <a:t> от </a:t>
            </a:r>
            <a:r>
              <a:rPr lang="ru-RU" sz="1900" dirty="0" smtClean="0">
                <a:latin typeface="Times New Roman" panose="02020603050405020304" pitchFamily="18" charset="0"/>
                <a:cs typeface="Times New Roman" panose="02020603050405020304" pitchFamily="18" charset="0"/>
              </a:rPr>
              <a:t>13.04.2018 №15 </a:t>
            </a:r>
            <a:r>
              <a:rPr lang="ru-RU" sz="1900" dirty="0">
                <a:latin typeface="Times New Roman" panose="02020603050405020304" pitchFamily="18" charset="0"/>
                <a:cs typeface="Times New Roman" panose="02020603050405020304" pitchFamily="18" charset="0"/>
              </a:rPr>
              <a:t>(размещен на сайте комитета https://kugi.lenobl.ru )</a:t>
            </a:r>
          </a:p>
          <a:p>
            <a:pPr marL="153601" indent="0">
              <a:buNone/>
            </a:pPr>
            <a:endParaRPr lang="ru-RU" dirty="0"/>
          </a:p>
        </p:txBody>
      </p:sp>
      <p:sp>
        <p:nvSpPr>
          <p:cNvPr id="9" name="Объект 8"/>
          <p:cNvSpPr>
            <a:spLocks noGrp="1"/>
          </p:cNvSpPr>
          <p:nvPr>
            <p:ph sz="half" idx="2"/>
          </p:nvPr>
        </p:nvSpPr>
        <p:spPr>
          <a:xfrm>
            <a:off x="6111511" y="2417674"/>
            <a:ext cx="5571853" cy="5480456"/>
          </a:xfrm>
        </p:spPr>
        <p:txBody>
          <a:bodyPr>
            <a:normAutofit lnSpcReduction="10000"/>
          </a:bodyPr>
          <a:lstStyle/>
          <a:p>
            <a:pPr marL="0" indent="0" algn="ctr">
              <a:lnSpc>
                <a:spcPct val="90000"/>
              </a:lnSpc>
              <a:spcBef>
                <a:spcPts val="0"/>
              </a:spcBef>
              <a:buNone/>
            </a:pPr>
            <a:r>
              <a:rPr lang="ru-RU" sz="1900" b="1" dirty="0" smtClean="0"/>
              <a:t>Имущество не включено </a:t>
            </a:r>
          </a:p>
          <a:p>
            <a:pPr marL="0" indent="0" algn="ctr">
              <a:lnSpc>
                <a:spcPct val="90000"/>
              </a:lnSpc>
              <a:spcBef>
                <a:spcPts val="0"/>
              </a:spcBef>
              <a:buNone/>
            </a:pPr>
            <a:r>
              <a:rPr lang="ru-RU" sz="1900" b="1" dirty="0" smtClean="0"/>
              <a:t>в Перечень для МСП </a:t>
            </a:r>
          </a:p>
          <a:p>
            <a:pPr marL="153601" indent="0" algn="just">
              <a:buNone/>
            </a:pPr>
            <a:endParaRPr lang="ru-RU" sz="700" u="sng" dirty="0" smtClean="0">
              <a:latin typeface="Times New Roman" panose="02020603050405020304" pitchFamily="18" charset="0"/>
              <a:cs typeface="Times New Roman" panose="02020603050405020304" pitchFamily="18" charset="0"/>
            </a:endParaRPr>
          </a:p>
          <a:p>
            <a:pPr marL="0" indent="0" algn="just">
              <a:buNone/>
            </a:pPr>
            <a:r>
              <a:rPr lang="ru-RU" sz="1900" u="sng" dirty="0" smtClean="0">
                <a:latin typeface="Times New Roman" panose="02020603050405020304" pitchFamily="18" charset="0"/>
                <a:cs typeface="Times New Roman" panose="02020603050405020304" pitchFamily="18" charset="0"/>
              </a:rPr>
              <a:t>Субъекту МСП необходимо:</a:t>
            </a:r>
          </a:p>
          <a:p>
            <a:pPr marL="153601" indent="0" algn="just">
              <a:buNone/>
            </a:pPr>
            <a:endParaRPr lang="ru-RU" sz="1800" b="1" u="sng" dirty="0" smtClean="0"/>
          </a:p>
          <a:p>
            <a:pPr marL="0" indent="-457200" algn="just">
              <a:lnSpc>
                <a:spcPct val="90000"/>
              </a:lnSpc>
              <a:spcBef>
                <a:spcPts val="0"/>
              </a:spcBef>
              <a:buFont typeface="+mj-lt"/>
              <a:buAutoNum type="arabicPeriod"/>
            </a:pPr>
            <a:r>
              <a:rPr lang="ru-RU" sz="1900" dirty="0"/>
              <a:t>Ознакомиться </a:t>
            </a:r>
            <a:r>
              <a:rPr lang="ru-RU" sz="1900" dirty="0" smtClean="0"/>
              <a:t>с имуществом, </a:t>
            </a:r>
            <a:r>
              <a:rPr lang="ru-RU" sz="1900" dirty="0"/>
              <a:t>включенным </a:t>
            </a:r>
            <a:r>
              <a:rPr lang="ru-RU" sz="1900" dirty="0" smtClean="0"/>
              <a:t>в Перечень неиспользуемых объектов недвижимости государственной собственности Ленинградской области,  предлагаемых для вовлечения в хозяйственный оборот (аренда, безвозмездное пользование, продажа) </a:t>
            </a:r>
            <a:r>
              <a:rPr lang="ru-RU" sz="1500" dirty="0" smtClean="0"/>
              <a:t>(</a:t>
            </a:r>
            <a:r>
              <a:rPr lang="ru-RU" sz="1600" i="1" dirty="0" smtClean="0"/>
              <a:t>размещен на сайте </a:t>
            </a:r>
            <a:r>
              <a:rPr lang="ru-RU" sz="1600" i="1" dirty="0" err="1" smtClean="0"/>
              <a:t>Леноблкомимущества</a:t>
            </a:r>
            <a:r>
              <a:rPr lang="ru-RU" sz="1600" i="1" dirty="0" smtClean="0"/>
              <a:t> </a:t>
            </a:r>
            <a:r>
              <a:rPr lang="en-US" sz="1600" i="1" dirty="0" smtClean="0">
                <a:hlinkClick r:id="rId4"/>
              </a:rPr>
              <a:t>https://kugi.lenobl.ru</a:t>
            </a:r>
            <a:r>
              <a:rPr lang="ru-RU" sz="1600" i="1" dirty="0" smtClean="0">
                <a:hlinkClick r:id="rId4"/>
              </a:rPr>
              <a:t>/</a:t>
            </a:r>
            <a:r>
              <a:rPr lang="ru-RU" sz="1600" i="1" dirty="0"/>
              <a:t> в разделе: Деятельность &gt; Направления работы комитета &gt; Аренда государственного имущества </a:t>
            </a:r>
            <a:r>
              <a:rPr lang="ru-RU" sz="1600" i="1" dirty="0" smtClean="0"/>
              <a:t>)</a:t>
            </a:r>
          </a:p>
          <a:p>
            <a:pPr marL="0" indent="-457200" algn="just">
              <a:lnSpc>
                <a:spcPct val="90000"/>
              </a:lnSpc>
              <a:spcBef>
                <a:spcPts val="0"/>
              </a:spcBef>
              <a:buFont typeface="+mj-lt"/>
              <a:buAutoNum type="arabicPeriod"/>
            </a:pPr>
            <a:endParaRPr lang="ru-RU" sz="1600" i="1" dirty="0" smtClean="0"/>
          </a:p>
          <a:p>
            <a:pPr marL="0" indent="-457200" algn="just">
              <a:lnSpc>
                <a:spcPct val="90000"/>
              </a:lnSpc>
              <a:spcBef>
                <a:spcPts val="0"/>
              </a:spcBef>
              <a:buFont typeface="+mj-lt"/>
              <a:buAutoNum type="arabicPeriod" startAt="2"/>
            </a:pPr>
            <a:r>
              <a:rPr lang="ru-RU" sz="1900" dirty="0" smtClean="0"/>
              <a:t>Обратиться </a:t>
            </a:r>
            <a:r>
              <a:rPr lang="ru-RU" sz="1900" dirty="0"/>
              <a:t>к правообладателю заинтересовавшего объекта </a:t>
            </a:r>
            <a:r>
              <a:rPr lang="ru-RU" sz="1900" dirty="0" smtClean="0"/>
              <a:t>с предложением по включению имущества в Перечень для МСП</a:t>
            </a:r>
          </a:p>
          <a:p>
            <a:pPr marL="0" indent="-457200" algn="just">
              <a:lnSpc>
                <a:spcPct val="90000"/>
              </a:lnSpc>
              <a:spcBef>
                <a:spcPts val="0"/>
              </a:spcBef>
              <a:buFont typeface="+mj-lt"/>
              <a:buAutoNum type="arabicPeriod" startAt="2"/>
            </a:pPr>
            <a:endParaRPr lang="ru-RU" sz="1900" dirty="0" smtClean="0"/>
          </a:p>
          <a:p>
            <a:pPr marL="0" indent="-342900" algn="just">
              <a:lnSpc>
                <a:spcPct val="90000"/>
              </a:lnSpc>
              <a:spcBef>
                <a:spcPts val="0"/>
              </a:spcBef>
              <a:buAutoNum type="arabicPeriod" startAt="2"/>
            </a:pPr>
            <a:r>
              <a:rPr lang="ru-RU" sz="1900" dirty="0" smtClean="0"/>
              <a:t>После включения </a:t>
            </a:r>
            <a:r>
              <a:rPr lang="ru-RU" sz="1900" dirty="0"/>
              <a:t>имущества в Перечень для </a:t>
            </a:r>
            <a:r>
              <a:rPr lang="ru-RU" sz="1900" dirty="0" smtClean="0"/>
              <a:t>МСП направить правообладателю  соответствующее заявление для получения его в пользование на льготных условиях</a:t>
            </a:r>
            <a:endParaRPr lang="ru-RU" sz="1900" dirty="0"/>
          </a:p>
          <a:p>
            <a:pPr marL="153601" indent="0" algn="ctr">
              <a:buNone/>
            </a:pPr>
            <a:endParaRPr lang="ru-RU" sz="2000" b="1" dirty="0"/>
          </a:p>
        </p:txBody>
      </p:sp>
      <p:sp>
        <p:nvSpPr>
          <p:cNvPr id="5" name="Прямоугольник 4">
            <a:extLst>
              <a:ext uri="{FF2B5EF4-FFF2-40B4-BE49-F238E27FC236}">
                <a16:creationId xmlns="" xmlns:a16="http://schemas.microsoft.com/office/drawing/2014/main" id="{B78EADFA-B343-492B-A066-CD4330F08B4E}"/>
              </a:ext>
            </a:extLst>
          </p:cNvPr>
          <p:cNvSpPr/>
          <p:nvPr/>
        </p:nvSpPr>
        <p:spPr>
          <a:xfrm>
            <a:off x="-1" y="0"/>
            <a:ext cx="12801601" cy="75272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ru-RU">
              <a:solidFill>
                <a:schemeClr val="accent2">
                  <a:lumMod val="60000"/>
                  <a:lumOff val="40000"/>
                </a:schemeClr>
              </a:solidFill>
            </a:endParaRPr>
          </a:p>
        </p:txBody>
      </p:sp>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3060" y="34133"/>
            <a:ext cx="628965" cy="718592"/>
          </a:xfrm>
          <a:prstGeom prst="rect">
            <a:avLst/>
          </a:prstGeom>
        </p:spPr>
      </p:pic>
      <p:sp>
        <p:nvSpPr>
          <p:cNvPr id="10" name="Объект 2">
            <a:extLst>
              <a:ext uri="{FF2B5EF4-FFF2-40B4-BE49-F238E27FC236}">
                <a16:creationId xmlns="" xmlns:a16="http://schemas.microsoft.com/office/drawing/2014/main" id="{04768AD3-F787-4EA3-B1FE-669601F974C6}"/>
              </a:ext>
            </a:extLst>
          </p:cNvPr>
          <p:cNvSpPr txBox="1">
            <a:spLocks/>
          </p:cNvSpPr>
          <p:nvPr/>
        </p:nvSpPr>
        <p:spPr>
          <a:xfrm>
            <a:off x="1419770" y="120945"/>
            <a:ext cx="11143705" cy="36498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spcAft>
                <a:spcPts val="300"/>
              </a:spcAft>
            </a:pP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Ленинградский областной комитет по</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управлению государственным</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имуществом</a:t>
            </a:r>
          </a:p>
        </p:txBody>
      </p:sp>
    </p:spTree>
    <p:extLst>
      <p:ext uri="{BB962C8B-B14F-4D97-AF65-F5344CB8AC3E}">
        <p14:creationId xmlns:p14="http://schemas.microsoft.com/office/powerpoint/2010/main" val="1684695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2" y="752725"/>
            <a:ext cx="12801601" cy="847475"/>
          </a:xfrm>
        </p:spPr>
        <p:txBody>
          <a:bodyPr>
            <a:noAutofit/>
          </a:bodyPr>
          <a:lstStyle/>
          <a:p>
            <a:r>
              <a:rPr lang="ru-RU" sz="3000" b="1" dirty="0">
                <a:ln w="0"/>
                <a:latin typeface="Times New Roman" panose="02020603050405020304" pitchFamily="18" charset="0"/>
                <a:cs typeface="Times New Roman" panose="02020603050405020304" pitchFamily="18" charset="0"/>
              </a:rPr>
              <a:t>Выкуп в рамках Федерального закона  от 22 июля 2008 года № 159-ФЗ :</a:t>
            </a:r>
            <a:endParaRPr lang="ru-RU" sz="3000" dirty="0"/>
          </a:p>
        </p:txBody>
      </p:sp>
      <p:graphicFrame>
        <p:nvGraphicFramePr>
          <p:cNvPr id="3" name="Объект 2"/>
          <p:cNvGraphicFramePr>
            <a:graphicFrameLocks noGrp="1"/>
          </p:cNvGraphicFramePr>
          <p:nvPr>
            <p:ph idx="1"/>
            <p:extLst>
              <p:ext uri="{D42A27DB-BD31-4B8C-83A1-F6EECF244321}">
                <p14:modId xmlns:p14="http://schemas.microsoft.com/office/powerpoint/2010/main" val="3998048338"/>
              </p:ext>
            </p:extLst>
          </p:nvPr>
        </p:nvGraphicFramePr>
        <p:xfrm>
          <a:off x="333060" y="6000750"/>
          <a:ext cx="12034200" cy="2545080"/>
        </p:xfrm>
        <a:graphic>
          <a:graphicData uri="http://schemas.openxmlformats.org/drawingml/2006/table">
            <a:tbl>
              <a:tblPr firstRow="1" bandRow="1">
                <a:tableStyleId>{5FD0F851-EC5A-4D38-B0AD-8093EC10F338}</a:tableStyleId>
              </a:tblPr>
              <a:tblGrid>
                <a:gridCol w="5210490"/>
                <a:gridCol w="3538381"/>
                <a:gridCol w="3285329"/>
              </a:tblGrid>
              <a:tr h="937260">
                <a:tc>
                  <a:txBody>
                    <a:bodyPr/>
                    <a:lstStyle/>
                    <a:p>
                      <a:pPr algn="ctr"/>
                      <a:r>
                        <a:rPr lang="ru-RU" sz="2000" dirty="0" smtClean="0"/>
                        <a:t>Условие</a:t>
                      </a:r>
                      <a:endParaRPr lang="ru-RU" sz="2000" b="1" dirty="0">
                        <a:solidFill>
                          <a:schemeClr val="tx1"/>
                        </a:solidFill>
                        <a:latin typeface="Times New Roman" panose="02020603050405020304" pitchFamily="18" charset="0"/>
                        <a:cs typeface="Times New Roman" panose="02020603050405020304" pitchFamily="18" charset="0"/>
                      </a:endParaRPr>
                    </a:p>
                  </a:txBody>
                  <a:tcPr>
                    <a:lnR w="19050" cap="flat" cmpd="sng" algn="ctr">
                      <a:solidFill>
                        <a:schemeClr val="tx2">
                          <a:lumMod val="20000"/>
                          <a:lumOff val="80000"/>
                        </a:schemeClr>
                      </a:solidFill>
                      <a:prstDash val="solid"/>
                      <a:round/>
                      <a:headEnd type="none" w="med" len="med"/>
                      <a:tailEnd type="none" w="med" len="med"/>
                    </a:lnR>
                  </a:tcPr>
                </a:tc>
                <a:tc>
                  <a:txBody>
                    <a:bodyPr/>
                    <a:lstStyle/>
                    <a:p>
                      <a:pPr algn="ctr"/>
                      <a:r>
                        <a:rPr lang="ru-RU" sz="2000" dirty="0" smtClean="0"/>
                        <a:t>Имущество включено </a:t>
                      </a:r>
                    </a:p>
                    <a:p>
                      <a:pPr algn="ctr"/>
                      <a:r>
                        <a:rPr lang="ru-RU" sz="2000" dirty="0" smtClean="0"/>
                        <a:t>в Перечень МСП </a:t>
                      </a:r>
                    </a:p>
                    <a:p>
                      <a:pPr algn="ctr"/>
                      <a:r>
                        <a:rPr lang="ru-RU" sz="2000" dirty="0" smtClean="0"/>
                        <a:t>в течение 5 и более лет</a:t>
                      </a:r>
                    </a:p>
                    <a:p>
                      <a:pPr algn="ctr"/>
                      <a:r>
                        <a:rPr lang="ru-RU" sz="2000" dirty="0" smtClean="0"/>
                        <a:t>(ч.</a:t>
                      </a:r>
                      <a:r>
                        <a:rPr lang="ru-RU" sz="2000" baseline="0" dirty="0" smtClean="0"/>
                        <a:t> 2.1 ст. 9)</a:t>
                      </a:r>
                      <a:endParaRPr lang="ru-RU" sz="2000" b="1" dirty="0">
                        <a:solidFill>
                          <a:schemeClr val="tx1"/>
                        </a:solidFill>
                        <a:latin typeface="Times New Roman" panose="02020603050405020304" pitchFamily="18" charset="0"/>
                        <a:cs typeface="Times New Roman" panose="02020603050405020304" pitchFamily="18" charset="0"/>
                      </a:endParaRPr>
                    </a:p>
                  </a:txBody>
                  <a:tcPr>
                    <a:lnL w="19050" cap="flat" cmpd="sng" algn="ctr">
                      <a:solidFill>
                        <a:schemeClr val="tx2">
                          <a:lumMod val="20000"/>
                          <a:lumOff val="80000"/>
                        </a:schemeClr>
                      </a:solidFill>
                      <a:prstDash val="solid"/>
                      <a:round/>
                      <a:headEnd type="none" w="med" len="med"/>
                      <a:tailEnd type="none" w="med" len="med"/>
                    </a:lnL>
                    <a:lnR w="19050" cap="flat" cmpd="sng" algn="ctr">
                      <a:solidFill>
                        <a:schemeClr val="tx2">
                          <a:lumMod val="20000"/>
                          <a:lumOff val="80000"/>
                        </a:schemeClr>
                      </a:solidFill>
                      <a:prstDash val="solid"/>
                      <a:round/>
                      <a:headEnd type="none" w="med" len="med"/>
                      <a:tailEnd type="none" w="med" len="med"/>
                    </a:lnR>
                  </a:tcPr>
                </a:tc>
                <a:tc>
                  <a:txBody>
                    <a:bodyPr/>
                    <a:lstStyle/>
                    <a:p>
                      <a:pPr algn="ctr"/>
                      <a:r>
                        <a:rPr lang="ru-RU" sz="2000" dirty="0" smtClean="0"/>
                        <a:t>Имущество не включено</a:t>
                      </a:r>
                    </a:p>
                    <a:p>
                      <a:pPr algn="ctr"/>
                      <a:r>
                        <a:rPr lang="ru-RU" sz="2000" dirty="0" smtClean="0"/>
                        <a:t> в Перечень МСП</a:t>
                      </a:r>
                    </a:p>
                    <a:p>
                      <a:pPr algn="ctr"/>
                      <a:r>
                        <a:rPr lang="ru-RU" sz="2000" dirty="0" smtClean="0"/>
                        <a:t>(ст. 3)</a:t>
                      </a:r>
                      <a:endParaRPr lang="ru-RU" sz="2000" b="1" dirty="0">
                        <a:solidFill>
                          <a:schemeClr val="tx1"/>
                        </a:solidFill>
                        <a:latin typeface="Times New Roman" panose="02020603050405020304" pitchFamily="18" charset="0"/>
                        <a:cs typeface="Times New Roman" panose="02020603050405020304" pitchFamily="18" charset="0"/>
                      </a:endParaRPr>
                    </a:p>
                  </a:txBody>
                  <a:tcPr>
                    <a:lnL w="19050" cap="flat" cmpd="sng" algn="ctr">
                      <a:solidFill>
                        <a:schemeClr val="tx2">
                          <a:lumMod val="20000"/>
                          <a:lumOff val="80000"/>
                        </a:schemeClr>
                      </a:solidFill>
                      <a:prstDash val="solid"/>
                      <a:round/>
                      <a:headEnd type="none" w="med" len="med"/>
                      <a:tailEnd type="none" w="med" len="med"/>
                    </a:lnL>
                  </a:tcPr>
                </a:tc>
              </a:tr>
              <a:tr h="859168">
                <a:tc>
                  <a:txBody>
                    <a:bodyPr/>
                    <a:lstStyle/>
                    <a:p>
                      <a:r>
                        <a:rPr lang="ru-RU" sz="1800" dirty="0" smtClean="0"/>
                        <a:t>Нахождение имущества в непрерывном пользовании арендатора в соответствии с договором/договорами аренды такого имущества</a:t>
                      </a:r>
                      <a:endParaRPr lang="ru-RU" sz="1800" dirty="0">
                        <a:solidFill>
                          <a:schemeClr val="tx1"/>
                        </a:solidFill>
                        <a:latin typeface="Times New Roman" panose="02020603050405020304" pitchFamily="18" charset="0"/>
                        <a:cs typeface="Times New Roman" panose="02020603050405020304" pitchFamily="18" charset="0"/>
                      </a:endParaRPr>
                    </a:p>
                  </a:txBody>
                  <a:tcPr>
                    <a:lnR w="19050" cap="flat" cmpd="sng" algn="ctr">
                      <a:solidFill>
                        <a:schemeClr val="tx2">
                          <a:lumMod val="20000"/>
                          <a:lumOff val="80000"/>
                        </a:schemeClr>
                      </a:solidFill>
                      <a:prstDash val="solid"/>
                      <a:round/>
                      <a:headEnd type="none" w="med" len="med"/>
                      <a:tailEnd type="none" w="med" len="med"/>
                    </a:lnR>
                  </a:tcPr>
                </a:tc>
                <a:tc>
                  <a:txBody>
                    <a:bodyPr/>
                    <a:lstStyle/>
                    <a:p>
                      <a:pPr algn="ctr"/>
                      <a:r>
                        <a:rPr lang="ru-RU" sz="2500" kern="1200" dirty="0" smtClean="0">
                          <a:effectLst/>
                        </a:rPr>
                        <a:t>в течение 3</a:t>
                      </a:r>
                    </a:p>
                    <a:p>
                      <a:pPr algn="ctr"/>
                      <a:r>
                        <a:rPr lang="ru-RU" sz="2500" kern="1200" dirty="0" smtClean="0">
                          <a:effectLst/>
                        </a:rPr>
                        <a:t>и более лет</a:t>
                      </a:r>
                    </a:p>
                    <a:p>
                      <a:pPr algn="ctr"/>
                      <a:endParaRPr lang="ru-RU" sz="2500" b="0" dirty="0">
                        <a:solidFill>
                          <a:schemeClr val="tx1"/>
                        </a:solidFill>
                        <a:latin typeface="Times New Roman" panose="02020603050405020304" pitchFamily="18" charset="0"/>
                        <a:cs typeface="Times New Roman" panose="02020603050405020304" pitchFamily="18" charset="0"/>
                      </a:endParaRPr>
                    </a:p>
                  </a:txBody>
                  <a:tcPr>
                    <a:lnL w="19050" cap="flat" cmpd="sng" algn="ctr">
                      <a:solidFill>
                        <a:schemeClr val="tx2">
                          <a:lumMod val="20000"/>
                          <a:lumOff val="80000"/>
                        </a:schemeClr>
                      </a:solidFill>
                      <a:prstDash val="solid"/>
                      <a:round/>
                      <a:headEnd type="none" w="med" len="med"/>
                      <a:tailEnd type="none" w="med" len="med"/>
                    </a:lnL>
                    <a:lnR w="19050" cap="flat" cmpd="sng" algn="ctr">
                      <a:solidFill>
                        <a:schemeClr val="tx2">
                          <a:lumMod val="20000"/>
                          <a:lumOff val="80000"/>
                        </a:schemeClr>
                      </a:solidFill>
                      <a:prstDash val="solid"/>
                      <a:round/>
                      <a:headEnd type="none" w="med" len="med"/>
                      <a:tailEnd type="none" w="med" len="med"/>
                    </a:lnR>
                  </a:tcPr>
                </a:tc>
                <a:tc>
                  <a:txBody>
                    <a:bodyPr/>
                    <a:lstStyle/>
                    <a:p>
                      <a:pPr algn="ctr"/>
                      <a:r>
                        <a:rPr lang="ru-RU" sz="2500" dirty="0" smtClean="0"/>
                        <a:t>в течение 2</a:t>
                      </a:r>
                    </a:p>
                    <a:p>
                      <a:pPr algn="ctr"/>
                      <a:r>
                        <a:rPr lang="ru-RU" sz="2500" dirty="0" smtClean="0"/>
                        <a:t>и более лет </a:t>
                      </a:r>
                      <a:endParaRPr lang="ru-RU" sz="2500" dirty="0">
                        <a:solidFill>
                          <a:schemeClr val="tx1"/>
                        </a:solidFill>
                        <a:latin typeface="Times New Roman" panose="02020603050405020304" pitchFamily="18" charset="0"/>
                        <a:cs typeface="Times New Roman" panose="02020603050405020304" pitchFamily="18" charset="0"/>
                      </a:endParaRPr>
                    </a:p>
                  </a:txBody>
                  <a:tcPr>
                    <a:lnL w="19050" cap="flat" cmpd="sng" algn="ctr">
                      <a:solidFill>
                        <a:schemeClr val="tx2">
                          <a:lumMod val="20000"/>
                          <a:lumOff val="80000"/>
                        </a:schemeClr>
                      </a:solidFill>
                      <a:prstDash val="solid"/>
                      <a:round/>
                      <a:headEnd type="none" w="med" len="med"/>
                      <a:tailEnd type="none" w="med" len="med"/>
                    </a:lnL>
                  </a:tcPr>
                </a:tc>
              </a:tr>
            </a:tbl>
          </a:graphicData>
        </a:graphic>
      </p:graphicFrame>
      <p:sp>
        <p:nvSpPr>
          <p:cNvPr id="4" name="Прямоугольник 3">
            <a:extLst>
              <a:ext uri="{FF2B5EF4-FFF2-40B4-BE49-F238E27FC236}">
                <a16:creationId xmlns="" xmlns:a16="http://schemas.microsoft.com/office/drawing/2014/main" id="{B78EADFA-B343-492B-A066-CD4330F08B4E}"/>
              </a:ext>
            </a:extLst>
          </p:cNvPr>
          <p:cNvSpPr/>
          <p:nvPr/>
        </p:nvSpPr>
        <p:spPr>
          <a:xfrm>
            <a:off x="-1" y="0"/>
            <a:ext cx="12801601" cy="75272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ru-RU">
              <a:solidFill>
                <a:schemeClr val="accent2">
                  <a:lumMod val="60000"/>
                  <a:lumOff val="40000"/>
                </a:schemeClr>
              </a:solidFill>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3060" y="34133"/>
            <a:ext cx="628965" cy="718592"/>
          </a:xfrm>
          <a:prstGeom prst="rect">
            <a:avLst/>
          </a:prstGeom>
        </p:spPr>
      </p:pic>
      <p:sp>
        <p:nvSpPr>
          <p:cNvPr id="6" name="Объект 2">
            <a:extLst>
              <a:ext uri="{FF2B5EF4-FFF2-40B4-BE49-F238E27FC236}">
                <a16:creationId xmlns="" xmlns:a16="http://schemas.microsoft.com/office/drawing/2014/main" id="{04768AD3-F787-4EA3-B1FE-669601F974C6}"/>
              </a:ext>
            </a:extLst>
          </p:cNvPr>
          <p:cNvSpPr txBox="1">
            <a:spLocks/>
          </p:cNvSpPr>
          <p:nvPr/>
        </p:nvSpPr>
        <p:spPr>
          <a:xfrm>
            <a:off x="1419770" y="120945"/>
            <a:ext cx="11143705" cy="36498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spcAft>
                <a:spcPts val="300"/>
              </a:spcAft>
            </a:pP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Ленинградский областной комитет по</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управлению государственным</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имуществом</a:t>
            </a:r>
          </a:p>
        </p:txBody>
      </p:sp>
      <p:sp>
        <p:nvSpPr>
          <p:cNvPr id="2" name="TextBox 1"/>
          <p:cNvSpPr txBox="1"/>
          <p:nvPr/>
        </p:nvSpPr>
        <p:spPr>
          <a:xfrm>
            <a:off x="445770" y="1691640"/>
            <a:ext cx="12035790" cy="3785652"/>
          </a:xfrm>
          <a:prstGeom prst="rect">
            <a:avLst/>
          </a:prstGeom>
          <a:noFill/>
        </p:spPr>
        <p:txBody>
          <a:bodyPr wrap="square" rtlCol="0">
            <a:spAutoFit/>
          </a:bodyPr>
          <a:lstStyle/>
          <a:p>
            <a:r>
              <a:rPr lang="ru-RU" sz="2400" b="1" u="sng" dirty="0" smtClean="0"/>
              <a:t>Сходства</a:t>
            </a:r>
            <a:r>
              <a:rPr lang="ru-RU" sz="2400" dirty="0" smtClean="0"/>
              <a:t>: </a:t>
            </a:r>
          </a:p>
          <a:p>
            <a:endParaRPr lang="ru-RU" sz="2400" dirty="0" smtClean="0"/>
          </a:p>
          <a:p>
            <a:pPr marL="342900" indent="-342900" algn="just">
              <a:buFont typeface="Arial" panose="020B0604020202020204" pitchFamily="34" charset="0"/>
              <a:buChar char="•"/>
            </a:pPr>
            <a:r>
              <a:rPr lang="ru-RU" sz="2400" dirty="0"/>
              <a:t>Имущество арендуется субъектом малого и среднего предпринимательства,  включенным  в единый реестр субъектов малого и среднего </a:t>
            </a:r>
            <a:r>
              <a:rPr lang="ru-RU" sz="2400" dirty="0" smtClean="0"/>
              <a:t>предпринимательства</a:t>
            </a:r>
          </a:p>
          <a:p>
            <a:pPr marL="342900" indent="-342900" algn="just">
              <a:buFont typeface="Arial" panose="020B0604020202020204" pitchFamily="34" charset="0"/>
              <a:buChar char="•"/>
            </a:pPr>
            <a:r>
              <a:rPr lang="ru-RU" sz="2400" dirty="0"/>
              <a:t>Отсутствие задолженности по арендной плате/ неустойкам (штрафам, пеням) за арендуемое </a:t>
            </a:r>
            <a:r>
              <a:rPr lang="ru-RU" sz="2400" dirty="0" smtClean="0"/>
              <a:t>имущество</a:t>
            </a:r>
            <a:endParaRPr lang="ru-RU" sz="2400" dirty="0"/>
          </a:p>
          <a:p>
            <a:pPr marL="342900" indent="-342900" algn="just">
              <a:buFont typeface="Arial" panose="020B0604020202020204" pitchFamily="34" charset="0"/>
              <a:buChar char="•"/>
            </a:pPr>
            <a:r>
              <a:rPr lang="ru-RU" sz="2400" dirty="0" smtClean="0"/>
              <a:t>Договор </a:t>
            </a:r>
            <a:r>
              <a:rPr lang="ru-RU" sz="2400" dirty="0"/>
              <a:t>купли-продажи имущества заключается без проведения процедуры </a:t>
            </a:r>
            <a:r>
              <a:rPr lang="ru-RU" sz="2400" dirty="0" smtClean="0"/>
              <a:t>торгов</a:t>
            </a:r>
          </a:p>
          <a:p>
            <a:pPr marL="342900" indent="-342900" algn="just">
              <a:buFont typeface="Arial" panose="020B0604020202020204" pitchFamily="34" charset="0"/>
              <a:buChar char="•"/>
            </a:pPr>
            <a:r>
              <a:rPr lang="ru-RU" sz="2400" dirty="0" smtClean="0">
                <a:latin typeface="Times New Roman" panose="02020603050405020304" pitchFamily="18" charset="0"/>
                <a:cs typeface="Times New Roman" panose="02020603050405020304" pitchFamily="18" charset="0"/>
              </a:rPr>
              <a:t>Возможность получения рассрочки </a:t>
            </a:r>
            <a:r>
              <a:rPr lang="ru-RU" sz="2400" dirty="0">
                <a:latin typeface="Times New Roman" panose="02020603050405020304" pitchFamily="18" charset="0"/>
                <a:cs typeface="Times New Roman" panose="02020603050405020304" pitchFamily="18" charset="0"/>
              </a:rPr>
              <a:t>на 7 </a:t>
            </a:r>
            <a:r>
              <a:rPr lang="ru-RU" sz="2400" dirty="0" smtClean="0">
                <a:latin typeface="Times New Roman" panose="02020603050405020304" pitchFamily="18" charset="0"/>
                <a:cs typeface="Times New Roman" panose="02020603050405020304" pitchFamily="18" charset="0"/>
              </a:rPr>
              <a:t>лет</a:t>
            </a:r>
          </a:p>
          <a:p>
            <a:pPr marL="342900" indent="-342900" algn="just">
              <a:buFont typeface="Arial" panose="020B0604020202020204" pitchFamily="34" charset="0"/>
              <a:buChar char="•"/>
            </a:pPr>
            <a:endParaRPr lang="ru-RU" sz="2400" dirty="0" smtClean="0">
              <a:latin typeface="Times New Roman" panose="02020603050405020304" pitchFamily="18" charset="0"/>
              <a:cs typeface="Times New Roman" panose="02020603050405020304" pitchFamily="18" charset="0"/>
            </a:endParaRPr>
          </a:p>
          <a:p>
            <a:r>
              <a:rPr lang="ru-RU" sz="2400" b="1" u="sng" dirty="0" smtClean="0">
                <a:latin typeface="Times New Roman" panose="02020603050405020304" pitchFamily="18" charset="0"/>
                <a:cs typeface="Times New Roman" panose="02020603050405020304" pitchFamily="18" charset="0"/>
              </a:rPr>
              <a:t>Различие</a:t>
            </a:r>
            <a:r>
              <a:rPr lang="ru-RU" sz="2400" b="1" dirty="0" smtClean="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7112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0" y="3267325"/>
            <a:ext cx="12801601" cy="2584835"/>
          </a:xfrm>
        </p:spPr>
        <p:txBody>
          <a:bodyPr>
            <a:noAutofit/>
          </a:bodyPr>
          <a:lstStyle/>
          <a:p>
            <a:r>
              <a:rPr lang="ru-RU" sz="8800" dirty="0" smtClean="0">
                <a:solidFill>
                  <a:schemeClr val="accent1">
                    <a:lumMod val="50000"/>
                  </a:schemeClr>
                </a:solidFill>
                <a:effectLst>
                  <a:outerShdw blurRad="38100" dist="38100" dir="2700000" algn="tl">
                    <a:srgbClr val="000000">
                      <a:alpha val="43137"/>
                    </a:srgbClr>
                  </a:outerShdw>
                </a:effectLst>
                <a:latin typeface="Book Antiqua" panose="02040602050305030304" pitchFamily="18" charset="0"/>
                <a:ea typeface="Verdana" panose="020B0604030504040204" pitchFamily="34" charset="0"/>
                <a:cs typeface="Verdana" panose="020B0604030504040204" pitchFamily="34" charset="0"/>
              </a:rPr>
              <a:t>Спасибо за внимание!</a:t>
            </a:r>
            <a:endParaRPr lang="ru-RU" sz="8000" dirty="0"/>
          </a:p>
        </p:txBody>
      </p:sp>
      <p:sp>
        <p:nvSpPr>
          <p:cNvPr id="4" name="Прямоугольник 3">
            <a:extLst>
              <a:ext uri="{FF2B5EF4-FFF2-40B4-BE49-F238E27FC236}">
                <a16:creationId xmlns="" xmlns:a16="http://schemas.microsoft.com/office/drawing/2014/main" id="{B78EADFA-B343-492B-A066-CD4330F08B4E}"/>
              </a:ext>
            </a:extLst>
          </p:cNvPr>
          <p:cNvSpPr/>
          <p:nvPr/>
        </p:nvSpPr>
        <p:spPr>
          <a:xfrm>
            <a:off x="-1" y="0"/>
            <a:ext cx="12801601" cy="75272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ru-RU">
              <a:solidFill>
                <a:schemeClr val="accent2">
                  <a:lumMod val="60000"/>
                  <a:lumOff val="40000"/>
                </a:schemeClr>
              </a:solidFill>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3060" y="34133"/>
            <a:ext cx="628965" cy="718592"/>
          </a:xfrm>
          <a:prstGeom prst="rect">
            <a:avLst/>
          </a:prstGeom>
        </p:spPr>
      </p:pic>
      <p:sp>
        <p:nvSpPr>
          <p:cNvPr id="6" name="Объект 2">
            <a:extLst>
              <a:ext uri="{FF2B5EF4-FFF2-40B4-BE49-F238E27FC236}">
                <a16:creationId xmlns="" xmlns:a16="http://schemas.microsoft.com/office/drawing/2014/main" id="{04768AD3-F787-4EA3-B1FE-669601F974C6}"/>
              </a:ext>
            </a:extLst>
          </p:cNvPr>
          <p:cNvSpPr txBox="1">
            <a:spLocks/>
          </p:cNvSpPr>
          <p:nvPr/>
        </p:nvSpPr>
        <p:spPr>
          <a:xfrm>
            <a:off x="1419770" y="120945"/>
            <a:ext cx="11143705" cy="36498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spcAft>
                <a:spcPts val="300"/>
              </a:spcAft>
            </a:pP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Ленинградский областной комитет по</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управлению государственным</a:t>
            </a:r>
            <a:r>
              <a:rPr lang="en-US"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имуществом</a:t>
            </a:r>
          </a:p>
        </p:txBody>
      </p:sp>
    </p:spTree>
    <p:extLst>
      <p:ext uri="{BB962C8B-B14F-4D97-AF65-F5344CB8AC3E}">
        <p14:creationId xmlns:p14="http://schemas.microsoft.com/office/powerpoint/2010/main" val="171154771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1539</TotalTime>
  <Words>992</Words>
  <Application>Microsoft Office PowerPoint</Application>
  <PresentationFormat>A3 (297x420 мм)</PresentationFormat>
  <Paragraphs>77</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Тема Office</vt:lpstr>
      <vt:lpstr>Презентация PowerPoint</vt:lpstr>
      <vt:lpstr>Презентация PowerPoint</vt:lpstr>
      <vt:lpstr>Формы имущественной поддержки</vt:lpstr>
      <vt:lpstr>Льготы в Ленинградской области при предоставлении регионального имущества во временное владение и (или) пользование</vt:lpstr>
      <vt:lpstr>Порядок получения в аренду государственного имущества Ленинградской области субъектами МСП если:</vt:lpstr>
      <vt:lpstr>Выкуп в рамках Федерального закона  от 22 июля 2008 года № 159-ФЗ :</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Нежилое здание</dc:title>
  <dc:creator>SergeevaO</dc:creator>
  <cp:lastModifiedBy>Ольга Анатольевна Титаренко</cp:lastModifiedBy>
  <cp:revision>157</cp:revision>
  <cp:lastPrinted>2022-03-24T08:51:20Z</cp:lastPrinted>
  <dcterms:created xsi:type="dcterms:W3CDTF">2021-06-09T07:43:31Z</dcterms:created>
  <dcterms:modified xsi:type="dcterms:W3CDTF">2022-04-01T11:50:02Z</dcterms:modified>
</cp:coreProperties>
</file>