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396" r:id="rId2"/>
    <p:sldId id="578" r:id="rId3"/>
    <p:sldId id="484" r:id="rId4"/>
    <p:sldId id="585" r:id="rId5"/>
    <p:sldId id="587" r:id="rId6"/>
    <p:sldId id="543" r:id="rId7"/>
    <p:sldId id="590" r:id="rId8"/>
    <p:sldId id="486" r:id="rId9"/>
    <p:sldId id="589" r:id="rId10"/>
    <p:sldId id="588" r:id="rId11"/>
    <p:sldId id="591" r:id="rId12"/>
    <p:sldId id="592" r:id="rId13"/>
    <p:sldId id="584" r:id="rId14"/>
  </p:sldIdLst>
  <p:sldSz cx="10691813" cy="7559675"/>
  <p:notesSz cx="6735763" cy="9866313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771">
          <p15:clr>
            <a:srgbClr val="A4A3A4"/>
          </p15:clr>
        </p15:guide>
        <p15:guide id="2" orient="horz" pos="907">
          <p15:clr>
            <a:srgbClr val="A4A3A4"/>
          </p15:clr>
        </p15:guide>
        <p15:guide id="3" pos="555" userDrawn="1">
          <p15:clr>
            <a:srgbClr val="A4A3A4"/>
          </p15:clr>
        </p15:guide>
        <p15:guide id="4" pos="110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Горина Екатерина Леонидовна" initials="" lastIdx="2" clrIdx="0"/>
  <p:cmAuthor id="1" name="extrena" initials="" lastIdx="7" clrIdx="1"/>
  <p:cmAuthor id="2" name="Аверин Вадим Маркович" initials="" lastIdx="2" clrIdx="2"/>
  <p:cmAuthor id="3" name="Ольга2" initials="" lastIdx="0" clrIdx="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4E39"/>
    <a:srgbClr val="562212"/>
    <a:srgbClr val="654B43"/>
    <a:srgbClr val="FFE311"/>
    <a:srgbClr val="D9D9D9"/>
    <a:srgbClr val="ED5338"/>
    <a:srgbClr val="E5E5E5"/>
    <a:srgbClr val="EDD8C2"/>
    <a:srgbClr val="F2ECDE"/>
    <a:srgbClr val="FF72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8603FDC-E32A-4AB5-989C-0864C3EAD2B8}" styleName="Стиль из темы 2 - акцент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E3FDE45-AF77-4B5C-9715-49D594BDF05E}" styleName="Светлый стиль 1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01" autoAdjust="0"/>
    <p:restoredTop sz="85497" autoAdjust="0"/>
  </p:normalViewPr>
  <p:slideViewPr>
    <p:cSldViewPr snapToGrid="0">
      <p:cViewPr varScale="1">
        <p:scale>
          <a:sx n="86" d="100"/>
          <a:sy n="86" d="100"/>
        </p:scale>
        <p:origin x="1224" y="78"/>
      </p:cViewPr>
      <p:guideLst>
        <p:guide orient="horz" pos="771"/>
        <p:guide orient="horz" pos="907"/>
        <p:guide pos="555"/>
        <p:guide pos="110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0" d="100"/>
          <a:sy n="80" d="100"/>
        </p:scale>
        <p:origin x="4014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565" cy="495367"/>
          </a:xfrm>
          <a:prstGeom prst="rect">
            <a:avLst/>
          </a:prstGeom>
        </p:spPr>
        <p:txBody>
          <a:bodyPr vert="horz" lIns="90754" tIns="45377" rIns="90754" bIns="45377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4626" y="0"/>
            <a:ext cx="2919565" cy="495367"/>
          </a:xfrm>
          <a:prstGeom prst="rect">
            <a:avLst/>
          </a:prstGeom>
        </p:spPr>
        <p:txBody>
          <a:bodyPr vert="horz" lIns="90754" tIns="45377" rIns="90754" bIns="45377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4FCD1DC-F422-44D8-9E9C-FB8F632E65AA}" type="datetimeFigureOut">
              <a:rPr lang="ru-RU"/>
              <a:pPr>
                <a:defRPr/>
              </a:pPr>
              <a:t>06.04.2022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014413" y="1233488"/>
            <a:ext cx="4706937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754" tIns="45377" rIns="90754" bIns="45377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262" y="4748578"/>
            <a:ext cx="5389240" cy="3884052"/>
          </a:xfrm>
          <a:prstGeom prst="rect">
            <a:avLst/>
          </a:prstGeom>
        </p:spPr>
        <p:txBody>
          <a:bodyPr vert="horz" lIns="90754" tIns="45377" rIns="90754" bIns="45377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0947"/>
            <a:ext cx="2919565" cy="495367"/>
          </a:xfrm>
          <a:prstGeom prst="rect">
            <a:avLst/>
          </a:prstGeom>
        </p:spPr>
        <p:txBody>
          <a:bodyPr vert="horz" lIns="90754" tIns="45377" rIns="90754" bIns="45377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4626" y="9370947"/>
            <a:ext cx="2919565" cy="495367"/>
          </a:xfrm>
          <a:prstGeom prst="rect">
            <a:avLst/>
          </a:prstGeom>
        </p:spPr>
        <p:txBody>
          <a:bodyPr vert="horz" lIns="90754" tIns="45377" rIns="90754" bIns="45377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3B09C92-EB62-4CCA-B6B5-77C6A747F2E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85113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237817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dirty="0"/>
              <a:t>Фонд поддержки предпринимательства и промышленности Ленинградской области  создан в соответствии с Распоряжением Губернатора Ленинградской области т 06 августа 2018 года.  </a:t>
            </a:r>
          </a:p>
          <a:p>
            <a:pPr eaLnBrk="1" hangingPunct="1">
              <a:spcBef>
                <a:spcPct val="0"/>
              </a:spcBef>
            </a:pPr>
            <a:r>
              <a:rPr lang="ru-RU" dirty="0"/>
              <a:t>Старт проекта – 1 июля 2019 года.</a:t>
            </a:r>
          </a:p>
          <a:p>
            <a:pPr eaLnBrk="1" hangingPunct="1">
              <a:spcBef>
                <a:spcPct val="0"/>
              </a:spcBef>
            </a:pPr>
            <a:r>
              <a:rPr lang="ru-RU" dirty="0"/>
              <a:t>21 ноября 2019 года состоялось торжественное открытие центра «Мой бизнес»</a:t>
            </a:r>
          </a:p>
          <a:p>
            <a:pPr eaLnBrk="1" hangingPunct="1">
              <a:spcBef>
                <a:spcPct val="0"/>
              </a:spcBef>
            </a:pPr>
            <a:endParaRPr lang="ru-RU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161449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925330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dirty="0"/>
              <a:t>Лизинг – приобретение оборудования. 6% - российское оборудование, 8% импортное. </a:t>
            </a:r>
          </a:p>
          <a:p>
            <a:pPr eaLnBrk="1" hangingPunct="1">
              <a:spcBef>
                <a:spcPct val="0"/>
              </a:spcBef>
            </a:pPr>
            <a:r>
              <a:rPr lang="ru-RU" dirty="0"/>
              <a:t>ФРП – необходимо 50% средств вне займа ФРП (до 35% - кредиты банков, минимум 15% - своих)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158061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995104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344980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75793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739168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10"/>
          <p:cNvSpPr/>
          <p:nvPr userDrawn="1"/>
        </p:nvSpPr>
        <p:spPr>
          <a:xfrm>
            <a:off x="836613" y="358775"/>
            <a:ext cx="554037" cy="119063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/>
          </a:p>
        </p:txBody>
      </p:sp>
      <p:pic>
        <p:nvPicPr>
          <p:cNvPr id="5" name="Рисунок 21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7659688" y="280988"/>
            <a:ext cx="2668587" cy="48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98D521-BA84-4702-90BC-7C35525286AC}" type="datetimeFigureOut">
              <a:rPr lang="ru-RU"/>
              <a:pPr>
                <a:defRPr/>
              </a:pPr>
              <a:t>06.04.2022</a:t>
            </a:fld>
            <a:endParaRPr lang="ru-RU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51738" y="7007225"/>
            <a:ext cx="2405062" cy="401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B9F50099-DF57-4CE3-B456-7E5D3D255A2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7"/>
          <p:cNvSpPr/>
          <p:nvPr userDrawn="1"/>
        </p:nvSpPr>
        <p:spPr>
          <a:xfrm>
            <a:off x="836613" y="358775"/>
            <a:ext cx="554037" cy="119063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/>
          </a:p>
        </p:txBody>
      </p:sp>
      <p:pic>
        <p:nvPicPr>
          <p:cNvPr id="5" name="Рисунок 21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7659688" y="280988"/>
            <a:ext cx="2668587" cy="48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5BB5D5-776C-4B6C-9C7D-59BDA46504B7}" type="datetimeFigureOut">
              <a:rPr lang="ru-RU"/>
              <a:pPr>
                <a:defRPr/>
              </a:pPr>
              <a:t>06.04.2022</a:t>
            </a:fld>
            <a:endParaRPr lang="ru-RU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51738" y="7007225"/>
            <a:ext cx="2405062" cy="401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1FD1EBCE-10C0-473A-B028-ACEF38CDF8F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21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7659688" y="280988"/>
            <a:ext cx="2668587" cy="48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1DDB6-C034-45A1-862A-77426B194363}" type="datetimeFigureOut">
              <a:rPr lang="ru-RU"/>
              <a:pPr>
                <a:defRPr/>
              </a:pPr>
              <a:t>06.04.2022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51738" y="7007225"/>
            <a:ext cx="2405062" cy="401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C2D44F78-1C41-4D84-9ABA-4F0E13CE6B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8FDAB3-4BCE-4E21-86BB-A2B26DDAFCBD}" type="datetimeFigureOut">
              <a:rPr lang="ru-RU"/>
              <a:pPr>
                <a:defRPr/>
              </a:pPr>
              <a:t>06.04.2022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51738" y="7007225"/>
            <a:ext cx="2405062" cy="401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0AD7263B-D223-4B62-8093-C704B90DCB0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9E9B88-1371-4E31-9516-DE2794BA7A66}" type="datetimeFigureOut">
              <a:rPr lang="ru-RU"/>
              <a:pPr>
                <a:defRPr/>
              </a:pPr>
              <a:t>06.04.2022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551738" y="7007225"/>
            <a:ext cx="2405062" cy="401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4E93AF8B-6981-4803-ADD9-2BB3838A9F9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5EED42-6A4A-4D65-B383-7FD91E813DCA}" type="datetimeFigureOut">
              <a:rPr lang="ru-RU"/>
              <a:pPr>
                <a:defRPr/>
              </a:pPr>
              <a:t>06.04.2022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551738" y="7007225"/>
            <a:ext cx="2405062" cy="401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0F71C28D-2960-4FBF-9707-5EAB32DA85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7EADE6-1937-473F-8A1F-3EB8AB3ADBAA}" type="datetimeFigureOut">
              <a:rPr lang="ru-RU"/>
              <a:pPr>
                <a:defRPr/>
              </a:pPr>
              <a:t>06.04.2022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551738" y="7007225"/>
            <a:ext cx="2405062" cy="401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2D305FAA-EE2A-4B11-B3C9-74D44FB9CC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45DC45-1552-408B-A671-467C1266502D}" type="datetimeFigureOut">
              <a:rPr lang="ru-RU"/>
              <a:pPr>
                <a:defRPr/>
              </a:pPr>
              <a:t>06.04.2022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51738" y="7007225"/>
            <a:ext cx="2405062" cy="401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85457A79-FB1D-47F7-B802-09BECE02A13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rtlCol="0">
            <a:normAutofit/>
          </a:bodyPr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655C5E-30F9-47EC-8333-83D8D09CC708}" type="datetimeFigureOut">
              <a:rPr lang="ru-RU"/>
              <a:pPr>
                <a:defRPr/>
              </a:pPr>
              <a:t>06.04.2022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51738" y="7007225"/>
            <a:ext cx="2405062" cy="401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DBF36460-5E46-43FD-B77F-46F9FF4EEE0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9CF959-50AE-465D-978B-998FC3BE5B5E}" type="datetimeFigureOut">
              <a:rPr lang="ru-RU"/>
              <a:pPr>
                <a:defRPr/>
              </a:pPr>
              <a:t>06.04.2022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51738" y="7007225"/>
            <a:ext cx="2405062" cy="401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7915216D-E52B-42E5-9ADA-F61475677D4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DEA312-D366-4A36-AEED-0DADC607AEEE}" type="datetimeFigureOut">
              <a:rPr lang="ru-RU"/>
              <a:pPr>
                <a:defRPr/>
              </a:pPr>
              <a:t>06.04.2022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51738" y="7007225"/>
            <a:ext cx="2405062" cy="401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065E8636-C79B-48F5-86CF-5705301B1C7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вал 7"/>
          <p:cNvSpPr/>
          <p:nvPr userDrawn="1"/>
        </p:nvSpPr>
        <p:spPr>
          <a:xfrm>
            <a:off x="10110788" y="7070725"/>
            <a:ext cx="419100" cy="419100"/>
          </a:xfrm>
          <a:prstGeom prst="ellipse">
            <a:avLst/>
          </a:prstGeom>
          <a:solidFill>
            <a:srgbClr val="F7F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735013" y="403225"/>
            <a:ext cx="9221787" cy="146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735013" y="2012950"/>
            <a:ext cx="9221787" cy="4795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13" y="7007225"/>
            <a:ext cx="2405062" cy="401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23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2E0F061-A3CF-4766-A837-7CAA65E06990}" type="datetimeFigureOut">
              <a:rPr lang="ru-RU"/>
              <a:pPr>
                <a:defRPr/>
              </a:pPr>
              <a:t>06.04.2022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713" y="7007225"/>
            <a:ext cx="3608387" cy="401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323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TextBox 6"/>
          <p:cNvSpPr txBox="1"/>
          <p:nvPr userDrawn="1"/>
        </p:nvSpPr>
        <p:spPr>
          <a:xfrm>
            <a:off x="10090150" y="7127875"/>
            <a:ext cx="461963" cy="2809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1006A55F-99B2-445B-BBA9-BCAA79D429AF}" type="slidenum">
              <a:rPr lang="ru-RU" sz="1228">
                <a:solidFill>
                  <a:srgbClr val="562212"/>
                </a:solidFill>
                <a:latin typeface="+mn-lt"/>
                <a:cs typeface="+mn-cs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ru-RU" sz="1228" dirty="0">
              <a:solidFill>
                <a:srgbClr val="562212"/>
              </a:solidFill>
              <a:latin typeface="+mn-lt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xStyles>
    <p:titleStyle>
      <a:lvl1pPr algn="l" defTabSz="100647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100647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 Light"/>
        </a:defRPr>
      </a:lvl2pPr>
      <a:lvl3pPr algn="l" defTabSz="100647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 Light"/>
        </a:defRPr>
      </a:lvl3pPr>
      <a:lvl4pPr algn="l" defTabSz="100647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 Light"/>
        </a:defRPr>
      </a:lvl4pPr>
      <a:lvl5pPr algn="l" defTabSz="100647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 Light"/>
        </a:defRPr>
      </a:lvl5pPr>
      <a:lvl6pPr marL="457200" algn="l" defTabSz="1006475" rtl="0" fontAlgn="base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 Light"/>
        </a:defRPr>
      </a:lvl6pPr>
      <a:lvl7pPr marL="914400" algn="l" defTabSz="1006475" rtl="0" fontAlgn="base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 Light"/>
        </a:defRPr>
      </a:lvl7pPr>
      <a:lvl8pPr marL="1371600" algn="l" defTabSz="1006475" rtl="0" fontAlgn="base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 Light"/>
        </a:defRPr>
      </a:lvl8pPr>
      <a:lvl9pPr marL="1828800" algn="l" defTabSz="1006475" rtl="0" fontAlgn="base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 Light"/>
        </a:defRPr>
      </a:lvl9pPr>
    </p:titleStyle>
    <p:bodyStyle>
      <a:lvl1pPr marL="250825" indent="-250825" algn="l" defTabSz="1006475" rtl="0" eaLnBrk="0" fontAlgn="base" hangingPunct="0">
        <a:lnSpc>
          <a:spcPct val="90000"/>
        </a:lnSpc>
        <a:spcBef>
          <a:spcPts val="1100"/>
        </a:spcBef>
        <a:spcAft>
          <a:spcPct val="0"/>
        </a:spcAft>
        <a:buFont typeface="Arial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55650" indent="-250825" algn="l" defTabSz="1006475" rtl="0" eaLnBrk="0" fontAlgn="base" hangingPunct="0">
        <a:lnSpc>
          <a:spcPct val="90000"/>
        </a:lnSpc>
        <a:spcBef>
          <a:spcPts val="550"/>
        </a:spcBef>
        <a:spcAft>
          <a:spcPct val="0"/>
        </a:spcAft>
        <a:buFont typeface="Arial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258888" indent="-250825" algn="l" defTabSz="1006475" rtl="0" eaLnBrk="0" fontAlgn="base" hangingPunct="0">
        <a:lnSpc>
          <a:spcPct val="90000"/>
        </a:lnSpc>
        <a:spcBef>
          <a:spcPts val="550"/>
        </a:spcBef>
        <a:spcAft>
          <a:spcPct val="0"/>
        </a:spcAft>
        <a:buFont typeface="Arial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763713" indent="-250825" algn="l" defTabSz="1006475" rtl="0" eaLnBrk="0" fontAlgn="base" hangingPunct="0">
        <a:lnSpc>
          <a:spcPct val="90000"/>
        </a:lnSpc>
        <a:spcBef>
          <a:spcPts val="550"/>
        </a:spcBef>
        <a:spcAft>
          <a:spcPct val="0"/>
        </a:spcAft>
        <a:buFont typeface="Arial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266950" indent="-250825" algn="l" defTabSz="1006475" rtl="0" eaLnBrk="0" fontAlgn="base" hangingPunct="0">
        <a:lnSpc>
          <a:spcPct val="90000"/>
        </a:lnSpc>
        <a:spcBef>
          <a:spcPts val="550"/>
        </a:spcBef>
        <a:spcAft>
          <a:spcPct val="0"/>
        </a:spcAft>
        <a:buFont typeface="Arial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5.pn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7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5.png"/><Relationship Id="rId4" Type="http://schemas.openxmlformats.org/officeDocument/2006/relationships/hyperlink" Target="http://www.813.ru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5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5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2.emf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5.png"/><Relationship Id="rId4" Type="http://schemas.openxmlformats.org/officeDocument/2006/relationships/hyperlink" Target="mailto:consult@813.ru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gif"/><Relationship Id="rId3" Type="http://schemas.openxmlformats.org/officeDocument/2006/relationships/image" Target="../media/image19.jpeg"/><Relationship Id="rId7" Type="http://schemas.openxmlformats.org/officeDocument/2006/relationships/image" Target="../media/image23.pn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gif"/><Relationship Id="rId9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Рисунок 23"/>
          <p:cNvPicPr>
            <a:picLocks noChangeAspect="1"/>
          </p:cNvPicPr>
          <p:nvPr/>
        </p:nvPicPr>
        <p:blipFill>
          <a:blip r:embed="rId3"/>
          <a:srcRect t="34073" r="45876"/>
          <a:stretch>
            <a:fillRect/>
          </a:stretch>
        </p:blipFill>
        <p:spPr bwMode="auto">
          <a:xfrm>
            <a:off x="5942102" y="0"/>
            <a:ext cx="4802187" cy="584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Арка 22"/>
          <p:cNvSpPr/>
          <p:nvPr/>
        </p:nvSpPr>
        <p:spPr>
          <a:xfrm rot="18027255">
            <a:off x="-68245" y="5006870"/>
            <a:ext cx="4830762" cy="4830763"/>
          </a:xfrm>
          <a:prstGeom prst="blockArc">
            <a:avLst>
              <a:gd name="adj1" fmla="val 14106148"/>
              <a:gd name="adj2" fmla="val 3789708"/>
              <a:gd name="adj3" fmla="val 15986"/>
            </a:avLst>
          </a:prstGeom>
          <a:solidFill>
            <a:srgbClr val="EDD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 dirty="0">
              <a:solidFill>
                <a:prstClr val="black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46250" y="4097004"/>
            <a:ext cx="7208179" cy="253025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4346" name="Прямоугольник 8"/>
          <p:cNvSpPr>
            <a:spLocks noChangeArrowheads="1"/>
          </p:cNvSpPr>
          <p:nvPr/>
        </p:nvSpPr>
        <p:spPr bwMode="auto">
          <a:xfrm>
            <a:off x="672628" y="4377695"/>
            <a:ext cx="9463831" cy="19029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defRPr/>
            </a:pPr>
            <a:r>
              <a:rPr lang="ru-RU" sz="2800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ИМУЩЕСТВЕННАЯ ПОДДЕРЖКА                            МАЛОГО, СРЕДНЕГО БИЗНЕСА                                                 И САМОЗАНЯТЫХ ГРАЖДАН </a:t>
            </a:r>
          </a:p>
          <a:p>
            <a:pPr lvl="0" algn="ctr">
              <a:lnSpc>
                <a:spcPct val="107000"/>
              </a:lnSpc>
              <a:defRPr/>
            </a:pPr>
            <a:r>
              <a:rPr lang="ru-RU" sz="2800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 ЛЕНИНГРАДСКОЙ ОБЛАСТИ </a:t>
            </a:r>
          </a:p>
        </p:txBody>
      </p:sp>
      <p:pic>
        <p:nvPicPr>
          <p:cNvPr id="4" name="Picture 2" descr="http://www.813.ru/bitrix/templates/piter_2017/img/logo1.png">
            <a:extLst>
              <a:ext uri="{FF2B5EF4-FFF2-40B4-BE49-F238E27FC236}">
                <a16:creationId xmlns:a16="http://schemas.microsoft.com/office/drawing/2014/main" id="{AB625AA9-0DB0-478E-A058-167FFEFCD7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628" y="157096"/>
            <a:ext cx="3075113" cy="771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813.ru/bitrix/templates/piter_2017/img/logo3.png">
            <a:extLst>
              <a:ext uri="{FF2B5EF4-FFF2-40B4-BE49-F238E27FC236}">
                <a16:creationId xmlns:a16="http://schemas.microsoft.com/office/drawing/2014/main" id="{081EB24D-D921-443D-95AC-25D0C10FCB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654" y="235155"/>
            <a:ext cx="3133426" cy="693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 descr="https://corpmsp.ru/local/dist/images/desc-logo.png">
            <a:extLst>
              <a:ext uri="{FF2B5EF4-FFF2-40B4-BE49-F238E27FC236}">
                <a16:creationId xmlns:a16="http://schemas.microsoft.com/office/drawing/2014/main" id="{E8B54A89-79EE-49D1-A148-EE18A5A19266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571" y="138229"/>
            <a:ext cx="2295525" cy="809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Рисунок 23"/>
          <p:cNvPicPr>
            <a:picLocks noChangeAspect="1"/>
          </p:cNvPicPr>
          <p:nvPr/>
        </p:nvPicPr>
        <p:blipFill>
          <a:blip r:embed="rId3"/>
          <a:srcRect t="34073" r="45876"/>
          <a:stretch>
            <a:fillRect/>
          </a:stretch>
        </p:blipFill>
        <p:spPr bwMode="auto">
          <a:xfrm>
            <a:off x="5980638" y="0"/>
            <a:ext cx="4802187" cy="584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Арка 22"/>
          <p:cNvSpPr/>
          <p:nvPr/>
        </p:nvSpPr>
        <p:spPr>
          <a:xfrm rot="18027255">
            <a:off x="-68245" y="5006870"/>
            <a:ext cx="4830762" cy="4830763"/>
          </a:xfrm>
          <a:prstGeom prst="blockArc">
            <a:avLst>
              <a:gd name="adj1" fmla="val 14106148"/>
              <a:gd name="adj2" fmla="val 3789708"/>
              <a:gd name="adj3" fmla="val 15986"/>
            </a:avLst>
          </a:prstGeom>
          <a:solidFill>
            <a:srgbClr val="EDD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 dirty="0">
              <a:solidFill>
                <a:prstClr val="black"/>
              </a:solidFill>
            </a:endParaRPr>
          </a:p>
        </p:txBody>
      </p:sp>
      <p:sp>
        <p:nvSpPr>
          <p:cNvPr id="14346" name="Прямоугольник 8"/>
          <p:cNvSpPr>
            <a:spLocks noChangeArrowheads="1"/>
          </p:cNvSpPr>
          <p:nvPr/>
        </p:nvSpPr>
        <p:spPr bwMode="auto">
          <a:xfrm>
            <a:off x="1514475" y="4204860"/>
            <a:ext cx="7966075" cy="1634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defRPr/>
            </a:pPr>
            <a:r>
              <a:rPr lang="ru-RU" sz="3200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ФИНАНСОВАЯ</a:t>
            </a:r>
          </a:p>
          <a:p>
            <a:pPr lvl="0" algn="ctr">
              <a:lnSpc>
                <a:spcPct val="107000"/>
              </a:lnSpc>
              <a:defRPr/>
            </a:pPr>
            <a:r>
              <a:rPr lang="ru-RU" sz="3200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МАЛОГО И СРЕДНЕГО </a:t>
            </a:r>
          </a:p>
          <a:p>
            <a:pPr lvl="0" algn="ctr">
              <a:lnSpc>
                <a:spcPct val="107000"/>
              </a:lnSpc>
              <a:defRPr/>
            </a:pPr>
            <a:endParaRPr lang="ru-RU" sz="3200" dirty="0">
              <a:solidFill>
                <a:schemeClr val="bg1"/>
              </a:solidFill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06598E4C-DEBE-436F-BCF9-B9D525F657D7}"/>
              </a:ext>
            </a:extLst>
          </p:cNvPr>
          <p:cNvSpPr/>
          <p:nvPr/>
        </p:nvSpPr>
        <p:spPr>
          <a:xfrm>
            <a:off x="716777" y="1242141"/>
            <a:ext cx="980997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ЧТО ТАКОЕ ИМУЩЕСТВЕННАЯ ПОДДЕРЖКА?</a:t>
            </a:r>
          </a:p>
        </p:txBody>
      </p:sp>
      <p:sp>
        <p:nvSpPr>
          <p:cNvPr id="12" name="TextBox 5">
            <a:extLst>
              <a:ext uri="{FF2B5EF4-FFF2-40B4-BE49-F238E27FC236}">
                <a16:creationId xmlns:a16="http://schemas.microsoft.com/office/drawing/2014/main" id="{E84261C9-B6E7-4314-9971-FA433CAA52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999" y="1835614"/>
            <a:ext cx="7966075" cy="4647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ru-RU" altLang="ru-RU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ru-RU" altLang="ru-RU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Это передача </a:t>
            </a:r>
          </a:p>
          <a:p>
            <a:pPr eaLnBrk="1" hangingPunct="1"/>
            <a:r>
              <a:rPr lang="ru-RU" altLang="ru-RU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органами государственной власти органами местного самоуправления                                                         в пользование или во владение </a:t>
            </a:r>
          </a:p>
          <a:p>
            <a:pPr eaLnBrk="1" hangingPunct="1"/>
            <a:r>
              <a:rPr lang="ru-RU" altLang="ru-RU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субъектам МСП, а также самозанятым гражданам</a:t>
            </a:r>
          </a:p>
          <a:p>
            <a:pPr eaLnBrk="1" hangingPunct="1"/>
            <a:r>
              <a:rPr lang="ru-RU" altLang="ru-RU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государственного или муниципального имущества</a:t>
            </a:r>
          </a:p>
          <a:p>
            <a:pPr eaLnBrk="1" hangingPunct="1"/>
            <a:endParaRPr lang="ru-RU" altLang="ru-RU" sz="24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endParaRPr lang="ru-RU" altLang="ru-RU" sz="24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endParaRPr lang="ru-RU" altLang="ru-RU" sz="24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ru-RU" altLang="ru-RU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Ст. 18 федерального закона </a:t>
            </a:r>
          </a:p>
          <a:p>
            <a:pPr eaLnBrk="1" hangingPunct="1"/>
            <a:r>
              <a:rPr lang="ru-RU" altLang="ru-RU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 24.07.2007 № 209-ФЗ </a:t>
            </a:r>
          </a:p>
        </p:txBody>
      </p:sp>
      <p:pic>
        <p:nvPicPr>
          <p:cNvPr id="1026" name="Picture 2" descr="https://pbs.twimg.com/media/DUYiC4JVoAAxymX.jpg">
            <a:extLst>
              <a:ext uri="{FF2B5EF4-FFF2-40B4-BE49-F238E27FC236}">
                <a16:creationId xmlns:a16="http://schemas.microsoft.com/office/drawing/2014/main" id="{845A51B3-B3D1-4808-831F-B7E30BF6E6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0456" y="4641172"/>
            <a:ext cx="4881357" cy="2918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 descr="https://corpmsp.ru/local/dist/images/desc-logo.png">
            <a:extLst>
              <a:ext uri="{FF2B5EF4-FFF2-40B4-BE49-F238E27FC236}">
                <a16:creationId xmlns:a16="http://schemas.microsoft.com/office/drawing/2014/main" id="{85182918-3782-4C3B-84E7-1F5545ECE20F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718" y="183712"/>
            <a:ext cx="1720463" cy="5209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2" descr="6536461595418298@myt2-dd3598211d70">
            <a:extLst>
              <a:ext uri="{FF2B5EF4-FFF2-40B4-BE49-F238E27FC236}">
                <a16:creationId xmlns:a16="http://schemas.microsoft.com/office/drawing/2014/main" id="{45490D7B-EB8E-4B66-A8F1-2FCFE235FA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9434" y="0"/>
            <a:ext cx="2915089" cy="958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989869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4089701" y="3414909"/>
            <a:ext cx="2406650" cy="1590675"/>
          </a:xfrm>
          <a:prstGeom prst="rect">
            <a:avLst/>
          </a:prstGeom>
          <a:solidFill>
            <a:srgbClr val="F2E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316" dirty="0">
              <a:solidFill>
                <a:prstClr val="white"/>
              </a:solidFill>
            </a:endParaRPr>
          </a:p>
        </p:txBody>
      </p:sp>
      <p:grpSp>
        <p:nvGrpSpPr>
          <p:cNvPr id="17418" name="Группа 21"/>
          <p:cNvGrpSpPr>
            <a:grpSpLocks/>
          </p:cNvGrpSpPr>
          <p:nvPr/>
        </p:nvGrpSpPr>
        <p:grpSpPr bwMode="auto">
          <a:xfrm>
            <a:off x="3712751" y="1991145"/>
            <a:ext cx="3236913" cy="922337"/>
            <a:chOff x="855877" y="1615892"/>
            <a:chExt cx="5217931" cy="1051818"/>
          </a:xfrm>
        </p:grpSpPr>
        <p:grpSp>
          <p:nvGrpSpPr>
            <p:cNvPr id="17463" name="Группа 8"/>
            <p:cNvGrpSpPr>
              <a:grpSpLocks/>
            </p:cNvGrpSpPr>
            <p:nvPr/>
          </p:nvGrpSpPr>
          <p:grpSpPr bwMode="auto">
            <a:xfrm>
              <a:off x="855877" y="1615892"/>
              <a:ext cx="5008063" cy="1051818"/>
              <a:chOff x="915224" y="3341053"/>
              <a:chExt cx="5008063" cy="773349"/>
            </a:xfrm>
          </p:grpSpPr>
          <p:sp>
            <p:nvSpPr>
              <p:cNvPr id="11" name="Прямоугольник 10"/>
              <p:cNvSpPr/>
              <p:nvPr/>
            </p:nvSpPr>
            <p:spPr>
              <a:xfrm>
                <a:off x="953609" y="3341053"/>
                <a:ext cx="4969702" cy="772018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Прямоугольник 11"/>
              <p:cNvSpPr/>
              <p:nvPr/>
            </p:nvSpPr>
            <p:spPr>
              <a:xfrm>
                <a:off x="953609" y="3341053"/>
                <a:ext cx="419686" cy="773349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7467" name="TextBox 12"/>
              <p:cNvSpPr txBox="1">
                <a:spLocks noChangeArrowheads="1"/>
              </p:cNvSpPr>
              <p:nvPr/>
            </p:nvSpPr>
            <p:spPr bwMode="auto">
              <a:xfrm>
                <a:off x="915224" y="3539870"/>
                <a:ext cx="330251" cy="37824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r>
                  <a:rPr lang="en-US" sz="1400" dirty="0">
                    <a:solidFill>
                      <a:srgbClr val="F7F2E5"/>
                    </a:solidFill>
                    <a:latin typeface="Arial Black" pitchFamily="34" charset="0"/>
                  </a:rPr>
                  <a:t>1</a:t>
                </a:r>
                <a:endParaRPr lang="ru-RU" sz="1400" dirty="0">
                  <a:solidFill>
                    <a:srgbClr val="F7F2E5"/>
                  </a:solidFill>
                  <a:latin typeface="Arial Black" pitchFamily="34" charset="0"/>
                </a:endParaRPr>
              </a:p>
            </p:txBody>
          </p:sp>
        </p:grpSp>
        <p:sp>
          <p:nvSpPr>
            <p:cNvPr id="17464" name="Прямоугольник 50"/>
            <p:cNvSpPr>
              <a:spLocks noChangeArrowheads="1"/>
            </p:cNvSpPr>
            <p:nvPr/>
          </p:nvSpPr>
          <p:spPr bwMode="auto">
            <a:xfrm>
              <a:off x="1415803" y="1930859"/>
              <a:ext cx="4658005" cy="4562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>
                <a:spcAft>
                  <a:spcPts val="525"/>
                </a:spcAft>
              </a:pPr>
              <a:r>
                <a:rPr lang="ru-RU" sz="2000" b="1" dirty="0">
                  <a:solidFill>
                    <a:srgbClr val="654B43"/>
                  </a:solidFill>
                </a:rPr>
                <a:t>Здания, строения</a:t>
              </a:r>
            </a:p>
          </p:txBody>
        </p:sp>
      </p:grpSp>
      <p:grpSp>
        <p:nvGrpSpPr>
          <p:cNvPr id="17419" name="Группа 20"/>
          <p:cNvGrpSpPr>
            <a:grpSpLocks/>
          </p:cNvGrpSpPr>
          <p:nvPr/>
        </p:nvGrpSpPr>
        <p:grpSpPr bwMode="auto">
          <a:xfrm>
            <a:off x="815975" y="3402013"/>
            <a:ext cx="2975794" cy="911225"/>
            <a:chOff x="856443" y="2488694"/>
            <a:chExt cx="3548056" cy="1037826"/>
          </a:xfrm>
        </p:grpSpPr>
        <p:grpSp>
          <p:nvGrpSpPr>
            <p:cNvPr id="17458" name="Группа 51"/>
            <p:cNvGrpSpPr>
              <a:grpSpLocks/>
            </p:cNvGrpSpPr>
            <p:nvPr/>
          </p:nvGrpSpPr>
          <p:grpSpPr bwMode="auto">
            <a:xfrm>
              <a:off x="856443" y="2488694"/>
              <a:ext cx="3548056" cy="1037826"/>
              <a:chOff x="915790" y="3341056"/>
              <a:chExt cx="3548056" cy="763062"/>
            </a:xfrm>
          </p:grpSpPr>
          <p:sp>
            <p:nvSpPr>
              <p:cNvPr id="53" name="Прямоугольник 52"/>
              <p:cNvSpPr/>
              <p:nvPr/>
            </p:nvSpPr>
            <p:spPr>
              <a:xfrm>
                <a:off x="953805" y="3341056"/>
                <a:ext cx="3510041" cy="763062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54" name="Прямоугольник 53"/>
              <p:cNvSpPr/>
              <p:nvPr/>
            </p:nvSpPr>
            <p:spPr>
              <a:xfrm>
                <a:off x="953805" y="3341056"/>
                <a:ext cx="291447" cy="759073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7462" name="TextBox 54"/>
              <p:cNvSpPr txBox="1">
                <a:spLocks noChangeArrowheads="1"/>
              </p:cNvSpPr>
              <p:nvPr/>
            </p:nvSpPr>
            <p:spPr bwMode="auto">
              <a:xfrm>
                <a:off x="915790" y="3554107"/>
                <a:ext cx="399763" cy="31883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r>
                  <a:rPr lang="ru-RU" sz="1400" dirty="0">
                    <a:solidFill>
                      <a:srgbClr val="F7F2E5"/>
                    </a:solidFill>
                    <a:latin typeface="Arial Black" pitchFamily="34" charset="0"/>
                  </a:rPr>
                  <a:t>2</a:t>
                </a:r>
              </a:p>
            </p:txBody>
          </p:sp>
        </p:grpSp>
        <p:sp>
          <p:nvSpPr>
            <p:cNvPr id="17459" name="Прямоугольник 55"/>
            <p:cNvSpPr>
              <a:spLocks noChangeArrowheads="1"/>
            </p:cNvSpPr>
            <p:nvPr/>
          </p:nvSpPr>
          <p:spPr bwMode="auto">
            <a:xfrm>
              <a:off x="1398845" y="2585286"/>
              <a:ext cx="2288134" cy="8062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pPr>
                <a:spcAft>
                  <a:spcPts val="525"/>
                </a:spcAft>
              </a:pPr>
              <a:r>
                <a:rPr lang="ru-RU" sz="2000" b="1" dirty="0">
                  <a:solidFill>
                    <a:srgbClr val="562212"/>
                  </a:solidFill>
                </a:rPr>
                <a:t>Нежилые помещения</a:t>
              </a:r>
            </a:p>
          </p:txBody>
        </p:sp>
      </p:grpSp>
      <p:grpSp>
        <p:nvGrpSpPr>
          <p:cNvPr id="17420" name="Группа 7"/>
          <p:cNvGrpSpPr>
            <a:grpSpLocks/>
          </p:cNvGrpSpPr>
          <p:nvPr/>
        </p:nvGrpSpPr>
        <p:grpSpPr bwMode="auto">
          <a:xfrm>
            <a:off x="6771840" y="3439654"/>
            <a:ext cx="3051175" cy="905022"/>
            <a:chOff x="855877" y="3439504"/>
            <a:chExt cx="3819590" cy="1031171"/>
          </a:xfrm>
        </p:grpSpPr>
        <p:grpSp>
          <p:nvGrpSpPr>
            <p:cNvPr id="17453" name="Группа 56"/>
            <p:cNvGrpSpPr>
              <a:grpSpLocks/>
            </p:cNvGrpSpPr>
            <p:nvPr/>
          </p:nvGrpSpPr>
          <p:grpSpPr bwMode="auto">
            <a:xfrm>
              <a:off x="855877" y="3439504"/>
              <a:ext cx="3819590" cy="1031171"/>
              <a:chOff x="915224" y="3341057"/>
              <a:chExt cx="3819590" cy="758169"/>
            </a:xfrm>
          </p:grpSpPr>
          <p:sp>
            <p:nvSpPr>
              <p:cNvPr id="59" name="Прямоугольник 58"/>
              <p:cNvSpPr/>
              <p:nvPr/>
            </p:nvSpPr>
            <p:spPr>
              <a:xfrm>
                <a:off x="1226207" y="3350489"/>
                <a:ext cx="3508607" cy="748737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60" name="Прямоугольник 59"/>
              <p:cNvSpPr/>
              <p:nvPr/>
            </p:nvSpPr>
            <p:spPr>
              <a:xfrm>
                <a:off x="915224" y="3341057"/>
                <a:ext cx="316484" cy="747407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7457" name="TextBox 60"/>
              <p:cNvSpPr txBox="1">
                <a:spLocks noChangeArrowheads="1"/>
              </p:cNvSpPr>
              <p:nvPr/>
            </p:nvSpPr>
            <p:spPr bwMode="auto">
              <a:xfrm>
                <a:off x="915224" y="3566544"/>
                <a:ext cx="399764" cy="31883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r>
                  <a:rPr lang="ru-RU" sz="1400" dirty="0">
                    <a:solidFill>
                      <a:srgbClr val="F7F2E5"/>
                    </a:solidFill>
                    <a:latin typeface="Arial Black" pitchFamily="34" charset="0"/>
                  </a:rPr>
                  <a:t>3</a:t>
                </a:r>
              </a:p>
            </p:txBody>
          </p:sp>
        </p:grpSp>
        <p:sp>
          <p:nvSpPr>
            <p:cNvPr id="17454" name="Прямоугольник 61"/>
            <p:cNvSpPr>
              <a:spLocks noChangeArrowheads="1"/>
            </p:cNvSpPr>
            <p:nvPr/>
          </p:nvSpPr>
          <p:spPr bwMode="auto">
            <a:xfrm>
              <a:off x="1374829" y="3560774"/>
              <a:ext cx="2209932" cy="8065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pPr>
                <a:spcAft>
                  <a:spcPts val="525"/>
                </a:spcAft>
              </a:pPr>
              <a:r>
                <a:rPr lang="ru-RU" sz="2000" b="1" dirty="0">
                  <a:solidFill>
                    <a:srgbClr val="562212"/>
                  </a:solidFill>
                </a:rPr>
                <a:t>Земельные участки</a:t>
              </a:r>
            </a:p>
          </p:txBody>
        </p:sp>
      </p:grpSp>
      <p:grpSp>
        <p:nvGrpSpPr>
          <p:cNvPr id="17421" name="Группа 5"/>
          <p:cNvGrpSpPr>
            <a:grpSpLocks/>
          </p:cNvGrpSpPr>
          <p:nvPr/>
        </p:nvGrpSpPr>
        <p:grpSpPr bwMode="auto">
          <a:xfrm>
            <a:off x="3777661" y="5200500"/>
            <a:ext cx="3072607" cy="946606"/>
            <a:chOff x="862778" y="5326434"/>
            <a:chExt cx="3548623" cy="780602"/>
          </a:xfrm>
        </p:grpSpPr>
        <p:grpSp>
          <p:nvGrpSpPr>
            <p:cNvPr id="17448" name="Группа 67"/>
            <p:cNvGrpSpPr>
              <a:grpSpLocks/>
            </p:cNvGrpSpPr>
            <p:nvPr/>
          </p:nvGrpSpPr>
          <p:grpSpPr bwMode="auto">
            <a:xfrm>
              <a:off x="862778" y="5326434"/>
              <a:ext cx="3548623" cy="780602"/>
              <a:chOff x="915224" y="3341054"/>
              <a:chExt cx="3548623" cy="573938"/>
            </a:xfrm>
          </p:grpSpPr>
          <p:sp>
            <p:nvSpPr>
              <p:cNvPr id="69" name="Прямоугольник 68"/>
              <p:cNvSpPr/>
              <p:nvPr/>
            </p:nvSpPr>
            <p:spPr>
              <a:xfrm>
                <a:off x="955055" y="3341054"/>
                <a:ext cx="3508792" cy="569943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70" name="Прямоугольник 69"/>
              <p:cNvSpPr/>
              <p:nvPr/>
            </p:nvSpPr>
            <p:spPr>
              <a:xfrm>
                <a:off x="931518" y="3341054"/>
                <a:ext cx="313221" cy="573938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7452" name="TextBox 70"/>
              <p:cNvSpPr txBox="1">
                <a:spLocks noChangeArrowheads="1"/>
              </p:cNvSpPr>
              <p:nvPr/>
            </p:nvSpPr>
            <p:spPr bwMode="auto">
              <a:xfrm>
                <a:off x="915224" y="3470532"/>
                <a:ext cx="399764" cy="3188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r>
                  <a:rPr lang="ru-RU" sz="1400" dirty="0">
                    <a:solidFill>
                      <a:srgbClr val="F7F2E5"/>
                    </a:solidFill>
                    <a:latin typeface="Arial Black" pitchFamily="34" charset="0"/>
                  </a:rPr>
                  <a:t>4</a:t>
                </a:r>
              </a:p>
            </p:txBody>
          </p:sp>
        </p:grpSp>
        <p:sp>
          <p:nvSpPr>
            <p:cNvPr id="17449" name="Прямоугольник 71"/>
            <p:cNvSpPr>
              <a:spLocks noChangeArrowheads="1"/>
            </p:cNvSpPr>
            <p:nvPr/>
          </p:nvSpPr>
          <p:spPr bwMode="auto">
            <a:xfrm>
              <a:off x="1374285" y="5384111"/>
              <a:ext cx="2719673" cy="5837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>
                <a:spcAft>
                  <a:spcPts val="525"/>
                </a:spcAft>
              </a:pPr>
              <a:r>
                <a:rPr lang="ru-RU" sz="2000" b="1" dirty="0">
                  <a:solidFill>
                    <a:srgbClr val="562212"/>
                  </a:solidFill>
                </a:rPr>
                <a:t>Оборудование, механизмы</a:t>
              </a:r>
            </a:p>
          </p:txBody>
        </p:sp>
      </p:grpSp>
      <p:grpSp>
        <p:nvGrpSpPr>
          <p:cNvPr id="17422" name="Группа 1"/>
          <p:cNvGrpSpPr>
            <a:grpSpLocks/>
          </p:cNvGrpSpPr>
          <p:nvPr/>
        </p:nvGrpSpPr>
        <p:grpSpPr bwMode="auto">
          <a:xfrm>
            <a:off x="1719691" y="6257061"/>
            <a:ext cx="3195670" cy="1099174"/>
            <a:chOff x="7437460" y="1595084"/>
            <a:chExt cx="3643214" cy="892592"/>
          </a:xfrm>
        </p:grpSpPr>
        <p:grpSp>
          <p:nvGrpSpPr>
            <p:cNvPr id="17443" name="Группа 72"/>
            <p:cNvGrpSpPr>
              <a:grpSpLocks/>
            </p:cNvGrpSpPr>
            <p:nvPr/>
          </p:nvGrpSpPr>
          <p:grpSpPr bwMode="auto">
            <a:xfrm>
              <a:off x="7437460" y="1595084"/>
              <a:ext cx="3614873" cy="892592"/>
              <a:chOff x="930859" y="3196230"/>
              <a:chExt cx="3614873" cy="656279"/>
            </a:xfrm>
          </p:grpSpPr>
          <p:sp>
            <p:nvSpPr>
              <p:cNvPr id="74" name="Прямоугольник 73"/>
              <p:cNvSpPr/>
              <p:nvPr/>
            </p:nvSpPr>
            <p:spPr>
              <a:xfrm>
                <a:off x="955040" y="3196230"/>
                <a:ext cx="3590692" cy="648182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75" name="Прямоугольник 74"/>
              <p:cNvSpPr/>
              <p:nvPr/>
            </p:nvSpPr>
            <p:spPr>
              <a:xfrm>
                <a:off x="985956" y="3268643"/>
                <a:ext cx="289572" cy="503355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7447" name="TextBox 75"/>
              <p:cNvSpPr txBox="1">
                <a:spLocks noChangeArrowheads="1"/>
              </p:cNvSpPr>
              <p:nvPr/>
            </p:nvSpPr>
            <p:spPr bwMode="auto">
              <a:xfrm>
                <a:off x="930859" y="3196230"/>
                <a:ext cx="341900" cy="656279"/>
              </a:xfrm>
              <a:prstGeom prst="rect">
                <a:avLst/>
              </a:prstGeom>
              <a:solidFill>
                <a:srgbClr val="C0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r>
                  <a:rPr lang="ru-RU" sz="1400" dirty="0">
                    <a:solidFill>
                      <a:srgbClr val="F7F2E5"/>
                    </a:solidFill>
                    <a:latin typeface="Arial Black" pitchFamily="34" charset="0"/>
                  </a:rPr>
                  <a:t>5</a:t>
                </a:r>
              </a:p>
            </p:txBody>
          </p:sp>
        </p:grpSp>
        <p:sp>
          <p:nvSpPr>
            <p:cNvPr id="17444" name="Прямоугольник 76"/>
            <p:cNvSpPr>
              <a:spLocks noChangeArrowheads="1"/>
            </p:cNvSpPr>
            <p:nvPr/>
          </p:nvSpPr>
          <p:spPr bwMode="auto">
            <a:xfrm>
              <a:off x="7918614" y="1619702"/>
              <a:ext cx="3162060" cy="8295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>
                <a:spcAft>
                  <a:spcPts val="525"/>
                </a:spcAft>
              </a:pPr>
              <a:r>
                <a:rPr lang="ru-RU" sz="2000" b="1" dirty="0">
                  <a:solidFill>
                    <a:srgbClr val="562212"/>
                  </a:solidFill>
                </a:rPr>
                <a:t>Машины, транспортные средства</a:t>
              </a:r>
            </a:p>
          </p:txBody>
        </p:sp>
      </p:grpSp>
      <p:grpSp>
        <p:nvGrpSpPr>
          <p:cNvPr id="17425" name="Группа 95"/>
          <p:cNvGrpSpPr>
            <a:grpSpLocks/>
          </p:cNvGrpSpPr>
          <p:nvPr/>
        </p:nvGrpSpPr>
        <p:grpSpPr bwMode="auto">
          <a:xfrm>
            <a:off x="6013996" y="6287377"/>
            <a:ext cx="3190875" cy="1068855"/>
            <a:chOff x="951839" y="3341058"/>
            <a:chExt cx="3639790" cy="503356"/>
          </a:xfrm>
        </p:grpSpPr>
        <p:sp>
          <p:nvSpPr>
            <p:cNvPr id="97" name="Прямоугольник 96"/>
            <p:cNvSpPr/>
            <p:nvPr/>
          </p:nvSpPr>
          <p:spPr>
            <a:xfrm>
              <a:off x="953649" y="3341058"/>
              <a:ext cx="3637980" cy="503356"/>
            </a:xfrm>
            <a:prstGeom prst="rect">
              <a:avLst/>
            </a:prstGeom>
            <a:solidFill>
              <a:srgbClr val="F2ECD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579" dirty="0"/>
            </a:p>
          </p:txBody>
        </p:sp>
        <p:sp>
          <p:nvSpPr>
            <p:cNvPr id="98" name="Прямоугольник 97"/>
            <p:cNvSpPr/>
            <p:nvPr/>
          </p:nvSpPr>
          <p:spPr>
            <a:xfrm>
              <a:off x="953649" y="3341058"/>
              <a:ext cx="291546" cy="503356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579" dirty="0"/>
            </a:p>
          </p:txBody>
        </p:sp>
        <p:sp>
          <p:nvSpPr>
            <p:cNvPr id="17434" name="TextBox 105"/>
            <p:cNvSpPr txBox="1">
              <a:spLocks noChangeArrowheads="1"/>
            </p:cNvSpPr>
            <p:nvPr/>
          </p:nvSpPr>
          <p:spPr bwMode="auto">
            <a:xfrm>
              <a:off x="951839" y="3427982"/>
              <a:ext cx="640395" cy="3188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r>
                <a:rPr lang="en-US" sz="1400" dirty="0">
                  <a:solidFill>
                    <a:srgbClr val="F7F2E5"/>
                  </a:solidFill>
                  <a:latin typeface="Arial Black" pitchFamily="34" charset="0"/>
                </a:rPr>
                <a:t>6</a:t>
              </a:r>
              <a:endParaRPr lang="ru-RU" sz="1400" dirty="0">
                <a:solidFill>
                  <a:srgbClr val="F7F2E5"/>
                </a:solidFill>
                <a:latin typeface="Arial Black" pitchFamily="34" charset="0"/>
              </a:endParaRPr>
            </a:p>
          </p:txBody>
        </p:sp>
      </p:grpSp>
      <p:sp>
        <p:nvSpPr>
          <p:cNvPr id="17426" name="Прямоугольник 106"/>
          <p:cNvSpPr>
            <a:spLocks noChangeArrowheads="1"/>
          </p:cNvSpPr>
          <p:nvPr/>
        </p:nvSpPr>
        <p:spPr bwMode="auto">
          <a:xfrm>
            <a:off x="6393319" y="6559744"/>
            <a:ext cx="227647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spcAft>
                <a:spcPts val="525"/>
              </a:spcAft>
            </a:pPr>
            <a:r>
              <a:rPr lang="ru-RU" sz="2000" b="1" dirty="0">
                <a:solidFill>
                  <a:srgbClr val="562212"/>
                </a:solidFill>
              </a:rPr>
              <a:t>Инструменты, инвентарь</a:t>
            </a:r>
          </a:p>
        </p:txBody>
      </p:sp>
      <p:grpSp>
        <p:nvGrpSpPr>
          <p:cNvPr id="17428" name="Группа 119"/>
          <p:cNvGrpSpPr>
            <a:grpSpLocks/>
          </p:cNvGrpSpPr>
          <p:nvPr/>
        </p:nvGrpSpPr>
        <p:grpSpPr bwMode="auto">
          <a:xfrm>
            <a:off x="4089701" y="3756520"/>
            <a:ext cx="2450991" cy="2578662"/>
            <a:chOff x="6062161" y="61911"/>
            <a:chExt cx="2452069" cy="2577054"/>
          </a:xfrm>
        </p:grpSpPr>
        <p:sp>
          <p:nvSpPr>
            <p:cNvPr id="17430" name="Прямоугольник 128"/>
            <p:cNvSpPr>
              <a:spLocks noChangeArrowheads="1"/>
            </p:cNvSpPr>
            <p:nvPr/>
          </p:nvSpPr>
          <p:spPr bwMode="auto">
            <a:xfrm>
              <a:off x="6220253" y="1853406"/>
              <a:ext cx="2237772" cy="7855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pPr algn="ctr">
                <a:lnSpc>
                  <a:spcPct val="85000"/>
                </a:lnSpc>
                <a:spcAft>
                  <a:spcPts val="525"/>
                </a:spcAft>
              </a:pPr>
              <a:endParaRPr lang="ru-RU" sz="1600" b="1" dirty="0">
                <a:solidFill>
                  <a:srgbClr val="ED5338"/>
                </a:solidFill>
                <a:latin typeface="Arial Black" pitchFamily="34" charset="0"/>
              </a:endParaRPr>
            </a:p>
            <a:p>
              <a:pPr algn="ctr">
                <a:lnSpc>
                  <a:spcPct val="85000"/>
                </a:lnSpc>
                <a:spcAft>
                  <a:spcPts val="525"/>
                </a:spcAft>
              </a:pPr>
              <a:br>
                <a:rPr lang="ru-RU" sz="1600" b="1" dirty="0">
                  <a:solidFill>
                    <a:srgbClr val="ED5338"/>
                  </a:solidFill>
                  <a:latin typeface="Arial Black" pitchFamily="34" charset="0"/>
                </a:rPr>
              </a:br>
              <a:endParaRPr lang="ru-RU" sz="1600" b="1" dirty="0">
                <a:solidFill>
                  <a:srgbClr val="ED5338"/>
                </a:solidFill>
                <a:latin typeface="Arial Black" pitchFamily="34" charset="0"/>
              </a:endParaRPr>
            </a:p>
          </p:txBody>
        </p:sp>
        <p:sp>
          <p:nvSpPr>
            <p:cNvPr id="138" name="TextBox 137"/>
            <p:cNvSpPr txBox="1"/>
            <p:nvPr/>
          </p:nvSpPr>
          <p:spPr>
            <a:xfrm>
              <a:off x="6062161" y="61911"/>
              <a:ext cx="2452069" cy="101503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000" b="1" dirty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Государственная 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000" b="1" dirty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имущественная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000" b="1" spc="-150" dirty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поддержка</a:t>
              </a:r>
              <a:endParaRPr lang="ru-RU" sz="2800" b="1" spc="-15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7429" name="TextBox 118"/>
          <p:cNvSpPr txBox="1">
            <a:spLocks noChangeArrowheads="1"/>
          </p:cNvSpPr>
          <p:nvPr/>
        </p:nvSpPr>
        <p:spPr bwMode="auto">
          <a:xfrm>
            <a:off x="733425" y="903288"/>
            <a:ext cx="7788275" cy="9298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5000"/>
              </a:lnSpc>
            </a:pPr>
            <a:r>
              <a:rPr lang="ru-RU" sz="32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ГОСУДАРСТВЕННОЕ                                            И МУНИЦИПАЛЬНОЕ ИМУЩЕСТВО</a:t>
            </a:r>
            <a:endParaRPr lang="ru-RU" sz="3200" dirty="0">
              <a:solidFill>
                <a:srgbClr val="562212"/>
              </a:solidFill>
              <a:latin typeface="Arial Black" pitchFamily="34" charset="0"/>
              <a:ea typeface="Roboto Black"/>
              <a:cs typeface="Roboto Black"/>
            </a:endParaRPr>
          </a:p>
        </p:txBody>
      </p:sp>
      <p:pic>
        <p:nvPicPr>
          <p:cNvPr id="71" name="Picture 2" descr="6536461595418298@myt2-dd3598211d70">
            <a:extLst>
              <a:ext uri="{FF2B5EF4-FFF2-40B4-BE49-F238E27FC236}">
                <a16:creationId xmlns:a16="http://schemas.microsoft.com/office/drawing/2014/main" id="{E96A1DA9-76EA-4D22-8C03-138B94D522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9434" y="0"/>
            <a:ext cx="2915089" cy="958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Рисунок 71" descr="https://corpmsp.ru/local/dist/images/desc-logo.png">
            <a:extLst>
              <a:ext uri="{FF2B5EF4-FFF2-40B4-BE49-F238E27FC236}">
                <a16:creationId xmlns:a16="http://schemas.microsoft.com/office/drawing/2014/main" id="{D165B158-C380-4ECE-8BAE-ABBB581C4A78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718" y="183712"/>
            <a:ext cx="1720463" cy="5209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Рисунок 14"/>
          <p:cNvPicPr>
            <a:picLocks noChangeAspect="1"/>
          </p:cNvPicPr>
          <p:nvPr/>
        </p:nvPicPr>
        <p:blipFill>
          <a:blip r:embed="rId3"/>
          <a:srcRect l="49445" t="-76" r="217" b="-2"/>
          <a:stretch>
            <a:fillRect/>
          </a:stretch>
        </p:blipFill>
        <p:spPr bwMode="auto">
          <a:xfrm rot="10800000">
            <a:off x="9026041" y="3539654"/>
            <a:ext cx="1720850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7" name="Прямая соединительная линия 16"/>
          <p:cNvCxnSpPr>
            <a:cxnSpLocks/>
            <a:stCxn id="31" idx="3"/>
          </p:cNvCxnSpPr>
          <p:nvPr/>
        </p:nvCxnSpPr>
        <p:spPr>
          <a:xfrm flipH="1">
            <a:off x="3418219" y="4021647"/>
            <a:ext cx="1119427" cy="748038"/>
          </a:xfrm>
          <a:prstGeom prst="line">
            <a:avLst/>
          </a:prstGeom>
          <a:ln w="19050">
            <a:solidFill>
              <a:srgbClr val="E04E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>
            <a:cxnSpLocks/>
          </p:cNvCxnSpPr>
          <p:nvPr/>
        </p:nvCxnSpPr>
        <p:spPr>
          <a:xfrm>
            <a:off x="5793413" y="3938669"/>
            <a:ext cx="1397203" cy="789759"/>
          </a:xfrm>
          <a:prstGeom prst="line">
            <a:avLst/>
          </a:prstGeom>
          <a:ln w="19050">
            <a:solidFill>
              <a:srgbClr val="E04E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Овал 6"/>
          <p:cNvSpPr/>
          <p:nvPr/>
        </p:nvSpPr>
        <p:spPr>
          <a:xfrm>
            <a:off x="9093200" y="5656263"/>
            <a:ext cx="914400" cy="914400"/>
          </a:xfrm>
          <a:prstGeom prst="ellipse">
            <a:avLst/>
          </a:prstGeom>
          <a:noFill/>
          <a:ln w="171450">
            <a:solidFill>
              <a:srgbClr val="E04E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20" name="TextBox 19"/>
          <p:cNvSpPr txBox="1"/>
          <p:nvPr/>
        </p:nvSpPr>
        <p:spPr>
          <a:xfrm>
            <a:off x="728443" y="541056"/>
            <a:ext cx="8139112" cy="92980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85000"/>
              </a:lnSpc>
            </a:pPr>
            <a:r>
              <a:rPr lang="ru-RU" sz="32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ПРЕИМУЩЕСТВА </a:t>
            </a:r>
          </a:p>
          <a:p>
            <a:pPr>
              <a:lnSpc>
                <a:spcPct val="85000"/>
              </a:lnSpc>
            </a:pPr>
            <a:r>
              <a:rPr lang="ru-RU" sz="32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ГОСУДАРСТВЕННОЙ ПОДДЕРЖКИ  </a:t>
            </a:r>
            <a:r>
              <a:rPr lang="ru-RU" sz="32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</a:t>
            </a:r>
            <a:endParaRPr lang="ru-RU" sz="3200" dirty="0">
              <a:solidFill>
                <a:srgbClr val="00B050"/>
              </a:solidFill>
              <a:latin typeface="Arial Black" pitchFamily="34" charset="0"/>
              <a:ea typeface="Roboto Black"/>
              <a:cs typeface="Roboto Black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4479946" y="2844137"/>
            <a:ext cx="1318216" cy="1318216"/>
          </a:xfrm>
          <a:prstGeom prst="ellipse">
            <a:avLst/>
          </a:prstGeom>
          <a:blipFill dpi="0" rotWithShape="1">
            <a:blip r:embed="rId4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 t="1238" b="1238"/>
            </a:stretch>
          </a:blipFill>
          <a:ln w="149225"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9" name="Полилиния 8"/>
          <p:cNvSpPr/>
          <p:nvPr/>
        </p:nvSpPr>
        <p:spPr>
          <a:xfrm>
            <a:off x="976042" y="1569017"/>
            <a:ext cx="2193039" cy="2210820"/>
          </a:xfrm>
          <a:custGeom>
            <a:avLst/>
            <a:gdLst>
              <a:gd name="connsiteX0" fmla="*/ 0 w 1864631"/>
              <a:gd name="connsiteY0" fmla="*/ 932316 h 1864631"/>
              <a:gd name="connsiteX1" fmla="*/ 932316 w 1864631"/>
              <a:gd name="connsiteY1" fmla="*/ 0 h 1864631"/>
              <a:gd name="connsiteX2" fmla="*/ 1864632 w 1864631"/>
              <a:gd name="connsiteY2" fmla="*/ 932316 h 1864631"/>
              <a:gd name="connsiteX3" fmla="*/ 932316 w 1864631"/>
              <a:gd name="connsiteY3" fmla="*/ 1864632 h 1864631"/>
              <a:gd name="connsiteX4" fmla="*/ 0 w 1864631"/>
              <a:gd name="connsiteY4" fmla="*/ 932316 h 1864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64631" h="1864631">
                <a:moveTo>
                  <a:pt x="0" y="932316"/>
                </a:moveTo>
                <a:cubicBezTo>
                  <a:pt x="0" y="417412"/>
                  <a:pt x="417412" y="0"/>
                  <a:pt x="932316" y="0"/>
                </a:cubicBezTo>
                <a:cubicBezTo>
                  <a:pt x="1447220" y="0"/>
                  <a:pt x="1864632" y="417412"/>
                  <a:pt x="1864632" y="932316"/>
                </a:cubicBezTo>
                <a:cubicBezTo>
                  <a:pt x="1864632" y="1447220"/>
                  <a:pt x="1447220" y="1864632"/>
                  <a:pt x="932316" y="1864632"/>
                </a:cubicBezTo>
                <a:cubicBezTo>
                  <a:pt x="417412" y="1864632"/>
                  <a:pt x="0" y="1447220"/>
                  <a:pt x="0" y="932316"/>
                </a:cubicBezTo>
                <a:close/>
              </a:path>
            </a:pathLst>
          </a:custGeom>
          <a:solidFill>
            <a:srgbClr val="F2ECDE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281959" tIns="281959" rIns="281959" bIns="281959" spcCol="1270" anchor="ctr"/>
          <a:lstStyle/>
          <a:p>
            <a:pPr algn="ctr" defTabSz="622300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sz="2000" b="1" dirty="0">
                <a:solidFill>
                  <a:srgbClr val="C00000"/>
                </a:solidFill>
                <a:cs typeface="Arial" panose="020B0604020202020204" pitchFamily="34" charset="0"/>
              </a:rPr>
              <a:t>ЛЬГОТНАЯ СТАВКА АРЕНДНОЙ ПЛАТЫ</a:t>
            </a:r>
          </a:p>
        </p:txBody>
      </p:sp>
      <p:sp>
        <p:nvSpPr>
          <p:cNvPr id="11" name="Полилиния 10"/>
          <p:cNvSpPr/>
          <p:nvPr/>
        </p:nvSpPr>
        <p:spPr>
          <a:xfrm>
            <a:off x="4186025" y="4769685"/>
            <a:ext cx="2728364" cy="2598036"/>
          </a:xfrm>
          <a:custGeom>
            <a:avLst/>
            <a:gdLst>
              <a:gd name="connsiteX0" fmla="*/ 0 w 1661892"/>
              <a:gd name="connsiteY0" fmla="*/ 850712 h 1701424"/>
              <a:gd name="connsiteX1" fmla="*/ 830946 w 1661892"/>
              <a:gd name="connsiteY1" fmla="*/ 0 h 1701424"/>
              <a:gd name="connsiteX2" fmla="*/ 1661892 w 1661892"/>
              <a:gd name="connsiteY2" fmla="*/ 850712 h 1701424"/>
              <a:gd name="connsiteX3" fmla="*/ 830946 w 1661892"/>
              <a:gd name="connsiteY3" fmla="*/ 1701424 h 1701424"/>
              <a:gd name="connsiteX4" fmla="*/ 0 w 1661892"/>
              <a:gd name="connsiteY4" fmla="*/ 850712 h 17014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61892" h="1701424">
                <a:moveTo>
                  <a:pt x="0" y="850712"/>
                </a:moveTo>
                <a:cubicBezTo>
                  <a:pt x="0" y="380877"/>
                  <a:pt x="372027" y="0"/>
                  <a:pt x="830946" y="0"/>
                </a:cubicBezTo>
                <a:cubicBezTo>
                  <a:pt x="1289865" y="0"/>
                  <a:pt x="1661892" y="380877"/>
                  <a:pt x="1661892" y="850712"/>
                </a:cubicBezTo>
                <a:cubicBezTo>
                  <a:pt x="1661892" y="1320547"/>
                  <a:pt x="1289865" y="1701424"/>
                  <a:pt x="830946" y="1701424"/>
                </a:cubicBezTo>
                <a:cubicBezTo>
                  <a:pt x="372027" y="1701424"/>
                  <a:pt x="0" y="1320547"/>
                  <a:pt x="0" y="850712"/>
                </a:cubicBezTo>
                <a:close/>
              </a:path>
            </a:pathLst>
          </a:custGeom>
          <a:solidFill>
            <a:srgbClr val="F2ECDE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252268" tIns="258058" rIns="252268" bIns="258058" spcCol="1270" anchor="ctr"/>
          <a:lstStyle/>
          <a:p>
            <a:pPr algn="ctr" defTabSz="622300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sz="2000" b="1" dirty="0">
                <a:solidFill>
                  <a:srgbClr val="C00000"/>
                </a:solidFill>
              </a:rPr>
              <a:t>ФИКСИРОВАННАЯ ЦЕНА </a:t>
            </a:r>
          </a:p>
          <a:p>
            <a:pPr algn="ctr" defTabSz="622300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sz="2000" b="1" dirty="0">
                <a:solidFill>
                  <a:srgbClr val="C00000"/>
                </a:solidFill>
              </a:rPr>
              <a:t>ДОГОВОРА</a:t>
            </a:r>
          </a:p>
        </p:txBody>
      </p:sp>
      <p:sp>
        <p:nvSpPr>
          <p:cNvPr id="12" name="Полилиния 11"/>
          <p:cNvSpPr/>
          <p:nvPr/>
        </p:nvSpPr>
        <p:spPr>
          <a:xfrm>
            <a:off x="5038725" y="5746750"/>
            <a:ext cx="2492375" cy="1701800"/>
          </a:xfrm>
          <a:custGeom>
            <a:avLst/>
            <a:gdLst>
              <a:gd name="connsiteX0" fmla="*/ 0 w 2492838"/>
              <a:gd name="connsiteY0" fmla="*/ 0 h 1701424"/>
              <a:gd name="connsiteX1" fmla="*/ 2492838 w 2492838"/>
              <a:gd name="connsiteY1" fmla="*/ 0 h 1701424"/>
              <a:gd name="connsiteX2" fmla="*/ 2492838 w 2492838"/>
              <a:gd name="connsiteY2" fmla="*/ 1701424 h 1701424"/>
              <a:gd name="connsiteX3" fmla="*/ 0 w 2492838"/>
              <a:gd name="connsiteY3" fmla="*/ 1701424 h 1701424"/>
              <a:gd name="connsiteX4" fmla="*/ 0 w 2492838"/>
              <a:gd name="connsiteY4" fmla="*/ 0 h 17014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92838" h="1701424">
                <a:moveTo>
                  <a:pt x="0" y="0"/>
                </a:moveTo>
                <a:lnTo>
                  <a:pt x="2492838" y="0"/>
                </a:lnTo>
                <a:lnTo>
                  <a:pt x="2492838" y="1701424"/>
                </a:lnTo>
                <a:lnTo>
                  <a:pt x="0" y="170142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2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2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0" tIns="0" rIns="0" bIns="0" spcCol="1270" anchor="ctr"/>
          <a:lstStyle/>
          <a:p>
            <a:pPr marL="114300" lvl="1" indent="-114300" defTabSz="622300">
              <a:lnSpc>
                <a:spcPct val="90000"/>
              </a:lnSpc>
              <a:spcAft>
                <a:spcPct val="15000"/>
              </a:spcAft>
              <a:buFontTx/>
              <a:buChar char="••"/>
              <a:defRPr/>
            </a:pPr>
            <a:endParaRPr lang="ru-RU" sz="1400" b="1" dirty="0">
              <a:solidFill>
                <a:srgbClr val="E04E3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Полилиния 12"/>
          <p:cNvSpPr/>
          <p:nvPr/>
        </p:nvSpPr>
        <p:spPr>
          <a:xfrm>
            <a:off x="7779770" y="1423532"/>
            <a:ext cx="2545329" cy="2673622"/>
          </a:xfrm>
          <a:custGeom>
            <a:avLst/>
            <a:gdLst>
              <a:gd name="connsiteX0" fmla="*/ 0 w 1805467"/>
              <a:gd name="connsiteY0" fmla="*/ 902734 h 1805467"/>
              <a:gd name="connsiteX1" fmla="*/ 902734 w 1805467"/>
              <a:gd name="connsiteY1" fmla="*/ 0 h 1805467"/>
              <a:gd name="connsiteX2" fmla="*/ 1805468 w 1805467"/>
              <a:gd name="connsiteY2" fmla="*/ 902734 h 1805467"/>
              <a:gd name="connsiteX3" fmla="*/ 902734 w 1805467"/>
              <a:gd name="connsiteY3" fmla="*/ 1805468 h 1805467"/>
              <a:gd name="connsiteX4" fmla="*/ 0 w 1805467"/>
              <a:gd name="connsiteY4" fmla="*/ 902734 h 1805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5467" h="1805467">
                <a:moveTo>
                  <a:pt x="0" y="902734"/>
                </a:moveTo>
                <a:cubicBezTo>
                  <a:pt x="0" y="404168"/>
                  <a:pt x="404168" y="0"/>
                  <a:pt x="902734" y="0"/>
                </a:cubicBezTo>
                <a:cubicBezTo>
                  <a:pt x="1401300" y="0"/>
                  <a:pt x="1805468" y="404168"/>
                  <a:pt x="1805468" y="902734"/>
                </a:cubicBezTo>
                <a:cubicBezTo>
                  <a:pt x="1805468" y="1401300"/>
                  <a:pt x="1401300" y="1805468"/>
                  <a:pt x="902734" y="1805468"/>
                </a:cubicBezTo>
                <a:cubicBezTo>
                  <a:pt x="404168" y="1805468"/>
                  <a:pt x="0" y="1401300"/>
                  <a:pt x="0" y="902734"/>
                </a:cubicBezTo>
                <a:close/>
              </a:path>
            </a:pathLst>
          </a:custGeom>
          <a:solidFill>
            <a:srgbClr val="F2ECDE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273295" tIns="273295" rIns="273295" bIns="273295" spcCol="1270" anchor="ctr"/>
          <a:lstStyle/>
          <a:p>
            <a:pPr algn="ctr" defTabSz="622300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sz="2000" b="1" dirty="0">
                <a:solidFill>
                  <a:srgbClr val="C00000"/>
                </a:solidFill>
                <a:cs typeface="Arial" panose="020B0604020202020204" pitchFamily="34" charset="0"/>
              </a:rPr>
              <a:t>БЕЗ ПОСРЕДНИКОВ </a:t>
            </a:r>
          </a:p>
          <a:p>
            <a:pPr algn="ctr" defTabSz="622300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sz="1600" b="1" dirty="0">
                <a:solidFill>
                  <a:srgbClr val="C00000"/>
                </a:solidFill>
                <a:cs typeface="Arial" panose="020B0604020202020204" pitchFamily="34" charset="0"/>
              </a:rPr>
              <a:t>НАПРЯМУЮ </a:t>
            </a:r>
          </a:p>
          <a:p>
            <a:pPr algn="ctr" defTabSz="622300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sz="1600" b="1" dirty="0">
                <a:solidFill>
                  <a:srgbClr val="C00000"/>
                </a:solidFill>
                <a:cs typeface="Arial" panose="020B0604020202020204" pitchFamily="34" charset="0"/>
              </a:rPr>
              <a:t>У СОБСТВЕННИКА</a:t>
            </a:r>
          </a:p>
        </p:txBody>
      </p:sp>
      <p:sp>
        <p:nvSpPr>
          <p:cNvPr id="31" name="Овал 30"/>
          <p:cNvSpPr/>
          <p:nvPr/>
        </p:nvSpPr>
        <p:spPr>
          <a:xfrm>
            <a:off x="4311156" y="2700893"/>
            <a:ext cx="1546571" cy="1547359"/>
          </a:xfrm>
          <a:prstGeom prst="ellipse">
            <a:avLst/>
          </a:prstGeom>
          <a:noFill/>
          <a:ln w="196850">
            <a:solidFill>
              <a:srgbClr val="E04E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5952F0F-7363-4E19-8A1C-A62D04F615B9}"/>
              </a:ext>
            </a:extLst>
          </p:cNvPr>
          <p:cNvSpPr txBox="1"/>
          <p:nvPr/>
        </p:nvSpPr>
        <p:spPr>
          <a:xfrm>
            <a:off x="6626224" y="1363191"/>
            <a:ext cx="369887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400" b="1" dirty="0">
              <a:solidFill>
                <a:srgbClr val="E04E3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Полилиния 9">
            <a:extLst>
              <a:ext uri="{FF2B5EF4-FFF2-40B4-BE49-F238E27FC236}">
                <a16:creationId xmlns:a16="http://schemas.microsoft.com/office/drawing/2014/main" id="{33996FA4-02BD-4D57-B29F-8EBDA4638763}"/>
              </a:ext>
            </a:extLst>
          </p:cNvPr>
          <p:cNvSpPr/>
          <p:nvPr/>
        </p:nvSpPr>
        <p:spPr>
          <a:xfrm>
            <a:off x="6972313" y="4317584"/>
            <a:ext cx="2323801" cy="2473509"/>
          </a:xfrm>
          <a:custGeom>
            <a:avLst/>
            <a:gdLst>
              <a:gd name="connsiteX0" fmla="*/ 0 w 1575304"/>
              <a:gd name="connsiteY0" fmla="*/ 787652 h 1575304"/>
              <a:gd name="connsiteX1" fmla="*/ 787652 w 1575304"/>
              <a:gd name="connsiteY1" fmla="*/ 0 h 1575304"/>
              <a:gd name="connsiteX2" fmla="*/ 1575304 w 1575304"/>
              <a:gd name="connsiteY2" fmla="*/ 787652 h 1575304"/>
              <a:gd name="connsiteX3" fmla="*/ 787652 w 1575304"/>
              <a:gd name="connsiteY3" fmla="*/ 1575304 h 1575304"/>
              <a:gd name="connsiteX4" fmla="*/ 0 w 1575304"/>
              <a:gd name="connsiteY4" fmla="*/ 787652 h 1575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75304" h="1575304">
                <a:moveTo>
                  <a:pt x="0" y="787652"/>
                </a:moveTo>
                <a:cubicBezTo>
                  <a:pt x="0" y="352644"/>
                  <a:pt x="352644" y="0"/>
                  <a:pt x="787652" y="0"/>
                </a:cubicBezTo>
                <a:cubicBezTo>
                  <a:pt x="1222660" y="0"/>
                  <a:pt x="1575304" y="352644"/>
                  <a:pt x="1575304" y="787652"/>
                </a:cubicBezTo>
                <a:cubicBezTo>
                  <a:pt x="1575304" y="1222660"/>
                  <a:pt x="1222660" y="1575304"/>
                  <a:pt x="787652" y="1575304"/>
                </a:cubicBezTo>
                <a:cubicBezTo>
                  <a:pt x="352644" y="1575304"/>
                  <a:pt x="0" y="1222660"/>
                  <a:pt x="0" y="787652"/>
                </a:cubicBezTo>
                <a:close/>
              </a:path>
            </a:pathLst>
          </a:custGeom>
          <a:solidFill>
            <a:srgbClr val="F2ECDE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239588" tIns="239588" rIns="239588" bIns="239588" spcCol="1270" anchor="ctr"/>
          <a:lstStyle/>
          <a:p>
            <a:pPr algn="ctr" defTabSz="622300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sz="2000" b="1" dirty="0">
                <a:solidFill>
                  <a:srgbClr val="C00000"/>
                </a:solidFill>
              </a:rPr>
              <a:t>ВОЗМОЖНОСТЬ ВЫКУПА</a:t>
            </a:r>
          </a:p>
        </p:txBody>
      </p:sp>
      <p:sp>
        <p:nvSpPr>
          <p:cNvPr id="25" name="Полилиния 9">
            <a:extLst>
              <a:ext uri="{FF2B5EF4-FFF2-40B4-BE49-F238E27FC236}">
                <a16:creationId xmlns:a16="http://schemas.microsoft.com/office/drawing/2014/main" id="{B45B7631-B8AB-4290-8784-CA7255BC019C}"/>
              </a:ext>
            </a:extLst>
          </p:cNvPr>
          <p:cNvSpPr/>
          <p:nvPr/>
        </p:nvSpPr>
        <p:spPr>
          <a:xfrm>
            <a:off x="1735719" y="4532491"/>
            <a:ext cx="2147573" cy="2173060"/>
          </a:xfrm>
          <a:custGeom>
            <a:avLst/>
            <a:gdLst>
              <a:gd name="connsiteX0" fmla="*/ 0 w 1575304"/>
              <a:gd name="connsiteY0" fmla="*/ 787652 h 1575304"/>
              <a:gd name="connsiteX1" fmla="*/ 787652 w 1575304"/>
              <a:gd name="connsiteY1" fmla="*/ 0 h 1575304"/>
              <a:gd name="connsiteX2" fmla="*/ 1575304 w 1575304"/>
              <a:gd name="connsiteY2" fmla="*/ 787652 h 1575304"/>
              <a:gd name="connsiteX3" fmla="*/ 787652 w 1575304"/>
              <a:gd name="connsiteY3" fmla="*/ 1575304 h 1575304"/>
              <a:gd name="connsiteX4" fmla="*/ 0 w 1575304"/>
              <a:gd name="connsiteY4" fmla="*/ 787652 h 1575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75304" h="1575304">
                <a:moveTo>
                  <a:pt x="0" y="787652"/>
                </a:moveTo>
                <a:cubicBezTo>
                  <a:pt x="0" y="352644"/>
                  <a:pt x="352644" y="0"/>
                  <a:pt x="787652" y="0"/>
                </a:cubicBezTo>
                <a:cubicBezTo>
                  <a:pt x="1222660" y="0"/>
                  <a:pt x="1575304" y="352644"/>
                  <a:pt x="1575304" y="787652"/>
                </a:cubicBezTo>
                <a:cubicBezTo>
                  <a:pt x="1575304" y="1222660"/>
                  <a:pt x="1222660" y="1575304"/>
                  <a:pt x="787652" y="1575304"/>
                </a:cubicBezTo>
                <a:cubicBezTo>
                  <a:pt x="352644" y="1575304"/>
                  <a:pt x="0" y="1222660"/>
                  <a:pt x="0" y="787652"/>
                </a:cubicBezTo>
                <a:close/>
              </a:path>
            </a:pathLst>
          </a:custGeom>
          <a:solidFill>
            <a:srgbClr val="F2ECDE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239588" tIns="239588" rIns="239588" bIns="239588" spcCol="1270" anchor="ctr"/>
          <a:lstStyle/>
          <a:p>
            <a:pPr algn="ctr" defTabSz="622300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sz="2000" b="1" dirty="0">
                <a:solidFill>
                  <a:srgbClr val="C00000"/>
                </a:solidFill>
              </a:rPr>
              <a:t>ДЛИТЕЛЬНЫЙ СРОК </a:t>
            </a:r>
          </a:p>
          <a:p>
            <a:pPr algn="ctr" defTabSz="622300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sz="2000" b="1" dirty="0">
                <a:solidFill>
                  <a:srgbClr val="C00000"/>
                </a:solidFill>
              </a:rPr>
              <a:t>ОТ 5 ЛЕТ</a:t>
            </a:r>
          </a:p>
        </p:txBody>
      </p:sp>
      <p:cxnSp>
        <p:nvCxnSpPr>
          <p:cNvPr id="27" name="Прямая соединительная линия 26">
            <a:extLst>
              <a:ext uri="{FF2B5EF4-FFF2-40B4-BE49-F238E27FC236}">
                <a16:creationId xmlns:a16="http://schemas.microsoft.com/office/drawing/2014/main" id="{2D1AD8AA-EC65-40BE-A37B-B56D7A6FDED7}"/>
              </a:ext>
            </a:extLst>
          </p:cNvPr>
          <p:cNvCxnSpPr>
            <a:cxnSpLocks/>
          </p:cNvCxnSpPr>
          <p:nvPr/>
        </p:nvCxnSpPr>
        <p:spPr>
          <a:xfrm>
            <a:off x="5230653" y="4203610"/>
            <a:ext cx="147580" cy="671383"/>
          </a:xfrm>
          <a:prstGeom prst="line">
            <a:avLst/>
          </a:prstGeom>
          <a:ln w="19050">
            <a:solidFill>
              <a:srgbClr val="E04E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>
            <a:extLst>
              <a:ext uri="{FF2B5EF4-FFF2-40B4-BE49-F238E27FC236}">
                <a16:creationId xmlns:a16="http://schemas.microsoft.com/office/drawing/2014/main" id="{439C1475-2897-42F7-803A-7F23CFCBC84C}"/>
              </a:ext>
            </a:extLst>
          </p:cNvPr>
          <p:cNvCxnSpPr>
            <a:cxnSpLocks/>
          </p:cNvCxnSpPr>
          <p:nvPr/>
        </p:nvCxnSpPr>
        <p:spPr>
          <a:xfrm flipV="1">
            <a:off x="5924933" y="2844138"/>
            <a:ext cx="1854836" cy="380546"/>
          </a:xfrm>
          <a:prstGeom prst="line">
            <a:avLst/>
          </a:prstGeom>
          <a:ln w="19050">
            <a:solidFill>
              <a:srgbClr val="E04E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>
            <a:extLst>
              <a:ext uri="{FF2B5EF4-FFF2-40B4-BE49-F238E27FC236}">
                <a16:creationId xmlns:a16="http://schemas.microsoft.com/office/drawing/2014/main" id="{9708FAA6-17AD-44C4-9A01-BDFCBF3181AA}"/>
              </a:ext>
            </a:extLst>
          </p:cNvPr>
          <p:cNvCxnSpPr>
            <a:cxnSpLocks/>
          </p:cNvCxnSpPr>
          <p:nvPr/>
        </p:nvCxnSpPr>
        <p:spPr>
          <a:xfrm>
            <a:off x="3073056" y="3118530"/>
            <a:ext cx="1238099" cy="103800"/>
          </a:xfrm>
          <a:prstGeom prst="line">
            <a:avLst/>
          </a:prstGeom>
          <a:ln w="19050">
            <a:solidFill>
              <a:srgbClr val="E04E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" name="Picture 2" descr="6536461595418298@myt2-dd3598211d70">
            <a:extLst>
              <a:ext uri="{FF2B5EF4-FFF2-40B4-BE49-F238E27FC236}">
                <a16:creationId xmlns:a16="http://schemas.microsoft.com/office/drawing/2014/main" id="{D4A35D50-7F86-498D-A8E6-D37F67D019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0010" y="25713"/>
            <a:ext cx="2915089" cy="958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Рисунок 23" descr="https://corpmsp.ru/local/dist/images/desc-logo.png">
            <a:extLst>
              <a:ext uri="{FF2B5EF4-FFF2-40B4-BE49-F238E27FC236}">
                <a16:creationId xmlns:a16="http://schemas.microsoft.com/office/drawing/2014/main" id="{B5CE1159-05FB-495E-B7ED-32AB734368FE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906" y="203387"/>
            <a:ext cx="1720463" cy="520992"/>
          </a:xfrm>
          <a:prstGeom prst="rect">
            <a:avLst/>
          </a:prstGeom>
          <a:noFill/>
          <a:ln>
            <a:noFill/>
          </a:ln>
        </p:spPr>
      </p:pic>
      <p:sp>
        <p:nvSpPr>
          <p:cNvPr id="60" name="TextBox 59">
            <a:extLst>
              <a:ext uri="{FF2B5EF4-FFF2-40B4-BE49-F238E27FC236}">
                <a16:creationId xmlns:a16="http://schemas.microsoft.com/office/drawing/2014/main" id="{E88F5827-0792-427E-84E0-39FC55C5087D}"/>
              </a:ext>
            </a:extLst>
          </p:cNvPr>
          <p:cNvSpPr txBox="1"/>
          <p:nvPr/>
        </p:nvSpPr>
        <p:spPr>
          <a:xfrm>
            <a:off x="3169081" y="1551379"/>
            <a:ext cx="461068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  <a:latin typeface="+mn-lt"/>
              </a:rPr>
              <a:t>более 1700 объектов </a:t>
            </a:r>
          </a:p>
          <a:p>
            <a:pPr algn="ctr"/>
            <a:r>
              <a:rPr lang="ru-RU" sz="2800" b="1" dirty="0">
                <a:solidFill>
                  <a:srgbClr val="562212"/>
                </a:solidFill>
                <a:latin typeface="+mn-lt"/>
              </a:rPr>
              <a:t>для МСП и самозанятых </a:t>
            </a:r>
          </a:p>
        </p:txBody>
      </p:sp>
    </p:spTree>
    <p:extLst>
      <p:ext uri="{BB962C8B-B14F-4D97-AF65-F5344CB8AC3E}">
        <p14:creationId xmlns:p14="http://schemas.microsoft.com/office/powerpoint/2010/main" val="14852062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Рисунок 23"/>
          <p:cNvPicPr>
            <a:picLocks noChangeAspect="1"/>
          </p:cNvPicPr>
          <p:nvPr/>
        </p:nvPicPr>
        <p:blipFill>
          <a:blip r:embed="rId3"/>
          <a:srcRect t="34073" r="45876"/>
          <a:stretch>
            <a:fillRect/>
          </a:stretch>
        </p:blipFill>
        <p:spPr bwMode="auto">
          <a:xfrm>
            <a:off x="5980638" y="0"/>
            <a:ext cx="4802187" cy="584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Арка 22"/>
          <p:cNvSpPr/>
          <p:nvPr/>
        </p:nvSpPr>
        <p:spPr>
          <a:xfrm rot="18027255">
            <a:off x="-68245" y="5006870"/>
            <a:ext cx="4830762" cy="4830763"/>
          </a:xfrm>
          <a:prstGeom prst="blockArc">
            <a:avLst>
              <a:gd name="adj1" fmla="val 14106148"/>
              <a:gd name="adj2" fmla="val 3789708"/>
              <a:gd name="adj3" fmla="val 15986"/>
            </a:avLst>
          </a:prstGeom>
          <a:solidFill>
            <a:srgbClr val="EDD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 dirty="0">
              <a:solidFill>
                <a:prstClr val="black"/>
              </a:solidFill>
            </a:endParaRPr>
          </a:p>
        </p:txBody>
      </p:sp>
      <p:sp>
        <p:nvSpPr>
          <p:cNvPr id="14346" name="Прямоугольник 8"/>
          <p:cNvSpPr>
            <a:spLocks noChangeArrowheads="1"/>
          </p:cNvSpPr>
          <p:nvPr/>
        </p:nvSpPr>
        <p:spPr bwMode="auto">
          <a:xfrm>
            <a:off x="1514475" y="4204860"/>
            <a:ext cx="7966075" cy="1634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defRPr/>
            </a:pPr>
            <a:r>
              <a:rPr lang="ru-RU" sz="3200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ФИНАНСОВАЯ</a:t>
            </a:r>
          </a:p>
          <a:p>
            <a:pPr lvl="0" algn="ctr">
              <a:lnSpc>
                <a:spcPct val="107000"/>
              </a:lnSpc>
              <a:defRPr/>
            </a:pPr>
            <a:r>
              <a:rPr lang="ru-RU" sz="3200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МАЛОГО И СРЕДНЕГО </a:t>
            </a:r>
          </a:p>
          <a:p>
            <a:pPr lvl="0" algn="ctr">
              <a:lnSpc>
                <a:spcPct val="107000"/>
              </a:lnSpc>
              <a:defRPr/>
            </a:pPr>
            <a:endParaRPr lang="ru-RU" sz="3200" dirty="0">
              <a:solidFill>
                <a:schemeClr val="bg1"/>
              </a:solidFill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06598E4C-DEBE-436F-BCF9-B9D525F657D7}"/>
              </a:ext>
            </a:extLst>
          </p:cNvPr>
          <p:cNvSpPr/>
          <p:nvPr/>
        </p:nvSpPr>
        <p:spPr>
          <a:xfrm>
            <a:off x="748527" y="812340"/>
            <a:ext cx="980997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ИНФОРМАЦИОННЫЕ РЕСУРСЫ</a:t>
            </a:r>
          </a:p>
        </p:txBody>
      </p:sp>
      <p:sp>
        <p:nvSpPr>
          <p:cNvPr id="12" name="TextBox 5">
            <a:extLst>
              <a:ext uri="{FF2B5EF4-FFF2-40B4-BE49-F238E27FC236}">
                <a16:creationId xmlns:a16="http://schemas.microsoft.com/office/drawing/2014/main" id="{E84261C9-B6E7-4314-9971-FA433CAA52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8527" y="1387577"/>
            <a:ext cx="7966075" cy="69249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ru-RU" altLang="ru-RU" sz="3200" b="1" dirty="0">
                <a:solidFill>
                  <a:schemeClr val="accent2">
                    <a:lumMod val="50000"/>
                  </a:schemeClr>
                </a:solidFill>
                <a:latin typeface="+mn-lt"/>
                <a:cs typeface="Arial" panose="020B0604020202020204" pitchFamily="34" charset="0"/>
              </a:rPr>
              <a:t>Перечни имущества для МСП и самозанятых граждан, информация размещаются:</a:t>
            </a:r>
          </a:p>
          <a:p>
            <a:pPr marL="342900" indent="-342900" eaLnBrk="1" hangingPunct="1">
              <a:buFontTx/>
              <a:buChar char="-"/>
            </a:pPr>
            <a:r>
              <a:rPr lang="ru-RU" altLang="ru-RU" sz="2400" b="1" dirty="0" err="1">
                <a:solidFill>
                  <a:srgbClr val="C00000"/>
                </a:solidFill>
                <a:latin typeface="+mn-lt"/>
                <a:cs typeface="Arial" panose="020B0604020202020204" pitchFamily="34" charset="0"/>
              </a:rPr>
              <a:t>Офциальные</a:t>
            </a:r>
            <a:r>
              <a:rPr lang="ru-RU" altLang="ru-RU" sz="2400" b="1" dirty="0">
                <a:solidFill>
                  <a:srgbClr val="C00000"/>
                </a:solidFill>
                <a:latin typeface="+mn-lt"/>
                <a:cs typeface="Arial" panose="020B0604020202020204" pitchFamily="34" charset="0"/>
              </a:rPr>
              <a:t> сайты: </a:t>
            </a:r>
            <a:r>
              <a:rPr lang="ru-RU" altLang="ru-RU" sz="2400" b="1" dirty="0" err="1">
                <a:solidFill>
                  <a:srgbClr val="C00000"/>
                </a:solidFill>
                <a:latin typeface="+mn-lt"/>
                <a:cs typeface="Arial" panose="020B0604020202020204" pitchFamily="34" charset="0"/>
              </a:rPr>
              <a:t>Леноблимущества</a:t>
            </a:r>
            <a:r>
              <a:rPr lang="ru-RU" altLang="ru-RU" sz="2400" b="1" dirty="0">
                <a:solidFill>
                  <a:srgbClr val="C00000"/>
                </a:solidFill>
                <a:latin typeface="+mn-lt"/>
                <a:cs typeface="Arial" panose="020B0604020202020204" pitchFamily="34" charset="0"/>
              </a:rPr>
              <a:t>  </a:t>
            </a:r>
            <a:r>
              <a:rPr lang="en-US" altLang="ru-RU" sz="2400" b="1" dirty="0">
                <a:solidFill>
                  <a:schemeClr val="accent6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kugi.lenobl.ru</a:t>
            </a:r>
            <a:r>
              <a:rPr lang="ru-RU" altLang="ru-RU" sz="2400" b="1" dirty="0">
                <a:solidFill>
                  <a:schemeClr val="accent6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  </a:t>
            </a:r>
            <a:r>
              <a:rPr lang="ru-RU" altLang="ru-RU" sz="2400" b="1" dirty="0">
                <a:solidFill>
                  <a:srgbClr val="C00000"/>
                </a:solidFill>
                <a:latin typeface="+mn-lt"/>
                <a:cs typeface="Arial" panose="020B0604020202020204" pitchFamily="34" charset="0"/>
              </a:rPr>
              <a:t>Росимущества </a:t>
            </a:r>
            <a:r>
              <a:rPr lang="en-US" altLang="ru-RU" sz="2400" b="1" dirty="0">
                <a:solidFill>
                  <a:schemeClr val="accent6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rosim.gov.ru</a:t>
            </a:r>
            <a:endParaRPr lang="ru-RU" altLang="ru-RU" sz="2400" b="1" dirty="0">
              <a:solidFill>
                <a:schemeClr val="accent6">
                  <a:lumMod val="75000"/>
                </a:schemeClr>
              </a:solidFill>
              <a:latin typeface="+mn-lt"/>
              <a:cs typeface="Arial" panose="020B0604020202020204" pitchFamily="34" charset="0"/>
            </a:endParaRPr>
          </a:p>
          <a:p>
            <a:pPr eaLnBrk="1" hangingPunct="1"/>
            <a:r>
              <a:rPr lang="ru-RU" altLang="ru-RU" sz="2400" b="1" dirty="0">
                <a:solidFill>
                  <a:srgbClr val="C00000"/>
                </a:solidFill>
                <a:latin typeface="+mn-lt"/>
                <a:cs typeface="Arial" panose="020B0604020202020204" pitchFamily="34" charset="0"/>
              </a:rPr>
              <a:t>     Муниципальных образований ЛО</a:t>
            </a:r>
          </a:p>
          <a:p>
            <a:pPr marL="342900" indent="-342900" eaLnBrk="1" hangingPunct="1">
              <a:buFontTx/>
              <a:buChar char="-"/>
            </a:pPr>
            <a:endParaRPr lang="ru-RU" altLang="ru-RU" sz="2400" b="1" dirty="0">
              <a:solidFill>
                <a:srgbClr val="C00000"/>
              </a:solidFill>
              <a:latin typeface="+mn-lt"/>
              <a:cs typeface="Arial" panose="020B0604020202020204" pitchFamily="34" charset="0"/>
            </a:endParaRPr>
          </a:p>
          <a:p>
            <a:pPr marL="342900" indent="-342900">
              <a:buFontTx/>
              <a:buChar char="-"/>
              <a:defRPr/>
            </a:pPr>
            <a:r>
              <a:rPr lang="ru-RU" sz="2400" b="1" dirty="0">
                <a:solidFill>
                  <a:srgbClr val="C00000"/>
                </a:solidFill>
                <a:latin typeface="+mn-lt"/>
              </a:rPr>
              <a:t>Официальный портал </a:t>
            </a:r>
          </a:p>
          <a:p>
            <a:pPr>
              <a:defRPr/>
            </a:pPr>
            <a:r>
              <a:rPr lang="ru-RU" sz="2400" b="1" dirty="0">
                <a:solidFill>
                  <a:srgbClr val="C00000"/>
                </a:solidFill>
                <a:latin typeface="+mn-lt"/>
              </a:rPr>
              <a:t>     поддержки МСП ЛО – сайт Фонда</a:t>
            </a:r>
          </a:p>
          <a:p>
            <a:pPr marL="357188" indent="-357188">
              <a:defRPr/>
            </a:pPr>
            <a:r>
              <a:rPr lang="ru-RU" sz="2400" b="1" dirty="0">
                <a:solidFill>
                  <a:srgbClr val="C00000"/>
                </a:solidFill>
                <a:latin typeface="+mn-lt"/>
              </a:rPr>
              <a:t>     </a:t>
            </a:r>
            <a:r>
              <a:rPr lang="ru-RU" sz="2400" b="1" dirty="0">
                <a:solidFill>
                  <a:srgbClr val="C00000"/>
                </a:solidFill>
              </a:rPr>
              <a:t>поддержки </a:t>
            </a:r>
            <a:r>
              <a:rPr lang="ru-RU" sz="2400" b="1" dirty="0">
                <a:solidFill>
                  <a:srgbClr val="C00000"/>
                </a:solidFill>
                <a:latin typeface="+mn-lt"/>
              </a:rPr>
              <a:t>предпринимательства ЛО </a:t>
            </a:r>
          </a:p>
          <a:p>
            <a:pPr>
              <a:defRPr/>
            </a:pPr>
            <a:r>
              <a:rPr lang="ru-RU" sz="2400" b="1" dirty="0">
                <a:solidFill>
                  <a:srgbClr val="C00000"/>
                </a:solidFill>
                <a:latin typeface="+mn-lt"/>
              </a:rPr>
              <a:t>     </a:t>
            </a:r>
            <a:r>
              <a:rPr lang="en-US" sz="3600" b="1" dirty="0">
                <a:solidFill>
                  <a:schemeClr val="accent6">
                    <a:lumMod val="75000"/>
                  </a:schemeClr>
                </a:solidFill>
                <a:latin typeface="+mn-lt"/>
                <a:hlinkClick r:id="rId4"/>
              </a:rPr>
              <a:t>www.813.ru</a:t>
            </a:r>
            <a:endParaRPr lang="ru-RU" sz="3600" b="1" dirty="0">
              <a:solidFill>
                <a:schemeClr val="accent6">
                  <a:lumMod val="75000"/>
                </a:schemeClr>
              </a:solidFill>
              <a:latin typeface="+mn-lt"/>
            </a:endParaRPr>
          </a:p>
          <a:p>
            <a:pPr>
              <a:defRPr/>
            </a:pPr>
            <a:endParaRPr lang="ru-RU" sz="3600" b="1" dirty="0">
              <a:solidFill>
                <a:schemeClr val="accent6">
                  <a:lumMod val="75000"/>
                </a:schemeClr>
              </a:solidFill>
              <a:latin typeface="+mn-lt"/>
            </a:endParaRPr>
          </a:p>
          <a:p>
            <a:pPr>
              <a:defRPr/>
            </a:pPr>
            <a:r>
              <a:rPr lang="ru-RU" sz="2000" b="1" dirty="0">
                <a:solidFill>
                  <a:srgbClr val="562212"/>
                </a:solidFill>
                <a:latin typeface="+mn-lt"/>
              </a:rPr>
              <a:t>! Ежегодно, до 1 ноября текущего года, </a:t>
            </a:r>
          </a:p>
          <a:p>
            <a:pPr>
              <a:defRPr/>
            </a:pPr>
            <a:r>
              <a:rPr lang="ru-RU" sz="2000" b="1" dirty="0">
                <a:solidFill>
                  <a:srgbClr val="562212"/>
                </a:solidFill>
                <a:latin typeface="+mn-lt"/>
              </a:rPr>
              <a:t>перечни должны дополняться государственным </a:t>
            </a:r>
          </a:p>
          <a:p>
            <a:pPr>
              <a:defRPr/>
            </a:pPr>
            <a:r>
              <a:rPr lang="ru-RU" sz="2000" b="1" dirty="0">
                <a:solidFill>
                  <a:srgbClr val="562212"/>
                </a:solidFill>
                <a:latin typeface="+mn-lt"/>
              </a:rPr>
              <a:t>и муниципальным имуществом.</a:t>
            </a:r>
            <a:endParaRPr lang="ru-RU" altLang="ru-RU" sz="2000" b="1" dirty="0">
              <a:solidFill>
                <a:srgbClr val="562212"/>
              </a:solidFill>
              <a:latin typeface="+mn-lt"/>
            </a:endParaRPr>
          </a:p>
          <a:p>
            <a:pPr marL="342900" indent="-342900" eaLnBrk="1" hangingPunct="1">
              <a:buFontTx/>
              <a:buChar char="-"/>
            </a:pPr>
            <a:endParaRPr lang="ru-RU" altLang="ru-RU" sz="24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ru-RU" altLang="ru-RU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pic>
        <p:nvPicPr>
          <p:cNvPr id="9" name="Рисунок 8" descr="https://corpmsp.ru/local/dist/images/desc-logo.png">
            <a:extLst>
              <a:ext uri="{FF2B5EF4-FFF2-40B4-BE49-F238E27FC236}">
                <a16:creationId xmlns:a16="http://schemas.microsoft.com/office/drawing/2014/main" id="{85182918-3782-4C3B-84E7-1F5545ECE20F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718" y="183712"/>
            <a:ext cx="1720463" cy="5209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2" descr="6536461595418298@myt2-dd3598211d70">
            <a:extLst>
              <a:ext uri="{FF2B5EF4-FFF2-40B4-BE49-F238E27FC236}">
                <a16:creationId xmlns:a16="http://schemas.microsoft.com/office/drawing/2014/main" id="{45490D7B-EB8E-4B66-A8F1-2FCFE235FA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9434" y="0"/>
            <a:ext cx="2915089" cy="958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6" descr="https://static.tildacdn.com/tild3338-6335-4233-b339-373936356666/adobestock_142394353.jpg">
            <a:extLst>
              <a:ext uri="{FF2B5EF4-FFF2-40B4-BE49-F238E27FC236}">
                <a16:creationId xmlns:a16="http://schemas.microsoft.com/office/drawing/2014/main" id="{53CEAB09-AB8B-46C0-8043-8EE606E719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2748" y="4705814"/>
            <a:ext cx="4125733" cy="2754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62938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28" name="Рисунок 20"/>
          <p:cNvPicPr>
            <a:picLocks noChangeAspect="1"/>
          </p:cNvPicPr>
          <p:nvPr/>
        </p:nvPicPr>
        <p:blipFill>
          <a:blip r:embed="rId3">
            <a:lum bright="6000" contrast="-8000"/>
          </a:blip>
          <a:srcRect t="36859" r="33261"/>
          <a:stretch>
            <a:fillRect/>
          </a:stretch>
        </p:blipFill>
        <p:spPr bwMode="auto">
          <a:xfrm rot="5400000">
            <a:off x="8600274" y="5343210"/>
            <a:ext cx="2293937" cy="216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Овал 30"/>
          <p:cNvSpPr>
            <a:spLocks noChangeAspect="1"/>
          </p:cNvSpPr>
          <p:nvPr/>
        </p:nvSpPr>
        <p:spPr>
          <a:xfrm>
            <a:off x="7997734" y="2658937"/>
            <a:ext cx="2293937" cy="2293937"/>
          </a:xfrm>
          <a:prstGeom prst="ellipse">
            <a:avLst/>
          </a:prstGeom>
          <a:solidFill>
            <a:srgbClr val="F2E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30" name="Овал 29"/>
          <p:cNvSpPr>
            <a:spLocks noChangeAspect="1"/>
          </p:cNvSpPr>
          <p:nvPr/>
        </p:nvSpPr>
        <p:spPr>
          <a:xfrm>
            <a:off x="128557" y="2440683"/>
            <a:ext cx="2386913" cy="2384806"/>
          </a:xfrm>
          <a:prstGeom prst="ellipse">
            <a:avLst/>
          </a:prstGeom>
          <a:solidFill>
            <a:srgbClr val="F2E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29" name="Овал 28"/>
          <p:cNvSpPr/>
          <p:nvPr/>
        </p:nvSpPr>
        <p:spPr>
          <a:xfrm>
            <a:off x="2698147" y="3187926"/>
            <a:ext cx="2446620" cy="2462583"/>
          </a:xfrm>
          <a:prstGeom prst="ellipse">
            <a:avLst/>
          </a:prstGeom>
          <a:solidFill>
            <a:srgbClr val="F2E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2" name="Овал 11"/>
          <p:cNvSpPr>
            <a:spLocks noChangeAspect="1"/>
          </p:cNvSpPr>
          <p:nvPr/>
        </p:nvSpPr>
        <p:spPr>
          <a:xfrm>
            <a:off x="5345906" y="2658937"/>
            <a:ext cx="2408407" cy="2406281"/>
          </a:xfrm>
          <a:prstGeom prst="ellipse">
            <a:avLst/>
          </a:prstGeom>
          <a:solidFill>
            <a:srgbClr val="F2E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22" name="TextBox 21"/>
          <p:cNvSpPr txBox="1"/>
          <p:nvPr/>
        </p:nvSpPr>
        <p:spPr>
          <a:xfrm>
            <a:off x="759008" y="975405"/>
            <a:ext cx="8796338" cy="51090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85000"/>
              </a:lnSpc>
            </a:pPr>
            <a:r>
              <a:rPr lang="ru-RU" sz="32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ИНФОРМАЦИЯ НА ПОРТАЛЕ </a:t>
            </a: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WWW.813.RU</a:t>
            </a:r>
            <a:r>
              <a:rPr lang="ru-RU" sz="32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cxnSp>
        <p:nvCxnSpPr>
          <p:cNvPr id="4" name="Прямая соединительная линия 3"/>
          <p:cNvCxnSpPr>
            <a:cxnSpLocks/>
          </p:cNvCxnSpPr>
          <p:nvPr/>
        </p:nvCxnSpPr>
        <p:spPr>
          <a:xfrm flipV="1">
            <a:off x="1410463" y="1403628"/>
            <a:ext cx="0" cy="873652"/>
          </a:xfrm>
          <a:prstGeom prst="line">
            <a:avLst/>
          </a:prstGeom>
          <a:ln w="38100">
            <a:solidFill>
              <a:srgbClr val="E04E39"/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519" name="Прямоугольник 6"/>
          <p:cNvSpPr>
            <a:spLocks noChangeArrowheads="1"/>
          </p:cNvSpPr>
          <p:nvPr/>
        </p:nvSpPr>
        <p:spPr bwMode="auto">
          <a:xfrm>
            <a:off x="355702" y="3029562"/>
            <a:ext cx="204379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562212"/>
                </a:solidFill>
                <a:latin typeface="+mn-lt"/>
              </a:rPr>
              <a:t>Что такое имущественная поддержка</a:t>
            </a:r>
          </a:p>
        </p:txBody>
      </p:sp>
      <p:sp>
        <p:nvSpPr>
          <p:cNvPr id="21520" name="Прямоугольник 7"/>
          <p:cNvSpPr>
            <a:spLocks noChangeArrowheads="1"/>
          </p:cNvSpPr>
          <p:nvPr/>
        </p:nvSpPr>
        <p:spPr bwMode="auto">
          <a:xfrm>
            <a:off x="2905976" y="3707656"/>
            <a:ext cx="2030961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562212"/>
                </a:solidFill>
                <a:latin typeface="+mn-lt"/>
              </a:rPr>
              <a:t>НПА </a:t>
            </a:r>
          </a:p>
          <a:p>
            <a:pPr algn="ctr"/>
            <a:r>
              <a:rPr lang="ru-RU" sz="2000" b="1" dirty="0">
                <a:solidFill>
                  <a:srgbClr val="562212"/>
                </a:solidFill>
                <a:latin typeface="+mn-lt"/>
              </a:rPr>
              <a:t>по имущественной поддержке</a:t>
            </a:r>
          </a:p>
        </p:txBody>
      </p:sp>
      <p:sp>
        <p:nvSpPr>
          <p:cNvPr id="21521" name="Прямоугольник 8"/>
          <p:cNvSpPr>
            <a:spLocks noChangeArrowheads="1"/>
          </p:cNvSpPr>
          <p:nvPr/>
        </p:nvSpPr>
        <p:spPr bwMode="auto">
          <a:xfrm>
            <a:off x="5513807" y="3272005"/>
            <a:ext cx="2110815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562212"/>
                </a:solidFill>
                <a:latin typeface="+mn-lt"/>
              </a:rPr>
              <a:t>Имущество                    для </a:t>
            </a:r>
          </a:p>
          <a:p>
            <a:pPr algn="ctr"/>
            <a:r>
              <a:rPr lang="ru-RU" sz="2000" b="1" dirty="0">
                <a:solidFill>
                  <a:srgbClr val="562212"/>
                </a:solidFill>
                <a:latin typeface="+mn-lt"/>
              </a:rPr>
              <a:t>бизнеса</a:t>
            </a:r>
          </a:p>
        </p:txBody>
      </p:sp>
      <p:sp>
        <p:nvSpPr>
          <p:cNvPr id="21522" name="Прямоугольник 9"/>
          <p:cNvSpPr>
            <a:spLocks noChangeArrowheads="1"/>
          </p:cNvSpPr>
          <p:nvPr/>
        </p:nvSpPr>
        <p:spPr bwMode="auto">
          <a:xfrm>
            <a:off x="7996646" y="3341344"/>
            <a:ext cx="2382838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 dirty="0">
                <a:solidFill>
                  <a:srgbClr val="562212"/>
                </a:solidFill>
                <a:latin typeface="+mn-lt"/>
              </a:rPr>
              <a:t>Образцы документов для заполнения</a:t>
            </a:r>
          </a:p>
        </p:txBody>
      </p:sp>
      <p:cxnSp>
        <p:nvCxnSpPr>
          <p:cNvPr id="34" name="Прямая соединительная линия 33"/>
          <p:cNvCxnSpPr>
            <a:cxnSpLocks/>
          </p:cNvCxnSpPr>
          <p:nvPr/>
        </p:nvCxnSpPr>
        <p:spPr>
          <a:xfrm flipV="1">
            <a:off x="3921457" y="1476373"/>
            <a:ext cx="0" cy="1566686"/>
          </a:xfrm>
          <a:prstGeom prst="line">
            <a:avLst/>
          </a:prstGeom>
          <a:ln w="38100">
            <a:solidFill>
              <a:srgbClr val="E04E39"/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>
            <a:cxnSpLocks/>
          </p:cNvCxnSpPr>
          <p:nvPr/>
        </p:nvCxnSpPr>
        <p:spPr>
          <a:xfrm flipH="1" flipV="1">
            <a:off x="6470253" y="1436084"/>
            <a:ext cx="25679" cy="1095468"/>
          </a:xfrm>
          <a:prstGeom prst="line">
            <a:avLst/>
          </a:prstGeom>
          <a:ln w="38100">
            <a:solidFill>
              <a:srgbClr val="E04E39"/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>
            <a:cxnSpLocks/>
          </p:cNvCxnSpPr>
          <p:nvPr/>
        </p:nvCxnSpPr>
        <p:spPr>
          <a:xfrm flipH="1" flipV="1">
            <a:off x="9043639" y="1471961"/>
            <a:ext cx="1088" cy="1212091"/>
          </a:xfrm>
          <a:prstGeom prst="line">
            <a:avLst/>
          </a:prstGeom>
          <a:ln w="38100">
            <a:solidFill>
              <a:srgbClr val="E04E39"/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Picture 2" descr="6536461595418298@myt2-dd3598211d70">
            <a:extLst>
              <a:ext uri="{FF2B5EF4-FFF2-40B4-BE49-F238E27FC236}">
                <a16:creationId xmlns:a16="http://schemas.microsoft.com/office/drawing/2014/main" id="{4932385C-B9E0-4DC4-B72D-5DF15F899C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9575" y="86519"/>
            <a:ext cx="290131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AC24911D-4EF9-4CC6-9223-0C5C90E3F0A7}"/>
              </a:ext>
            </a:extLst>
          </p:cNvPr>
          <p:cNvSpPr txBox="1"/>
          <p:nvPr/>
        </p:nvSpPr>
        <p:spPr>
          <a:xfrm>
            <a:off x="2028833" y="6151464"/>
            <a:ext cx="581620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!</a:t>
            </a:r>
            <a:r>
              <a:rPr lang="ru-RU" sz="2800" b="1" dirty="0">
                <a:solidFill>
                  <a:srgbClr val="C00000"/>
                </a:solidFill>
                <a:latin typeface="+mn-lt"/>
              </a:rPr>
              <a:t> РЕГИОНАЛЬНАЯ РАБОЧАЯ ГРУППА </a:t>
            </a:r>
          </a:p>
          <a:p>
            <a:r>
              <a:rPr lang="ru-RU" sz="2800" b="1" dirty="0">
                <a:solidFill>
                  <a:srgbClr val="C00000"/>
                </a:solidFill>
                <a:latin typeface="+mn-lt"/>
              </a:rPr>
              <a:t>ПО ИМУЩЕСТВЕННОЙ ПОДДЕРЖКЕ</a:t>
            </a:r>
          </a:p>
        </p:txBody>
      </p:sp>
      <p:pic>
        <p:nvPicPr>
          <p:cNvPr id="56" name="Рисунок 55" descr="https://corpmsp.ru/local/dist/images/desc-logo.png">
            <a:extLst>
              <a:ext uri="{FF2B5EF4-FFF2-40B4-BE49-F238E27FC236}">
                <a16:creationId xmlns:a16="http://schemas.microsoft.com/office/drawing/2014/main" id="{986C1E7B-E01C-40E1-AED3-3D9E7153E69B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8982" y="224074"/>
            <a:ext cx="1720463" cy="520992"/>
          </a:xfrm>
          <a:prstGeom prst="rect">
            <a:avLst/>
          </a:prstGeom>
          <a:noFill/>
          <a:ln>
            <a:noFill/>
          </a:ln>
        </p:spPr>
      </p:pic>
      <p:sp>
        <p:nvSpPr>
          <p:cNvPr id="57" name="Овал 56">
            <a:extLst>
              <a:ext uri="{FF2B5EF4-FFF2-40B4-BE49-F238E27FC236}">
                <a16:creationId xmlns:a16="http://schemas.microsoft.com/office/drawing/2014/main" id="{1491666F-6F6C-4820-AFF1-DF495CED67A1}"/>
              </a:ext>
            </a:extLst>
          </p:cNvPr>
          <p:cNvSpPr/>
          <p:nvPr/>
        </p:nvSpPr>
        <p:spPr>
          <a:xfrm>
            <a:off x="831850" y="6127070"/>
            <a:ext cx="914400" cy="914400"/>
          </a:xfrm>
          <a:prstGeom prst="ellipse">
            <a:avLst/>
          </a:prstGeom>
          <a:noFill/>
          <a:ln w="171450">
            <a:solidFill>
              <a:srgbClr val="E04E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Рисунок 14"/>
          <p:cNvPicPr>
            <a:picLocks noChangeAspect="1"/>
          </p:cNvPicPr>
          <p:nvPr/>
        </p:nvPicPr>
        <p:blipFill>
          <a:blip r:embed="rId3"/>
          <a:srcRect l="49445" t="-76" r="217" b="-2"/>
          <a:stretch>
            <a:fillRect/>
          </a:stretch>
        </p:blipFill>
        <p:spPr bwMode="auto">
          <a:xfrm rot="-5400000">
            <a:off x="1177939" y="3344862"/>
            <a:ext cx="2822575" cy="560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TextBox 21"/>
          <p:cNvSpPr txBox="1"/>
          <p:nvPr/>
        </p:nvSpPr>
        <p:spPr>
          <a:xfrm>
            <a:off x="811113" y="1014055"/>
            <a:ext cx="9698822" cy="13480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85000"/>
              </a:lnSpc>
            </a:pPr>
            <a:r>
              <a:rPr lang="ru-RU" sz="3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ПОРЯДОК ПРЕДОСТАВЛЕНИЯ ГОСУДАРСТВЕННОГО И МУНИЦИПАЛЬНОГО ИМУЩЕСТВА  </a:t>
            </a:r>
          </a:p>
        </p:txBody>
      </p:sp>
      <p:sp>
        <p:nvSpPr>
          <p:cNvPr id="19459" name="Прямоугольник 6"/>
          <p:cNvSpPr>
            <a:spLocks noChangeArrowheads="1"/>
          </p:cNvSpPr>
          <p:nvPr/>
        </p:nvSpPr>
        <p:spPr bwMode="auto">
          <a:xfrm>
            <a:off x="917575" y="2362349"/>
            <a:ext cx="9055410" cy="1193490"/>
          </a:xfrm>
          <a:prstGeom prst="rect">
            <a:avLst/>
          </a:prstGeom>
          <a:solidFill>
            <a:srgbClr val="F5F1EA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358775" defTabSz="466725">
              <a:buClr>
                <a:srgbClr val="FF0000"/>
              </a:buClr>
            </a:pPr>
            <a:r>
              <a:rPr lang="ru-RU" sz="2000" b="1" dirty="0">
                <a:solidFill>
                  <a:srgbClr val="562212"/>
                </a:solidFill>
                <a:latin typeface="+mn-lt"/>
              </a:rPr>
              <a:t>1. Ознакомьтесь с перечнем имущества для субъектов МСП, посмотрите варианты и фотографии свободных помещений, выберите подходящий              для вас вариант.</a:t>
            </a:r>
          </a:p>
        </p:txBody>
      </p:sp>
      <p:sp>
        <p:nvSpPr>
          <p:cNvPr id="19460" name="Прямоугольник 6"/>
          <p:cNvSpPr>
            <a:spLocks noChangeArrowheads="1"/>
          </p:cNvSpPr>
          <p:nvPr/>
        </p:nvSpPr>
        <p:spPr bwMode="auto">
          <a:xfrm>
            <a:off x="922782" y="3636779"/>
            <a:ext cx="9044995" cy="1351582"/>
          </a:xfrm>
          <a:prstGeom prst="rect">
            <a:avLst/>
          </a:prstGeom>
          <a:solidFill>
            <a:srgbClr val="F5F1EA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358775" defTabSz="466725">
              <a:buClr>
                <a:srgbClr val="FF0000"/>
              </a:buClr>
            </a:pPr>
            <a:r>
              <a:rPr lang="ru-RU" sz="2000" b="1" dirty="0">
                <a:solidFill>
                  <a:srgbClr val="562212"/>
                </a:solidFill>
                <a:latin typeface="+mn-lt"/>
              </a:rPr>
              <a:t>2. </a:t>
            </a:r>
            <a:r>
              <a:rPr lang="ru-RU" sz="2000" dirty="0"/>
              <a:t> </a:t>
            </a:r>
            <a:r>
              <a:rPr lang="ru-RU" sz="2000" b="1" dirty="0">
                <a:solidFill>
                  <a:srgbClr val="562212"/>
                </a:solidFill>
                <a:latin typeface="+mn-lt"/>
              </a:rPr>
              <a:t>Получите у специалиста администрации или фонда поддержки подробную информацию об имуществе из перечня для субъектов МСП,                           а также условиях получения имущества в аренду. </a:t>
            </a:r>
          </a:p>
        </p:txBody>
      </p:sp>
      <p:sp>
        <p:nvSpPr>
          <p:cNvPr id="19461" name="Прямоугольник 6"/>
          <p:cNvSpPr>
            <a:spLocks noChangeArrowheads="1"/>
          </p:cNvSpPr>
          <p:nvPr/>
        </p:nvSpPr>
        <p:spPr bwMode="auto">
          <a:xfrm>
            <a:off x="922782" y="6236847"/>
            <a:ext cx="9055410" cy="914401"/>
          </a:xfrm>
          <a:prstGeom prst="rect">
            <a:avLst/>
          </a:prstGeom>
          <a:solidFill>
            <a:srgbClr val="F5F1EA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358775" defTabSz="466725">
              <a:buClr>
                <a:srgbClr val="FF0000"/>
              </a:buClr>
            </a:pPr>
            <a:r>
              <a:rPr lang="ru-RU" sz="2000" b="1" dirty="0">
                <a:solidFill>
                  <a:srgbClr val="562212"/>
                </a:solidFill>
                <a:latin typeface="+mn-lt"/>
              </a:rPr>
              <a:t>4. Далее действуйте в соответствии с регламентом предоставления имущества в вашем муниципальном образовании.</a:t>
            </a:r>
          </a:p>
        </p:txBody>
      </p:sp>
      <p:sp>
        <p:nvSpPr>
          <p:cNvPr id="6" name="Овал 5"/>
          <p:cNvSpPr/>
          <p:nvPr/>
        </p:nvSpPr>
        <p:spPr>
          <a:xfrm>
            <a:off x="9709383" y="6618334"/>
            <a:ext cx="914400" cy="914400"/>
          </a:xfrm>
          <a:prstGeom prst="ellipse">
            <a:avLst/>
          </a:prstGeom>
          <a:noFill/>
          <a:ln w="171450">
            <a:solidFill>
              <a:srgbClr val="E04E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pic>
        <p:nvPicPr>
          <p:cNvPr id="10" name="Picture 2" descr="6536461595418298@myt2-dd3598211d70">
            <a:extLst>
              <a:ext uri="{FF2B5EF4-FFF2-40B4-BE49-F238E27FC236}">
                <a16:creationId xmlns:a16="http://schemas.microsoft.com/office/drawing/2014/main" id="{165FB706-1240-467B-989E-3A7D7F7AC7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8190" y="26941"/>
            <a:ext cx="3001745" cy="9871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Рисунок 11" descr="https://corpmsp.ru/local/dist/images/desc-logo.png">
            <a:extLst>
              <a:ext uri="{FF2B5EF4-FFF2-40B4-BE49-F238E27FC236}">
                <a16:creationId xmlns:a16="http://schemas.microsoft.com/office/drawing/2014/main" id="{C7CE1D47-3A93-4C90-B114-7888B756756C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1265" y="175546"/>
            <a:ext cx="1720463" cy="520992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Прямоугольник 6">
            <a:extLst>
              <a:ext uri="{FF2B5EF4-FFF2-40B4-BE49-F238E27FC236}">
                <a16:creationId xmlns:a16="http://schemas.microsoft.com/office/drawing/2014/main" id="{FC87E0B5-5D94-47BC-8053-9DF43ED083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2367" y="5096722"/>
            <a:ext cx="9055410" cy="998456"/>
          </a:xfrm>
          <a:prstGeom prst="rect">
            <a:avLst/>
          </a:prstGeom>
          <a:solidFill>
            <a:srgbClr val="F5F1EA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358775" defTabSz="466725">
              <a:buClr>
                <a:srgbClr val="FF0000"/>
              </a:buClr>
            </a:pPr>
            <a:r>
              <a:rPr lang="ru-RU" sz="2000" b="1" dirty="0">
                <a:solidFill>
                  <a:srgbClr val="562212"/>
                </a:solidFill>
                <a:latin typeface="+mn-lt"/>
              </a:rPr>
              <a:t>3. Напишите заявление на имя главы администрации муниципального образования с просьбой предоставить в аренду имущество.</a:t>
            </a:r>
          </a:p>
        </p:txBody>
      </p:sp>
    </p:spTree>
    <p:extLst>
      <p:ext uri="{BB962C8B-B14F-4D97-AF65-F5344CB8AC3E}">
        <p14:creationId xmlns:p14="http://schemas.microsoft.com/office/powerpoint/2010/main" val="14813238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Рисунок 14"/>
          <p:cNvPicPr>
            <a:picLocks noChangeAspect="1"/>
          </p:cNvPicPr>
          <p:nvPr/>
        </p:nvPicPr>
        <p:blipFill>
          <a:blip r:embed="rId3"/>
          <a:srcRect l="49445" t="-76" r="217" b="-2"/>
          <a:stretch>
            <a:fillRect/>
          </a:stretch>
        </p:blipFill>
        <p:spPr bwMode="auto">
          <a:xfrm rot="-5400000">
            <a:off x="1413186" y="3370420"/>
            <a:ext cx="2822575" cy="560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TextBox 21"/>
          <p:cNvSpPr txBox="1"/>
          <p:nvPr/>
        </p:nvSpPr>
        <p:spPr>
          <a:xfrm>
            <a:off x="671812" y="1014055"/>
            <a:ext cx="8042275" cy="92948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85000"/>
              </a:lnSpc>
            </a:pPr>
            <a:r>
              <a:rPr lang="ru-RU" sz="32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ИНФРАСТРУКТУРА ИМУЩЕСТВЕННОЙ ПОДДЕРЖКИ </a:t>
            </a:r>
          </a:p>
        </p:txBody>
      </p:sp>
      <p:sp>
        <p:nvSpPr>
          <p:cNvPr id="19460" name="Прямоугольник 6"/>
          <p:cNvSpPr>
            <a:spLocks noChangeArrowheads="1"/>
          </p:cNvSpPr>
          <p:nvPr/>
        </p:nvSpPr>
        <p:spPr bwMode="auto">
          <a:xfrm>
            <a:off x="846137" y="2971131"/>
            <a:ext cx="5225890" cy="719138"/>
          </a:xfrm>
          <a:prstGeom prst="rect">
            <a:avLst/>
          </a:prstGeom>
          <a:solidFill>
            <a:srgbClr val="F5F1EA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358775" defTabSz="466725">
              <a:buClr>
                <a:srgbClr val="FF0000"/>
              </a:buClr>
            </a:pPr>
            <a:r>
              <a:rPr lang="ru-RU" sz="2400" b="1" dirty="0">
                <a:solidFill>
                  <a:srgbClr val="562212"/>
                </a:solidFill>
                <a:latin typeface="+mn-lt"/>
              </a:rPr>
              <a:t>Имущественная поддержка</a:t>
            </a:r>
          </a:p>
        </p:txBody>
      </p:sp>
      <p:sp>
        <p:nvSpPr>
          <p:cNvPr id="19461" name="Прямоугольник 6"/>
          <p:cNvSpPr>
            <a:spLocks noChangeArrowheads="1"/>
          </p:cNvSpPr>
          <p:nvPr/>
        </p:nvSpPr>
        <p:spPr bwMode="auto">
          <a:xfrm>
            <a:off x="844782" y="3997156"/>
            <a:ext cx="5225890" cy="720725"/>
          </a:xfrm>
          <a:prstGeom prst="rect">
            <a:avLst/>
          </a:prstGeom>
          <a:solidFill>
            <a:srgbClr val="F5F1EA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358775" defTabSz="466725">
              <a:buClr>
                <a:srgbClr val="FF0000"/>
              </a:buClr>
            </a:pPr>
            <a:r>
              <a:rPr lang="ru-RU" sz="2400" b="1" dirty="0">
                <a:solidFill>
                  <a:srgbClr val="562212"/>
                </a:solidFill>
                <a:latin typeface="+mn-lt"/>
              </a:rPr>
              <a:t>Консультационная поддержка</a:t>
            </a:r>
          </a:p>
        </p:txBody>
      </p:sp>
      <p:sp>
        <p:nvSpPr>
          <p:cNvPr id="19462" name="Прямоугольник 6"/>
          <p:cNvSpPr>
            <a:spLocks noChangeArrowheads="1"/>
          </p:cNvSpPr>
          <p:nvPr/>
        </p:nvSpPr>
        <p:spPr bwMode="auto">
          <a:xfrm>
            <a:off x="814704" y="5024768"/>
            <a:ext cx="5225890" cy="810962"/>
          </a:xfrm>
          <a:prstGeom prst="rect">
            <a:avLst/>
          </a:prstGeom>
          <a:solidFill>
            <a:srgbClr val="F5F1EA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358775" defTabSz="466725">
              <a:buClr>
                <a:srgbClr val="FF0000"/>
              </a:buClr>
            </a:pPr>
            <a:r>
              <a:rPr lang="ru-RU" sz="2400" b="1" dirty="0">
                <a:solidFill>
                  <a:srgbClr val="562212"/>
                </a:solidFill>
                <a:latin typeface="+mn-lt"/>
              </a:rPr>
              <a:t>Информационно-маркетинговая поддержка </a:t>
            </a:r>
          </a:p>
        </p:txBody>
      </p:sp>
      <p:sp>
        <p:nvSpPr>
          <p:cNvPr id="6" name="Овал 5"/>
          <p:cNvSpPr/>
          <p:nvPr/>
        </p:nvSpPr>
        <p:spPr>
          <a:xfrm>
            <a:off x="9845676" y="6863137"/>
            <a:ext cx="914400" cy="914400"/>
          </a:xfrm>
          <a:prstGeom prst="ellipse">
            <a:avLst/>
          </a:prstGeom>
          <a:noFill/>
          <a:ln w="171450">
            <a:solidFill>
              <a:srgbClr val="E04E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pic>
        <p:nvPicPr>
          <p:cNvPr id="10" name="Picture 2" descr="6536461595418298@myt2-dd3598211d70">
            <a:extLst>
              <a:ext uri="{FF2B5EF4-FFF2-40B4-BE49-F238E27FC236}">
                <a16:creationId xmlns:a16="http://schemas.microsoft.com/office/drawing/2014/main" id="{165FB706-1240-467B-989E-3A7D7F7AC7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8190" y="26941"/>
            <a:ext cx="3001745" cy="9871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Прямоугольник 6"/>
          <p:cNvSpPr>
            <a:spLocks noChangeArrowheads="1"/>
          </p:cNvSpPr>
          <p:nvPr/>
        </p:nvSpPr>
        <p:spPr bwMode="auto">
          <a:xfrm>
            <a:off x="833632" y="6142617"/>
            <a:ext cx="5225890" cy="791538"/>
          </a:xfrm>
          <a:prstGeom prst="rect">
            <a:avLst/>
          </a:prstGeom>
          <a:solidFill>
            <a:srgbClr val="F5F1EA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358775" defTabSz="466725">
              <a:buClr>
                <a:srgbClr val="FF0000"/>
              </a:buClr>
            </a:pPr>
            <a:r>
              <a:rPr lang="ru-RU" sz="2400" b="1" dirty="0">
                <a:solidFill>
                  <a:srgbClr val="562212"/>
                </a:solidFill>
                <a:latin typeface="+mn-lt"/>
              </a:rPr>
              <a:t>Популяризация бизнеса</a:t>
            </a:r>
          </a:p>
        </p:txBody>
      </p:sp>
      <p:pic>
        <p:nvPicPr>
          <p:cNvPr id="12" name="Рисунок 11" descr="https://corpmsp.ru/local/dist/images/desc-logo.png">
            <a:extLst>
              <a:ext uri="{FF2B5EF4-FFF2-40B4-BE49-F238E27FC236}">
                <a16:creationId xmlns:a16="http://schemas.microsoft.com/office/drawing/2014/main" id="{C7CE1D47-3A93-4C90-B114-7888B756756C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1265" y="175546"/>
            <a:ext cx="1720463" cy="5209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4" descr="https://vestikarelii.ru/images/news/18/18624/main.jpg">
            <a:extLst>
              <a:ext uri="{FF2B5EF4-FFF2-40B4-BE49-F238E27FC236}">
                <a16:creationId xmlns:a16="http://schemas.microsoft.com/office/drawing/2014/main" id="{1535C977-9889-49A6-ABB1-E470A4D21A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0683" y="3915842"/>
            <a:ext cx="4148236" cy="301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73ABF63-C8C4-47EE-9DDB-F121B17F2A07}"/>
              </a:ext>
            </a:extLst>
          </p:cNvPr>
          <p:cNvSpPr txBox="1"/>
          <p:nvPr/>
        </p:nvSpPr>
        <p:spPr>
          <a:xfrm>
            <a:off x="638763" y="2120219"/>
            <a:ext cx="92542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C00000"/>
                </a:solidFill>
                <a:latin typeface="+mn-lt"/>
              </a:rPr>
              <a:t> БИЗНЕС-ИНКУБАТОРЫ – 15 в ЛЕНИНГРАДСКОЙ ОБЛАСТИ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D20006D-FE6C-4B4D-B3F9-11B257FC2920}"/>
              </a:ext>
            </a:extLst>
          </p:cNvPr>
          <p:cNvSpPr txBox="1"/>
          <p:nvPr/>
        </p:nvSpPr>
        <p:spPr>
          <a:xfrm>
            <a:off x="7411728" y="2930654"/>
            <a:ext cx="22365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>
                <a:solidFill>
                  <a:srgbClr val="C00000"/>
                </a:solidFill>
                <a:latin typeface="+mn-lt"/>
              </a:rPr>
              <a:t>5 800 </a:t>
            </a:r>
            <a:r>
              <a:rPr lang="ru-RU" sz="3600" b="1" dirty="0" err="1">
                <a:solidFill>
                  <a:srgbClr val="C00000"/>
                </a:solidFill>
                <a:latin typeface="+mn-lt"/>
              </a:rPr>
              <a:t>кв.м</a:t>
            </a:r>
            <a:endParaRPr lang="ru-RU" sz="3600" b="1" dirty="0">
              <a:solidFill>
                <a:srgbClr val="C00000"/>
              </a:solidFill>
              <a:latin typeface="+mn-lt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Рисунок 14"/>
          <p:cNvPicPr>
            <a:picLocks noChangeAspect="1"/>
          </p:cNvPicPr>
          <p:nvPr/>
        </p:nvPicPr>
        <p:blipFill>
          <a:blip r:embed="rId3"/>
          <a:srcRect l="49445" t="-76" r="217" b="-2"/>
          <a:stretch>
            <a:fillRect/>
          </a:stretch>
        </p:blipFill>
        <p:spPr bwMode="auto">
          <a:xfrm rot="-5400000">
            <a:off x="1392238" y="3344862"/>
            <a:ext cx="2822575" cy="560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TextBox 21"/>
          <p:cNvSpPr txBox="1"/>
          <p:nvPr/>
        </p:nvSpPr>
        <p:spPr>
          <a:xfrm>
            <a:off x="671812" y="1014055"/>
            <a:ext cx="8042275" cy="92948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85000"/>
              </a:lnSpc>
            </a:pPr>
            <a:r>
              <a:rPr lang="ru-RU" sz="32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ИНФРАСТРУКТУРА ИМУЩЕСТВЕННОЙ ПОДДЕРЖКИ </a:t>
            </a:r>
          </a:p>
        </p:txBody>
      </p:sp>
      <p:sp>
        <p:nvSpPr>
          <p:cNvPr id="19461" name="Прямоугольник 6"/>
          <p:cNvSpPr>
            <a:spLocks noChangeArrowheads="1"/>
          </p:cNvSpPr>
          <p:nvPr/>
        </p:nvSpPr>
        <p:spPr bwMode="auto">
          <a:xfrm>
            <a:off x="4235873" y="1642872"/>
            <a:ext cx="6259900" cy="1270727"/>
          </a:xfrm>
          <a:prstGeom prst="rect">
            <a:avLst/>
          </a:prstGeom>
          <a:solidFill>
            <a:srgbClr val="F5F1EA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358775" defTabSz="466725">
              <a:buClr>
                <a:srgbClr val="FF0000"/>
              </a:buClr>
            </a:pPr>
            <a:endParaRPr lang="ru-RU" sz="2400" b="1" dirty="0">
              <a:solidFill>
                <a:srgbClr val="562212"/>
              </a:solidFill>
              <a:latin typeface="+mn-lt"/>
            </a:endParaRPr>
          </a:p>
          <a:p>
            <a:pPr marL="358775" defTabSz="466725">
              <a:buClr>
                <a:srgbClr val="FF0000"/>
              </a:buClr>
            </a:pPr>
            <a:r>
              <a:rPr lang="ru-RU" sz="2400" b="1" dirty="0">
                <a:solidFill>
                  <a:srgbClr val="C00000"/>
                </a:solidFill>
                <a:latin typeface="+mn-lt"/>
              </a:rPr>
              <a:t>100% заполнения: </a:t>
            </a:r>
            <a:r>
              <a:rPr lang="ru-RU" sz="2400" b="1" dirty="0">
                <a:solidFill>
                  <a:srgbClr val="562212"/>
                </a:solidFill>
                <a:latin typeface="+mn-lt"/>
              </a:rPr>
              <a:t>Приозерск, Всеволожск, Гатчина, Выборг, Луга, Лодейное поле, Сланцы, Кириши, Сосновый Бор, Пикалево, </a:t>
            </a:r>
          </a:p>
          <a:p>
            <a:pPr marL="358775" defTabSz="466725">
              <a:buClr>
                <a:srgbClr val="FF0000"/>
              </a:buClr>
            </a:pPr>
            <a:endParaRPr lang="ru-RU" sz="2400" b="1" dirty="0">
              <a:solidFill>
                <a:srgbClr val="562212"/>
              </a:solidFill>
              <a:latin typeface="+mn-lt"/>
            </a:endParaRPr>
          </a:p>
        </p:txBody>
      </p:sp>
      <p:sp>
        <p:nvSpPr>
          <p:cNvPr id="19462" name="Прямоугольник 6"/>
          <p:cNvSpPr>
            <a:spLocks noChangeArrowheads="1"/>
          </p:cNvSpPr>
          <p:nvPr/>
        </p:nvSpPr>
        <p:spPr bwMode="auto">
          <a:xfrm>
            <a:off x="4235873" y="3023259"/>
            <a:ext cx="6259900" cy="1084749"/>
          </a:xfrm>
          <a:prstGeom prst="rect">
            <a:avLst/>
          </a:prstGeom>
          <a:solidFill>
            <a:srgbClr val="F5F1EA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358775" defTabSz="466725">
              <a:buClr>
                <a:srgbClr val="FF0000"/>
              </a:buClr>
            </a:pPr>
            <a:r>
              <a:rPr lang="ru-RU" sz="2400" b="1" dirty="0">
                <a:solidFill>
                  <a:srgbClr val="C00000"/>
                </a:solidFill>
                <a:latin typeface="+mn-lt"/>
              </a:rPr>
              <a:t>ЕСТЬ свободные площади: </a:t>
            </a:r>
          </a:p>
          <a:p>
            <a:pPr marL="358775" defTabSz="466725">
              <a:buClr>
                <a:srgbClr val="FF0000"/>
              </a:buClr>
            </a:pPr>
            <a:r>
              <a:rPr lang="ru-RU" sz="2400" b="1" dirty="0">
                <a:solidFill>
                  <a:srgbClr val="562212"/>
                </a:solidFill>
                <a:latin typeface="+mn-lt"/>
              </a:rPr>
              <a:t>Волхов, Подпорожье, Тихвин</a:t>
            </a:r>
          </a:p>
        </p:txBody>
      </p:sp>
      <p:sp>
        <p:nvSpPr>
          <p:cNvPr id="6" name="Овал 5"/>
          <p:cNvSpPr/>
          <p:nvPr/>
        </p:nvSpPr>
        <p:spPr>
          <a:xfrm>
            <a:off x="3060204" y="6147649"/>
            <a:ext cx="914400" cy="914400"/>
          </a:xfrm>
          <a:prstGeom prst="ellipse">
            <a:avLst/>
          </a:prstGeom>
          <a:noFill/>
          <a:ln w="171450">
            <a:solidFill>
              <a:srgbClr val="E04E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pic>
        <p:nvPicPr>
          <p:cNvPr id="10" name="Picture 2" descr="6536461595418298@myt2-dd3598211d70">
            <a:extLst>
              <a:ext uri="{FF2B5EF4-FFF2-40B4-BE49-F238E27FC236}">
                <a16:creationId xmlns:a16="http://schemas.microsoft.com/office/drawing/2014/main" id="{165FB706-1240-467B-989E-3A7D7F7AC7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8190" y="26941"/>
            <a:ext cx="3001745" cy="9871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Прямоугольник 6"/>
          <p:cNvSpPr>
            <a:spLocks noChangeArrowheads="1"/>
          </p:cNvSpPr>
          <p:nvPr/>
        </p:nvSpPr>
        <p:spPr bwMode="auto">
          <a:xfrm>
            <a:off x="4234640" y="5597498"/>
            <a:ext cx="6259900" cy="1935236"/>
          </a:xfrm>
          <a:prstGeom prst="rect">
            <a:avLst/>
          </a:prstGeom>
          <a:solidFill>
            <a:srgbClr val="F5F1EA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358775" defTabSz="466725">
              <a:buClr>
                <a:srgbClr val="FF0000"/>
              </a:buClr>
            </a:pPr>
            <a:r>
              <a:rPr lang="ru-RU" sz="2400" b="1" dirty="0">
                <a:solidFill>
                  <a:srgbClr val="C00000"/>
                </a:solidFill>
                <a:latin typeface="+mn-lt"/>
              </a:rPr>
              <a:t>Места в аренду самозанятым:                                 </a:t>
            </a:r>
            <a:r>
              <a:rPr lang="ru-RU" sz="2400" b="1" dirty="0">
                <a:solidFill>
                  <a:srgbClr val="562212"/>
                </a:solidFill>
                <a:latin typeface="+mn-lt"/>
              </a:rPr>
              <a:t>центр «Мой бизнес» ЛО, Всеволожск, Кириши, Сосновый Бор (планируют), Сланцы, Пикалево, Приозерск, Волхов, Тихвин,  Гатчина</a:t>
            </a:r>
          </a:p>
        </p:txBody>
      </p:sp>
      <p:pic>
        <p:nvPicPr>
          <p:cNvPr id="12" name="Рисунок 11" descr="https://corpmsp.ru/local/dist/images/desc-logo.png">
            <a:extLst>
              <a:ext uri="{FF2B5EF4-FFF2-40B4-BE49-F238E27FC236}">
                <a16:creationId xmlns:a16="http://schemas.microsoft.com/office/drawing/2014/main" id="{C7CE1D47-3A93-4C90-B114-7888B756756C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1265" y="175546"/>
            <a:ext cx="1720463" cy="5209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4" descr="https://vestikarelii.ru/images/news/18/18624/main.jpg">
            <a:extLst>
              <a:ext uri="{FF2B5EF4-FFF2-40B4-BE49-F238E27FC236}">
                <a16:creationId xmlns:a16="http://schemas.microsoft.com/office/drawing/2014/main" id="{1535C977-9889-49A6-ABB1-E470A4D21A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9856" y="3586536"/>
            <a:ext cx="4148236" cy="301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3305C90-6BB9-4ADC-A119-EF8A6FF4B881}"/>
              </a:ext>
            </a:extLst>
          </p:cNvPr>
          <p:cNvSpPr txBox="1"/>
          <p:nvPr/>
        </p:nvSpPr>
        <p:spPr>
          <a:xfrm>
            <a:off x="546258" y="2053200"/>
            <a:ext cx="3703193" cy="47089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rgbClr val="C00000"/>
                </a:solidFill>
                <a:latin typeface="+mn-lt"/>
              </a:rPr>
              <a:t>БИЗНЕС-ИНКУБАТОРЫ </a:t>
            </a:r>
          </a:p>
          <a:p>
            <a:r>
              <a:rPr lang="ru-RU" sz="2800" b="1" dirty="0">
                <a:solidFill>
                  <a:srgbClr val="C00000"/>
                </a:solidFill>
                <a:latin typeface="+mn-lt"/>
              </a:rPr>
              <a:t>для начинающих </a:t>
            </a:r>
          </a:p>
          <a:p>
            <a:endParaRPr lang="ru-RU" sz="2800" b="1" dirty="0">
              <a:solidFill>
                <a:srgbClr val="C00000"/>
              </a:solidFill>
              <a:latin typeface="+mn-lt"/>
            </a:endParaRPr>
          </a:p>
          <a:p>
            <a:pPr marL="457200" indent="-457200">
              <a:buFontTx/>
              <a:buChar char="-"/>
            </a:pPr>
            <a:r>
              <a:rPr lang="ru-RU" sz="2400" b="1" dirty="0">
                <a:solidFill>
                  <a:srgbClr val="562212"/>
                </a:solidFill>
                <a:latin typeface="+mn-lt"/>
              </a:rPr>
              <a:t>аренда </a:t>
            </a:r>
          </a:p>
          <a:p>
            <a:r>
              <a:rPr lang="ru-RU" sz="2400" b="1" dirty="0">
                <a:solidFill>
                  <a:srgbClr val="562212"/>
                </a:solidFill>
                <a:latin typeface="+mn-lt"/>
              </a:rPr>
              <a:t>      не более 3 лет</a:t>
            </a:r>
          </a:p>
          <a:p>
            <a:pPr marL="457200" indent="-457200">
              <a:buFontTx/>
              <a:buChar char="-"/>
            </a:pPr>
            <a:endParaRPr lang="ru-RU" sz="2400" b="1" dirty="0">
              <a:solidFill>
                <a:srgbClr val="562212"/>
              </a:solidFill>
              <a:latin typeface="+mn-lt"/>
            </a:endParaRPr>
          </a:p>
          <a:p>
            <a:pPr marL="457200" indent="-457200">
              <a:buFontTx/>
              <a:buChar char="-"/>
            </a:pPr>
            <a:r>
              <a:rPr lang="ru-RU" sz="2400" b="1" dirty="0">
                <a:solidFill>
                  <a:srgbClr val="562212"/>
                </a:solidFill>
                <a:latin typeface="+mn-lt"/>
              </a:rPr>
              <a:t>конкурсная основа</a:t>
            </a:r>
          </a:p>
          <a:p>
            <a:pPr marL="457200" indent="-457200">
              <a:buFontTx/>
              <a:buChar char="-"/>
            </a:pPr>
            <a:endParaRPr lang="ru-RU" sz="2400" b="1" dirty="0">
              <a:solidFill>
                <a:srgbClr val="562212"/>
              </a:solidFill>
              <a:latin typeface="+mn-lt"/>
            </a:endParaRPr>
          </a:p>
          <a:p>
            <a:pPr marL="457200" indent="-457200">
              <a:buFontTx/>
              <a:buChar char="-"/>
            </a:pPr>
            <a:r>
              <a:rPr lang="ru-RU" sz="2400" b="1" dirty="0">
                <a:solidFill>
                  <a:srgbClr val="562212"/>
                </a:solidFill>
                <a:latin typeface="+mn-lt"/>
              </a:rPr>
              <a:t>возможность </a:t>
            </a:r>
          </a:p>
          <a:p>
            <a:r>
              <a:rPr lang="ru-RU" sz="2400" b="1" dirty="0">
                <a:solidFill>
                  <a:srgbClr val="562212"/>
                </a:solidFill>
                <a:latin typeface="+mn-lt"/>
              </a:rPr>
              <a:t>     аренды для </a:t>
            </a:r>
          </a:p>
          <a:p>
            <a:r>
              <a:rPr lang="ru-RU" sz="2400" b="1" dirty="0">
                <a:solidFill>
                  <a:srgbClr val="562212"/>
                </a:solidFill>
                <a:latin typeface="+mn-lt"/>
              </a:rPr>
              <a:t>     самозанятых </a:t>
            </a:r>
          </a:p>
          <a:p>
            <a:r>
              <a:rPr lang="ru-RU" sz="2400" b="1" dirty="0">
                <a:solidFill>
                  <a:srgbClr val="562212"/>
                </a:solidFill>
                <a:latin typeface="+mn-lt"/>
              </a:rPr>
              <a:t>     граждан</a:t>
            </a:r>
            <a:endParaRPr lang="ru-RU" sz="2400" dirty="0">
              <a:solidFill>
                <a:srgbClr val="562212"/>
              </a:solidFill>
              <a:latin typeface="+mn-lt"/>
            </a:endParaRPr>
          </a:p>
        </p:txBody>
      </p:sp>
      <p:sp>
        <p:nvSpPr>
          <p:cNvPr id="14" name="Прямоугольник 6">
            <a:extLst>
              <a:ext uri="{FF2B5EF4-FFF2-40B4-BE49-F238E27FC236}">
                <a16:creationId xmlns:a16="http://schemas.microsoft.com/office/drawing/2014/main" id="{FF86A230-84BD-4056-AF07-80E9712CEB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34640" y="4247832"/>
            <a:ext cx="6259900" cy="1270726"/>
          </a:xfrm>
          <a:prstGeom prst="rect">
            <a:avLst/>
          </a:prstGeom>
          <a:solidFill>
            <a:srgbClr val="F5F1EA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358775" defTabSz="466725">
              <a:buClr>
                <a:srgbClr val="FF0000"/>
              </a:buClr>
            </a:pPr>
            <a:r>
              <a:rPr lang="ru-RU" sz="2400" b="1" dirty="0">
                <a:solidFill>
                  <a:srgbClr val="C00000"/>
                </a:solidFill>
                <a:latin typeface="+mn-lt"/>
              </a:rPr>
              <a:t>ЕСТЬ рабочие места в аренду: </a:t>
            </a:r>
          </a:p>
          <a:p>
            <a:pPr marL="358775" defTabSz="466725">
              <a:buClr>
                <a:srgbClr val="FF0000"/>
              </a:buClr>
            </a:pPr>
            <a:r>
              <a:rPr lang="ru-RU" sz="2400" b="1" dirty="0">
                <a:solidFill>
                  <a:srgbClr val="562212"/>
                </a:solidFill>
                <a:latin typeface="+mn-lt"/>
              </a:rPr>
              <a:t>Кириши, Сосновый Бор, Пикалево, Волхов,  Тихвин</a:t>
            </a:r>
          </a:p>
        </p:txBody>
      </p:sp>
    </p:spTree>
    <p:extLst>
      <p:ext uri="{BB962C8B-B14F-4D97-AF65-F5344CB8AC3E}">
        <p14:creationId xmlns:p14="http://schemas.microsoft.com/office/powerpoint/2010/main" val="41354634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Рисунок 14"/>
          <p:cNvPicPr>
            <a:picLocks noChangeAspect="1"/>
          </p:cNvPicPr>
          <p:nvPr/>
        </p:nvPicPr>
        <p:blipFill>
          <a:blip r:embed="rId3"/>
          <a:srcRect l="49445" t="-76" r="217" b="-2"/>
          <a:stretch>
            <a:fillRect/>
          </a:stretch>
        </p:blipFill>
        <p:spPr bwMode="auto">
          <a:xfrm rot="-5400000">
            <a:off x="1392237" y="3344863"/>
            <a:ext cx="2822575" cy="560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TextBox 21"/>
          <p:cNvSpPr txBox="1"/>
          <p:nvPr/>
        </p:nvSpPr>
        <p:spPr>
          <a:xfrm>
            <a:off x="671812" y="1014055"/>
            <a:ext cx="8416432" cy="9294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85000"/>
              </a:lnSpc>
            </a:pPr>
            <a:r>
              <a:rPr lang="ru-RU" sz="32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ПОРЯДОК ПРЕДОСТАВЛЕНИЯ ПОМЕЩЕНИЙ В БИЗНЕС-ИНКУБАТОРАХ  </a:t>
            </a:r>
          </a:p>
        </p:txBody>
      </p:sp>
      <p:sp>
        <p:nvSpPr>
          <p:cNvPr id="19459" name="Прямоугольник 6"/>
          <p:cNvSpPr>
            <a:spLocks noChangeArrowheads="1"/>
          </p:cNvSpPr>
          <p:nvPr/>
        </p:nvSpPr>
        <p:spPr bwMode="auto">
          <a:xfrm>
            <a:off x="846136" y="2374900"/>
            <a:ext cx="7818361" cy="1193490"/>
          </a:xfrm>
          <a:prstGeom prst="rect">
            <a:avLst/>
          </a:prstGeom>
          <a:solidFill>
            <a:srgbClr val="F5F1EA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358775" defTabSz="466725">
              <a:buClr>
                <a:srgbClr val="FF0000"/>
              </a:buClr>
            </a:pPr>
            <a:r>
              <a:rPr lang="ru-RU" sz="2000" b="1" dirty="0">
                <a:solidFill>
                  <a:srgbClr val="562212"/>
                </a:solidFill>
                <a:latin typeface="+mn-lt"/>
              </a:rPr>
              <a:t>1. Обратитесь в организацию поддержки (бизнес-инкубатор)                            и напишите заявление на предоставление помещения</a:t>
            </a:r>
          </a:p>
        </p:txBody>
      </p:sp>
      <p:sp>
        <p:nvSpPr>
          <p:cNvPr id="19460" name="Прямоугольник 6"/>
          <p:cNvSpPr>
            <a:spLocks noChangeArrowheads="1"/>
          </p:cNvSpPr>
          <p:nvPr/>
        </p:nvSpPr>
        <p:spPr bwMode="auto">
          <a:xfrm>
            <a:off x="846136" y="3763656"/>
            <a:ext cx="7818360" cy="1351582"/>
          </a:xfrm>
          <a:prstGeom prst="rect">
            <a:avLst/>
          </a:prstGeom>
          <a:solidFill>
            <a:srgbClr val="F5F1EA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358775" defTabSz="466725">
              <a:buClr>
                <a:srgbClr val="FF0000"/>
              </a:buClr>
            </a:pPr>
            <a:r>
              <a:rPr lang="ru-RU" sz="2000" b="1" dirty="0">
                <a:solidFill>
                  <a:srgbClr val="562212"/>
                </a:solidFill>
                <a:latin typeface="+mn-lt"/>
              </a:rPr>
              <a:t>2. Примите участие в конкурсе (информация – на сайте МО, бизнес-инкубатора, </a:t>
            </a:r>
            <a:r>
              <a:rPr lang="en-US" sz="2000" b="1" dirty="0">
                <a:solidFill>
                  <a:srgbClr val="562212"/>
                </a:solidFill>
                <a:latin typeface="+mn-lt"/>
              </a:rPr>
              <a:t>torgi.gov.ru – </a:t>
            </a:r>
            <a:r>
              <a:rPr lang="ru-RU" sz="2000" b="1" dirty="0">
                <a:solidFill>
                  <a:srgbClr val="562212"/>
                </a:solidFill>
                <a:latin typeface="+mn-lt"/>
              </a:rPr>
              <a:t>официальном сайте торгов в РФ</a:t>
            </a:r>
          </a:p>
        </p:txBody>
      </p:sp>
      <p:sp>
        <p:nvSpPr>
          <p:cNvPr id="19461" name="Прямоугольник 6"/>
          <p:cNvSpPr>
            <a:spLocks noChangeArrowheads="1"/>
          </p:cNvSpPr>
          <p:nvPr/>
        </p:nvSpPr>
        <p:spPr bwMode="auto">
          <a:xfrm>
            <a:off x="917575" y="5412890"/>
            <a:ext cx="7818359" cy="1351583"/>
          </a:xfrm>
          <a:prstGeom prst="rect">
            <a:avLst/>
          </a:prstGeom>
          <a:solidFill>
            <a:srgbClr val="F5F1EA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358775" defTabSz="466725">
              <a:buClr>
                <a:srgbClr val="FF0000"/>
              </a:buClr>
            </a:pPr>
            <a:r>
              <a:rPr lang="ru-RU" sz="2000" b="1" dirty="0">
                <a:solidFill>
                  <a:srgbClr val="562212"/>
                </a:solidFill>
                <a:latin typeface="+mn-lt"/>
              </a:rPr>
              <a:t>3. Подпишите договор с бизнес-инкубатором и развивайте свой бизнес!</a:t>
            </a:r>
          </a:p>
        </p:txBody>
      </p:sp>
      <p:sp>
        <p:nvSpPr>
          <p:cNvPr id="6" name="Овал 5"/>
          <p:cNvSpPr/>
          <p:nvPr/>
        </p:nvSpPr>
        <p:spPr>
          <a:xfrm>
            <a:off x="9009063" y="1714500"/>
            <a:ext cx="914400" cy="914400"/>
          </a:xfrm>
          <a:prstGeom prst="ellipse">
            <a:avLst/>
          </a:prstGeom>
          <a:noFill/>
          <a:ln w="171450">
            <a:solidFill>
              <a:srgbClr val="E04E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pic>
        <p:nvPicPr>
          <p:cNvPr id="10" name="Picture 2" descr="6536461595418298@myt2-dd3598211d70">
            <a:extLst>
              <a:ext uri="{FF2B5EF4-FFF2-40B4-BE49-F238E27FC236}">
                <a16:creationId xmlns:a16="http://schemas.microsoft.com/office/drawing/2014/main" id="{165FB706-1240-467B-989E-3A7D7F7AC7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8190" y="26941"/>
            <a:ext cx="3001745" cy="9871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Рисунок 11" descr="https://corpmsp.ru/local/dist/images/desc-logo.png">
            <a:extLst>
              <a:ext uri="{FF2B5EF4-FFF2-40B4-BE49-F238E27FC236}">
                <a16:creationId xmlns:a16="http://schemas.microsoft.com/office/drawing/2014/main" id="{C7CE1D47-3A93-4C90-B114-7888B756756C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1265" y="175546"/>
            <a:ext cx="1720463" cy="5209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240524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Рисунок 23"/>
          <p:cNvPicPr>
            <a:picLocks noChangeAspect="1"/>
          </p:cNvPicPr>
          <p:nvPr/>
        </p:nvPicPr>
        <p:blipFill>
          <a:blip r:embed="rId3"/>
          <a:srcRect t="34073" r="45876"/>
          <a:stretch>
            <a:fillRect/>
          </a:stretch>
        </p:blipFill>
        <p:spPr bwMode="auto">
          <a:xfrm>
            <a:off x="5980638" y="0"/>
            <a:ext cx="4802187" cy="584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Арка 22"/>
          <p:cNvSpPr/>
          <p:nvPr/>
        </p:nvSpPr>
        <p:spPr>
          <a:xfrm rot="18027255">
            <a:off x="-68245" y="5006870"/>
            <a:ext cx="4830762" cy="4830763"/>
          </a:xfrm>
          <a:prstGeom prst="blockArc">
            <a:avLst>
              <a:gd name="adj1" fmla="val 14106148"/>
              <a:gd name="adj2" fmla="val 3789708"/>
              <a:gd name="adj3" fmla="val 15986"/>
            </a:avLst>
          </a:prstGeom>
          <a:solidFill>
            <a:srgbClr val="EDD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 dirty="0">
              <a:solidFill>
                <a:prstClr val="black"/>
              </a:solidFill>
            </a:endParaRPr>
          </a:p>
        </p:txBody>
      </p:sp>
      <p:sp>
        <p:nvSpPr>
          <p:cNvPr id="14346" name="Прямоугольник 8"/>
          <p:cNvSpPr>
            <a:spLocks noChangeArrowheads="1"/>
          </p:cNvSpPr>
          <p:nvPr/>
        </p:nvSpPr>
        <p:spPr bwMode="auto">
          <a:xfrm>
            <a:off x="1514475" y="4204860"/>
            <a:ext cx="7966075" cy="1634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defRPr/>
            </a:pPr>
            <a:r>
              <a:rPr lang="ru-RU" sz="3200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ФИНАНСОВАЯ</a:t>
            </a:r>
          </a:p>
          <a:p>
            <a:pPr lvl="0" algn="ctr">
              <a:lnSpc>
                <a:spcPct val="107000"/>
              </a:lnSpc>
              <a:defRPr/>
            </a:pPr>
            <a:r>
              <a:rPr lang="ru-RU" sz="3200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МАЛОГО И СРЕДНЕГ О </a:t>
            </a:r>
          </a:p>
          <a:p>
            <a:pPr lvl="0" algn="ctr">
              <a:lnSpc>
                <a:spcPct val="107000"/>
              </a:lnSpc>
              <a:defRPr/>
            </a:pPr>
            <a:endParaRPr lang="ru-RU" sz="3200" dirty="0">
              <a:solidFill>
                <a:schemeClr val="bg1"/>
              </a:solidFill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06598E4C-DEBE-436F-BCF9-B9D525F657D7}"/>
              </a:ext>
            </a:extLst>
          </p:cNvPr>
          <p:cNvSpPr/>
          <p:nvPr/>
        </p:nvSpPr>
        <p:spPr>
          <a:xfrm>
            <a:off x="748527" y="812340"/>
            <a:ext cx="980997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АРЕНДА В ЦЕНТРЕ «МОЙ БИЗНЕС» ЛО </a:t>
            </a:r>
          </a:p>
        </p:txBody>
      </p:sp>
      <p:sp>
        <p:nvSpPr>
          <p:cNvPr id="12" name="TextBox 5">
            <a:extLst>
              <a:ext uri="{FF2B5EF4-FFF2-40B4-BE49-F238E27FC236}">
                <a16:creationId xmlns:a16="http://schemas.microsoft.com/office/drawing/2014/main" id="{E84261C9-B6E7-4314-9971-FA433CAA52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0382" y="1439863"/>
            <a:ext cx="6215256" cy="606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457200" indent="-457200" eaLnBrk="1" hangingPunct="1">
              <a:buFontTx/>
              <a:buChar char="-"/>
            </a:pPr>
            <a:r>
              <a:rPr lang="ru-RU" altLang="ru-RU" sz="2400" b="1" dirty="0">
                <a:solidFill>
                  <a:srgbClr val="E04E39"/>
                </a:solidFill>
                <a:latin typeface="+mn-lt"/>
                <a:cs typeface="Arial" panose="020B0604020202020204" pitchFamily="34" charset="0"/>
              </a:rPr>
              <a:t>Аренда оборудованных рабочих мест                       </a:t>
            </a:r>
          </a:p>
          <a:p>
            <a:pPr eaLnBrk="1" hangingPunct="1"/>
            <a:r>
              <a:rPr lang="ru-RU" altLang="ru-RU" sz="2400" b="1" dirty="0">
                <a:solidFill>
                  <a:srgbClr val="E04E39"/>
                </a:solidFill>
                <a:latin typeface="+mn-lt"/>
                <a:cs typeface="Arial" panose="020B0604020202020204" pitchFamily="34" charset="0"/>
              </a:rPr>
              <a:t>для МСП и самозанятых граждан</a:t>
            </a:r>
          </a:p>
          <a:p>
            <a:pPr marL="457200" indent="-457200">
              <a:buFontTx/>
              <a:buChar char="-"/>
            </a:pPr>
            <a:r>
              <a:rPr lang="ru-RU" altLang="ru-RU" sz="2400" b="1" dirty="0">
                <a:solidFill>
                  <a:srgbClr val="E04E39"/>
                </a:solidFill>
                <a:latin typeface="+mn-lt"/>
                <a:cs typeface="Arial" panose="020B0604020202020204" pitchFamily="34" charset="0"/>
              </a:rPr>
              <a:t>Аренда помещений для переговоров, </a:t>
            </a:r>
          </a:p>
          <a:p>
            <a:r>
              <a:rPr lang="ru-RU" altLang="ru-RU" sz="2400" b="1" dirty="0">
                <a:solidFill>
                  <a:srgbClr val="E04E39"/>
                </a:solidFill>
                <a:latin typeface="+mn-lt"/>
                <a:cs typeface="Arial" panose="020B0604020202020204" pitchFamily="34" charset="0"/>
              </a:rPr>
              <a:t>обучения, мероприятий – </a:t>
            </a:r>
          </a:p>
          <a:p>
            <a:r>
              <a:rPr lang="ru-RU" altLang="ru-RU" sz="2400" b="1" dirty="0">
                <a:solidFill>
                  <a:srgbClr val="E04E39"/>
                </a:solidFill>
                <a:latin typeface="+mn-lt"/>
                <a:cs typeface="Arial" panose="020B0604020202020204" pitchFamily="34" charset="0"/>
              </a:rPr>
              <a:t>для организаций инфраструктуры поддержки и деловых </a:t>
            </a:r>
          </a:p>
          <a:p>
            <a:r>
              <a:rPr lang="ru-RU" altLang="ru-RU" sz="2400" b="1" dirty="0">
                <a:solidFill>
                  <a:srgbClr val="E04E39"/>
                </a:solidFill>
                <a:latin typeface="+mn-lt"/>
                <a:cs typeface="Arial" panose="020B0604020202020204" pitchFamily="34" charset="0"/>
              </a:rPr>
              <a:t>общественных объединений</a:t>
            </a:r>
          </a:p>
          <a:p>
            <a:pPr algn="ctr"/>
            <a:r>
              <a:rPr lang="ru-RU" altLang="ru-RU" sz="2800" b="1" dirty="0">
                <a:solidFill>
                  <a:srgbClr val="0070C0"/>
                </a:solidFill>
                <a:latin typeface="+mn-lt"/>
                <a:cs typeface="Arial" panose="020B0604020202020204" pitchFamily="34" charset="0"/>
              </a:rPr>
              <a:t>БЕСПЛАТНО!</a:t>
            </a:r>
          </a:p>
          <a:p>
            <a:r>
              <a:rPr lang="ru-RU" altLang="ru-RU" sz="2400" b="1" dirty="0">
                <a:solidFill>
                  <a:schemeClr val="accent6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Как получить:</a:t>
            </a:r>
          </a:p>
          <a:p>
            <a:r>
              <a:rPr lang="ru-RU" altLang="ru-RU" sz="2400" b="1" dirty="0">
                <a:solidFill>
                  <a:srgbClr val="E04E39"/>
                </a:solidFill>
                <a:latin typeface="+mn-lt"/>
                <a:cs typeface="Arial" panose="020B0604020202020204" pitchFamily="34" charset="0"/>
              </a:rPr>
              <a:t>МСП и самозанятым:</a:t>
            </a:r>
          </a:p>
          <a:p>
            <a:pPr marL="457200" indent="-457200">
              <a:buAutoNum type="arabicPeriod"/>
            </a:pPr>
            <a:r>
              <a:rPr lang="ru-RU" altLang="ru-RU" sz="2400" b="1" dirty="0">
                <a:solidFill>
                  <a:schemeClr val="accent2">
                    <a:lumMod val="50000"/>
                  </a:schemeClr>
                </a:solidFill>
                <a:latin typeface="+mn-lt"/>
                <a:cs typeface="Arial" panose="020B0604020202020204" pitchFamily="34" charset="0"/>
              </a:rPr>
              <a:t>Позвонить на ресепшен Фонда </a:t>
            </a:r>
          </a:p>
          <a:p>
            <a:r>
              <a:rPr lang="ru-RU" altLang="ru-RU" sz="2400" b="1" dirty="0">
                <a:solidFill>
                  <a:schemeClr val="accent2">
                    <a:lumMod val="50000"/>
                  </a:schemeClr>
                </a:solidFill>
                <a:latin typeface="+mn-lt"/>
                <a:cs typeface="Arial" panose="020B0604020202020204" pitchFamily="34" charset="0"/>
              </a:rPr>
              <a:t>8 (812) 309 46 88 (мин. за 3 рабочих дня)</a:t>
            </a:r>
          </a:p>
          <a:p>
            <a:pPr marL="457200" indent="-457200">
              <a:buAutoNum type="arabicPeriod" startAt="2"/>
            </a:pPr>
            <a:r>
              <a:rPr lang="ru-RU" altLang="ru-RU" sz="2400" b="1" dirty="0">
                <a:solidFill>
                  <a:schemeClr val="accent2">
                    <a:lumMod val="50000"/>
                  </a:schemeClr>
                </a:solidFill>
                <a:latin typeface="+mn-lt"/>
                <a:cs typeface="Arial" panose="020B0604020202020204" pitchFamily="34" charset="0"/>
              </a:rPr>
              <a:t>Заполнить заявление на месте.</a:t>
            </a:r>
          </a:p>
          <a:p>
            <a:r>
              <a:rPr lang="ru-RU" altLang="ru-RU" sz="2400" b="1" dirty="0">
                <a:solidFill>
                  <a:srgbClr val="E04E39"/>
                </a:solidFill>
                <a:latin typeface="+mn-lt"/>
                <a:cs typeface="Arial" panose="020B0604020202020204" pitchFamily="34" charset="0"/>
              </a:rPr>
              <a:t>Организациям для мероприятий:</a:t>
            </a:r>
          </a:p>
          <a:p>
            <a:r>
              <a:rPr lang="ru-RU" altLang="ru-RU" sz="2400" b="1" dirty="0">
                <a:solidFill>
                  <a:schemeClr val="accent2">
                    <a:lumMod val="50000"/>
                  </a:schemeClr>
                </a:solidFill>
                <a:latin typeface="+mn-lt"/>
                <a:cs typeface="Arial" panose="020B0604020202020204" pitchFamily="34" charset="0"/>
              </a:rPr>
              <a:t>1. Запрос на почту: </a:t>
            </a:r>
            <a:r>
              <a:rPr lang="en-US" altLang="ru-RU" sz="2400" b="1" dirty="0">
                <a:solidFill>
                  <a:schemeClr val="accent2">
                    <a:lumMod val="50000"/>
                  </a:schemeClr>
                </a:solidFill>
                <a:latin typeface="+mn-lt"/>
                <a:cs typeface="Arial" panose="020B0604020202020204" pitchFamily="34" charset="0"/>
                <a:hlinkClick r:id="rId4"/>
              </a:rPr>
              <a:t>consult@813.ru</a:t>
            </a:r>
            <a:endParaRPr lang="ru-RU" altLang="ru-RU" sz="2400" b="1" dirty="0">
              <a:solidFill>
                <a:schemeClr val="accent2">
                  <a:lumMod val="50000"/>
                </a:schemeClr>
              </a:solidFill>
              <a:latin typeface="+mn-lt"/>
              <a:cs typeface="Arial" panose="020B0604020202020204" pitchFamily="34" charset="0"/>
            </a:endParaRPr>
          </a:p>
          <a:p>
            <a:r>
              <a:rPr lang="ru-RU" altLang="ru-RU" sz="2400" b="1" dirty="0">
                <a:solidFill>
                  <a:schemeClr val="accent2">
                    <a:lumMod val="50000"/>
                  </a:schemeClr>
                </a:solidFill>
                <a:latin typeface="+mn-lt"/>
                <a:cs typeface="Arial" panose="020B0604020202020204" pitchFamily="34" charset="0"/>
              </a:rPr>
              <a:t>2. Позвонить </a:t>
            </a:r>
            <a:r>
              <a:rPr lang="ru-RU" altLang="ru-RU" sz="2400" b="1" dirty="0">
                <a:solidFill>
                  <a:schemeClr val="accent2">
                    <a:lumMod val="50000"/>
                  </a:schemeClr>
                </a:solidFill>
                <a:cs typeface="Arial" panose="020B0604020202020204" pitchFamily="34" charset="0"/>
              </a:rPr>
              <a:t>8 (812) 309 46 88 !</a:t>
            </a:r>
            <a:endParaRPr lang="ru-RU" altLang="ru-RU" sz="2400" b="1" dirty="0">
              <a:solidFill>
                <a:schemeClr val="accent2">
                  <a:lumMod val="50000"/>
                </a:schemeClr>
              </a:solidFill>
              <a:latin typeface="+mn-lt"/>
              <a:cs typeface="Arial" panose="020B0604020202020204" pitchFamily="34" charset="0"/>
            </a:endParaRPr>
          </a:p>
        </p:txBody>
      </p:sp>
      <p:pic>
        <p:nvPicPr>
          <p:cNvPr id="9" name="Рисунок 8" descr="https://corpmsp.ru/local/dist/images/desc-logo.png">
            <a:extLst>
              <a:ext uri="{FF2B5EF4-FFF2-40B4-BE49-F238E27FC236}">
                <a16:creationId xmlns:a16="http://schemas.microsoft.com/office/drawing/2014/main" id="{85182918-3782-4C3B-84E7-1F5545ECE20F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718" y="183712"/>
            <a:ext cx="1720463" cy="5209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2" descr="6536461595418298@myt2-dd3598211d70">
            <a:extLst>
              <a:ext uri="{FF2B5EF4-FFF2-40B4-BE49-F238E27FC236}">
                <a16:creationId xmlns:a16="http://schemas.microsoft.com/office/drawing/2014/main" id="{45490D7B-EB8E-4B66-A8F1-2FCFE235FA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9434" y="0"/>
            <a:ext cx="2915089" cy="958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7EE90D9-4A95-4AED-B923-37F9B419F7A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9886" y="1625638"/>
            <a:ext cx="4214757" cy="281121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9920567-B461-42D6-A001-042293B89E23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9886" y="4533937"/>
            <a:ext cx="4214637" cy="2809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79268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Арка 22"/>
          <p:cNvSpPr/>
          <p:nvPr/>
        </p:nvSpPr>
        <p:spPr>
          <a:xfrm rot="18027255">
            <a:off x="-68245" y="5006870"/>
            <a:ext cx="4830762" cy="4830763"/>
          </a:xfrm>
          <a:prstGeom prst="blockArc">
            <a:avLst>
              <a:gd name="adj1" fmla="val 14106148"/>
              <a:gd name="adj2" fmla="val 3789708"/>
              <a:gd name="adj3" fmla="val 15986"/>
            </a:avLst>
          </a:prstGeom>
          <a:solidFill>
            <a:srgbClr val="EDD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 dirty="0">
              <a:solidFill>
                <a:prstClr val="black"/>
              </a:solidFill>
            </a:endParaRPr>
          </a:p>
        </p:txBody>
      </p:sp>
      <p:sp>
        <p:nvSpPr>
          <p:cNvPr id="14346" name="Прямоугольник 8"/>
          <p:cNvSpPr>
            <a:spLocks noChangeArrowheads="1"/>
          </p:cNvSpPr>
          <p:nvPr/>
        </p:nvSpPr>
        <p:spPr bwMode="auto">
          <a:xfrm>
            <a:off x="1514475" y="4204860"/>
            <a:ext cx="7966075" cy="1634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defRPr/>
            </a:pPr>
            <a:r>
              <a:rPr lang="ru-RU" sz="3200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ФИНАНСОВАЯ</a:t>
            </a:r>
          </a:p>
          <a:p>
            <a:pPr lvl="0" algn="ctr">
              <a:lnSpc>
                <a:spcPct val="107000"/>
              </a:lnSpc>
              <a:defRPr/>
            </a:pPr>
            <a:r>
              <a:rPr lang="ru-RU" sz="3200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МАЛОГО И СРЕДНЕГ О </a:t>
            </a:r>
          </a:p>
          <a:p>
            <a:pPr lvl="0" algn="ctr">
              <a:lnSpc>
                <a:spcPct val="107000"/>
              </a:lnSpc>
              <a:defRPr/>
            </a:pPr>
            <a:endParaRPr lang="ru-RU" sz="3200" dirty="0">
              <a:solidFill>
                <a:schemeClr val="bg1"/>
              </a:solidFill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06598E4C-DEBE-436F-BCF9-B9D525F657D7}"/>
              </a:ext>
            </a:extLst>
          </p:cNvPr>
          <p:cNvSpPr/>
          <p:nvPr/>
        </p:nvSpPr>
        <p:spPr>
          <a:xfrm>
            <a:off x="748527" y="812340"/>
            <a:ext cx="980997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АРЕНДА В ЦЕНТРЕ «МОЙ БИЗНЕС» ЛО </a:t>
            </a:r>
          </a:p>
        </p:txBody>
      </p:sp>
      <p:pic>
        <p:nvPicPr>
          <p:cNvPr id="9" name="Рисунок 8" descr="https://corpmsp.ru/local/dist/images/desc-logo.png">
            <a:extLst>
              <a:ext uri="{FF2B5EF4-FFF2-40B4-BE49-F238E27FC236}">
                <a16:creationId xmlns:a16="http://schemas.microsoft.com/office/drawing/2014/main" id="{85182918-3782-4C3B-84E7-1F5545ECE20F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718" y="183712"/>
            <a:ext cx="1720463" cy="5209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2" descr="6536461595418298@myt2-dd3598211d70">
            <a:extLst>
              <a:ext uri="{FF2B5EF4-FFF2-40B4-BE49-F238E27FC236}">
                <a16:creationId xmlns:a16="http://schemas.microsoft.com/office/drawing/2014/main" id="{45490D7B-EB8E-4B66-A8F1-2FCFE235FA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9434" y="0"/>
            <a:ext cx="2915089" cy="958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0DAC337-4A10-49D6-A1E1-EFBE4253540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069" y="1719944"/>
            <a:ext cx="5372445" cy="3583379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D0940FC6-73FA-4ABE-BEC1-57C2A1C5F0F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3165" y="3646033"/>
            <a:ext cx="5596170" cy="3730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09886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6">
            <a:extLst>
              <a:ext uri="{FF2B5EF4-FFF2-40B4-BE49-F238E27FC236}">
                <a16:creationId xmlns:a16="http://schemas.microsoft.com/office/drawing/2014/main" id="{7B9B17EC-9222-41BE-9C94-9BEB2F9895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2557" y="888677"/>
            <a:ext cx="9462419" cy="476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3683" tIns="41842" rIns="83683" bIns="41842">
            <a:spAutoFit/>
          </a:bodyPr>
          <a:lstStyle/>
          <a:p>
            <a:pPr algn="ctr" defTabSz="418571">
              <a:lnSpc>
                <a:spcPct val="85000"/>
              </a:lnSpc>
            </a:pPr>
            <a:r>
              <a:rPr lang="ru-RU" sz="3000" b="1" dirty="0">
                <a:solidFill>
                  <a:srgbClr val="ED5338"/>
                </a:solidFill>
                <a:latin typeface="Arial" panose="020B0604020202020204" pitchFamily="34" charset="0"/>
                <a:ea typeface="Roboto Black"/>
                <a:cs typeface="Arial" panose="020B0604020202020204" pitchFamily="34" charset="0"/>
              </a:rPr>
              <a:t>Оперативная информация</a:t>
            </a:r>
          </a:p>
        </p:txBody>
      </p:sp>
      <p:sp>
        <p:nvSpPr>
          <p:cNvPr id="6" name="Прямоугольник 1">
            <a:extLst>
              <a:ext uri="{FF2B5EF4-FFF2-40B4-BE49-F238E27FC236}">
                <a16:creationId xmlns:a16="http://schemas.microsoft.com/office/drawing/2014/main" id="{9ED02BF9-D8F3-47A3-8D21-26A6D8D2DB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9105" y="1937270"/>
            <a:ext cx="6804320" cy="38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3715" tIns="41857" rIns="83715" bIns="41857">
            <a:spAutoFit/>
          </a:bodyPr>
          <a:lstStyle/>
          <a:p>
            <a:pPr marL="313929" indent="-313929" defTabSz="418571">
              <a:buFont typeface="Wingdings" panose="05000000000000000000" pitchFamily="2" charset="2"/>
              <a:buChar char="q"/>
            </a:pPr>
            <a:r>
              <a:rPr lang="ru-RU" sz="2188" b="1" dirty="0" err="1">
                <a:solidFill>
                  <a:srgbClr val="562212"/>
                </a:solidFill>
              </a:rPr>
              <a:t>Телеграм</a:t>
            </a:r>
            <a:r>
              <a:rPr lang="ru-RU" sz="2188" b="1" dirty="0">
                <a:solidFill>
                  <a:srgbClr val="562212"/>
                </a:solidFill>
              </a:rPr>
              <a:t>-канал  МойБизнес47</a:t>
            </a:r>
          </a:p>
          <a:p>
            <a:pPr marL="313929" indent="-313929" defTabSz="418571">
              <a:buFont typeface="Wingdings" panose="05000000000000000000" pitchFamily="2" charset="2"/>
              <a:buChar char="q"/>
            </a:pPr>
            <a:r>
              <a:rPr lang="ru-RU" sz="2188" b="1" dirty="0">
                <a:solidFill>
                  <a:srgbClr val="562212"/>
                </a:solidFill>
              </a:rPr>
              <a:t>Портал </a:t>
            </a:r>
            <a:r>
              <a:rPr lang="en-US" sz="2188" b="1" dirty="0">
                <a:solidFill>
                  <a:srgbClr val="562212"/>
                </a:solidFill>
              </a:rPr>
              <a:t>www.813.ru</a:t>
            </a:r>
          </a:p>
          <a:p>
            <a:pPr marL="313929" indent="-313929" defTabSz="418571">
              <a:buFont typeface="Wingdings" panose="05000000000000000000" pitchFamily="2" charset="2"/>
              <a:buChar char="q"/>
            </a:pPr>
            <a:r>
              <a:rPr lang="ru-RU" sz="2188" b="1" dirty="0">
                <a:solidFill>
                  <a:srgbClr val="562212"/>
                </a:solidFill>
              </a:rPr>
              <a:t> </a:t>
            </a:r>
            <a:r>
              <a:rPr lang="ru-RU" sz="2188" b="1" dirty="0" err="1">
                <a:solidFill>
                  <a:srgbClr val="562212"/>
                </a:solidFill>
              </a:rPr>
              <a:t>ВКонтакте</a:t>
            </a:r>
            <a:r>
              <a:rPr lang="ru-RU" sz="2188" b="1" dirty="0">
                <a:solidFill>
                  <a:srgbClr val="562212"/>
                </a:solidFill>
              </a:rPr>
              <a:t> https://vk.com/fpp47</a:t>
            </a:r>
          </a:p>
          <a:p>
            <a:pPr marL="313929" indent="-313929" defTabSz="418571">
              <a:buFont typeface="Wingdings" panose="05000000000000000000" pitchFamily="2" charset="2"/>
              <a:buChar char="q"/>
            </a:pPr>
            <a:r>
              <a:rPr lang="ru-RU" sz="2188" b="1" dirty="0">
                <a:solidFill>
                  <a:srgbClr val="562212"/>
                </a:solidFill>
              </a:rPr>
              <a:t>Чат-бот по мерам  поддержки @FPP47_bot</a:t>
            </a:r>
          </a:p>
          <a:p>
            <a:pPr marL="313929" indent="-313929" defTabSz="418571">
              <a:buFont typeface="Wingdings" panose="05000000000000000000" pitchFamily="2" charset="2"/>
              <a:buChar char="q"/>
            </a:pPr>
            <a:r>
              <a:rPr lang="ru-RU" sz="2188" b="1" dirty="0">
                <a:solidFill>
                  <a:srgbClr val="562212"/>
                </a:solidFill>
              </a:rPr>
              <a:t>Горячая линия 8 (800) 30-20-813</a:t>
            </a:r>
          </a:p>
          <a:p>
            <a:pPr defTabSz="418571"/>
            <a:endParaRPr lang="ru-RU" sz="2188" b="1" dirty="0">
              <a:solidFill>
                <a:srgbClr val="562212"/>
              </a:solidFill>
            </a:endParaRPr>
          </a:p>
          <a:p>
            <a:pPr marL="313929" indent="-313929" defTabSz="418571">
              <a:buFont typeface="Wingdings" panose="05000000000000000000" pitchFamily="2" charset="2"/>
              <a:buChar char="q"/>
            </a:pPr>
            <a:endParaRPr lang="ru-RU" sz="2188" b="1" dirty="0">
              <a:solidFill>
                <a:srgbClr val="562212"/>
              </a:solidFill>
            </a:endParaRPr>
          </a:p>
          <a:p>
            <a:pPr marL="313929" indent="-313929" defTabSz="418571">
              <a:buFont typeface="Wingdings" panose="05000000000000000000" pitchFamily="2" charset="2"/>
              <a:buChar char="q"/>
            </a:pPr>
            <a:endParaRPr lang="ru-RU" sz="2188" b="1" dirty="0">
              <a:solidFill>
                <a:srgbClr val="562212"/>
              </a:solidFill>
            </a:endParaRPr>
          </a:p>
          <a:p>
            <a:pPr marL="313929" indent="-313929" defTabSz="418571">
              <a:buFont typeface="Wingdings" panose="05000000000000000000" pitchFamily="2" charset="2"/>
              <a:buChar char="q"/>
            </a:pPr>
            <a:endParaRPr lang="ru-RU" sz="2188" b="1" dirty="0">
              <a:solidFill>
                <a:srgbClr val="562212"/>
              </a:solidFill>
            </a:endParaRPr>
          </a:p>
          <a:p>
            <a:pPr marL="313929" indent="-313929" defTabSz="418571">
              <a:buFont typeface="Wingdings" panose="05000000000000000000" pitchFamily="2" charset="2"/>
              <a:buChar char="q"/>
            </a:pPr>
            <a:endParaRPr lang="ru-RU" sz="2188" b="1" dirty="0">
              <a:solidFill>
                <a:srgbClr val="562212"/>
              </a:solidFill>
            </a:endParaRPr>
          </a:p>
          <a:p>
            <a:pPr defTabSz="418571"/>
            <a:endParaRPr lang="ru-RU" sz="2188" b="1" dirty="0">
              <a:solidFill>
                <a:srgbClr val="562212"/>
              </a:solidFill>
            </a:endParaRPr>
          </a:p>
          <a:p>
            <a:pPr algn="ctr" defTabSz="418571"/>
            <a:endParaRPr lang="ru-RU" sz="703" dirty="0">
              <a:solidFill>
                <a:srgbClr val="C00000"/>
              </a:solidFill>
              <a:latin typeface="Arial Black" pitchFamily="34" charset="0"/>
            </a:endParaRPr>
          </a:p>
        </p:txBody>
      </p:sp>
      <p:grpSp>
        <p:nvGrpSpPr>
          <p:cNvPr id="7" name="Группа 38">
            <a:extLst>
              <a:ext uri="{FF2B5EF4-FFF2-40B4-BE49-F238E27FC236}">
                <a16:creationId xmlns:a16="http://schemas.microsoft.com/office/drawing/2014/main" id="{6A3B45B5-6C14-4464-BC52-E61D402C91E5}"/>
              </a:ext>
            </a:extLst>
          </p:cNvPr>
          <p:cNvGrpSpPr>
            <a:grpSpLocks/>
          </p:cNvGrpSpPr>
          <p:nvPr/>
        </p:nvGrpSpPr>
        <p:grpSpPr bwMode="auto">
          <a:xfrm>
            <a:off x="8144151" y="2587878"/>
            <a:ext cx="2136937" cy="1921692"/>
            <a:chOff x="6156176" y="2276871"/>
            <a:chExt cx="3201888" cy="3673217"/>
          </a:xfrm>
          <a:solidFill>
            <a:srgbClr val="ED5338"/>
          </a:solidFill>
        </p:grpSpPr>
        <p:sp>
          <p:nvSpPr>
            <p:cNvPr id="21" name="Загнутый угол 7">
              <a:extLst>
                <a:ext uri="{FF2B5EF4-FFF2-40B4-BE49-F238E27FC236}">
                  <a16:creationId xmlns:a16="http://schemas.microsoft.com/office/drawing/2014/main" id="{E757D5BD-7516-4E4E-A78A-C50E3D7B8F47}"/>
                </a:ext>
              </a:extLst>
            </p:cNvPr>
            <p:cNvSpPr/>
            <p:nvPr/>
          </p:nvSpPr>
          <p:spPr bwMode="auto">
            <a:xfrm>
              <a:off x="6156176" y="2276871"/>
              <a:ext cx="2592968" cy="3063384"/>
            </a:xfrm>
            <a:prstGeom prst="foldedCorner">
              <a:avLst/>
            </a:prstGeom>
            <a:grpFill/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418571">
                <a:defRPr/>
              </a:pPr>
              <a:endParaRPr lang="ru-RU" dirty="0">
                <a:solidFill>
                  <a:prstClr val="white"/>
                </a:solidFill>
              </a:endParaRPr>
            </a:p>
          </p:txBody>
        </p:sp>
        <p:grpSp>
          <p:nvGrpSpPr>
            <p:cNvPr id="9" name="Группа 26">
              <a:extLst>
                <a:ext uri="{FF2B5EF4-FFF2-40B4-BE49-F238E27FC236}">
                  <a16:creationId xmlns:a16="http://schemas.microsoft.com/office/drawing/2014/main" id="{3A6934B5-7B00-4302-900B-342BCC38E53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308968" y="2429329"/>
              <a:ext cx="2591845" cy="3087241"/>
              <a:chOff x="6156568" y="2276921"/>
              <a:chExt cx="2591845" cy="2612595"/>
            </a:xfrm>
            <a:grpFill/>
          </p:grpSpPr>
          <p:sp>
            <p:nvSpPr>
              <p:cNvPr id="19" name="Загнутый угол 39">
                <a:extLst>
                  <a:ext uri="{FF2B5EF4-FFF2-40B4-BE49-F238E27FC236}">
                    <a16:creationId xmlns:a16="http://schemas.microsoft.com/office/drawing/2014/main" id="{1DAC36A2-0148-4C29-A660-273BABD3A5F2}"/>
                  </a:ext>
                </a:extLst>
              </p:cNvPr>
              <p:cNvSpPr/>
              <p:nvPr/>
            </p:nvSpPr>
            <p:spPr>
              <a:xfrm>
                <a:off x="6156568" y="2276921"/>
                <a:ext cx="2591845" cy="2592404"/>
              </a:xfrm>
              <a:prstGeom prst="foldedCorner">
                <a:avLst/>
              </a:prstGeom>
              <a:grpFill/>
            </p:spPr>
            <p:style>
              <a:lnRef idx="3">
                <a:schemeClr val="lt1"/>
              </a:lnRef>
              <a:fillRef idx="1">
                <a:schemeClr val="accent2"/>
              </a:fillRef>
              <a:effectRef idx="1">
                <a:schemeClr val="accent2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418571">
                  <a:defRPr/>
                </a:pPr>
                <a:endParaRPr lang="ru-RU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0" name="TextBox 28">
                <a:extLst>
                  <a:ext uri="{FF2B5EF4-FFF2-40B4-BE49-F238E27FC236}">
                    <a16:creationId xmlns:a16="http://schemas.microsoft.com/office/drawing/2014/main" id="{C44CFC20-A4D7-4CC3-B09B-098F65BD038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228135" y="3151245"/>
                <a:ext cx="2448370" cy="173827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defTabSz="418571">
                  <a:defRPr/>
                </a:pPr>
                <a:r>
                  <a:rPr lang="ru-RU" sz="3282" b="1" dirty="0">
                    <a:solidFill>
                      <a:srgbClr val="FFFFFF"/>
                    </a:solidFill>
                    <a:latin typeface="Calibri" pitchFamily="34" charset="0"/>
                  </a:rPr>
                  <a:t>Региональные</a:t>
                </a:r>
              </a:p>
            </p:txBody>
          </p:sp>
        </p:grpSp>
        <p:grpSp>
          <p:nvGrpSpPr>
            <p:cNvPr id="10" name="Группа 29">
              <a:extLst>
                <a:ext uri="{FF2B5EF4-FFF2-40B4-BE49-F238E27FC236}">
                  <a16:creationId xmlns:a16="http://schemas.microsoft.com/office/drawing/2014/main" id="{743F83F6-A356-486C-BE9D-D29F6C8E840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461760" y="2580496"/>
              <a:ext cx="2590721" cy="3088470"/>
              <a:chOff x="6156960" y="2275878"/>
              <a:chExt cx="2590721" cy="2613635"/>
            </a:xfrm>
            <a:grpFill/>
          </p:grpSpPr>
          <p:sp>
            <p:nvSpPr>
              <p:cNvPr id="17" name="Загнутый угол 37">
                <a:extLst>
                  <a:ext uri="{FF2B5EF4-FFF2-40B4-BE49-F238E27FC236}">
                    <a16:creationId xmlns:a16="http://schemas.microsoft.com/office/drawing/2014/main" id="{7FFA03B1-08C7-452E-AB2D-357C6BF4C873}"/>
                  </a:ext>
                </a:extLst>
              </p:cNvPr>
              <p:cNvSpPr/>
              <p:nvPr/>
            </p:nvSpPr>
            <p:spPr>
              <a:xfrm>
                <a:off x="6156960" y="2275878"/>
                <a:ext cx="2590721" cy="2592404"/>
              </a:xfrm>
              <a:prstGeom prst="foldedCorner">
                <a:avLst/>
              </a:prstGeom>
              <a:grpFill/>
            </p:spPr>
            <p:style>
              <a:lnRef idx="3">
                <a:schemeClr val="lt1"/>
              </a:lnRef>
              <a:fillRef idx="1">
                <a:schemeClr val="accent2"/>
              </a:fillRef>
              <a:effectRef idx="1">
                <a:schemeClr val="accent2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418571">
                  <a:defRPr/>
                </a:pPr>
                <a:endParaRPr lang="ru-RU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8" name="TextBox 31">
                <a:extLst>
                  <a:ext uri="{FF2B5EF4-FFF2-40B4-BE49-F238E27FC236}">
                    <a16:creationId xmlns:a16="http://schemas.microsoft.com/office/drawing/2014/main" id="{8579D538-DEE5-423F-9944-E3D5B888D6D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228136" y="3151242"/>
                <a:ext cx="2448370" cy="173827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defTabSz="418571">
                  <a:defRPr/>
                </a:pPr>
                <a:r>
                  <a:rPr lang="ru-RU" sz="3282" b="1" dirty="0">
                    <a:solidFill>
                      <a:srgbClr val="FFFFFF"/>
                    </a:solidFill>
                    <a:latin typeface="Calibri" pitchFamily="34" charset="0"/>
                  </a:rPr>
                  <a:t>Региональные</a:t>
                </a:r>
              </a:p>
            </p:txBody>
          </p:sp>
        </p:grpSp>
        <p:grpSp>
          <p:nvGrpSpPr>
            <p:cNvPr id="11" name="Группа 32">
              <a:extLst>
                <a:ext uri="{FF2B5EF4-FFF2-40B4-BE49-F238E27FC236}">
                  <a16:creationId xmlns:a16="http://schemas.microsoft.com/office/drawing/2014/main" id="{7BB10A2B-1866-44A4-B4DD-244ECAB769B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613429" y="2734247"/>
              <a:ext cx="2591844" cy="3087124"/>
              <a:chOff x="6156229" y="2277020"/>
              <a:chExt cx="2591844" cy="2612495"/>
            </a:xfrm>
            <a:grpFill/>
          </p:grpSpPr>
          <p:sp>
            <p:nvSpPr>
              <p:cNvPr id="15" name="Загнутый угол 35">
                <a:extLst>
                  <a:ext uri="{FF2B5EF4-FFF2-40B4-BE49-F238E27FC236}">
                    <a16:creationId xmlns:a16="http://schemas.microsoft.com/office/drawing/2014/main" id="{6FEF7B1B-7282-4F0D-82F0-39F9D9B6DC0D}"/>
                  </a:ext>
                </a:extLst>
              </p:cNvPr>
              <p:cNvSpPr/>
              <p:nvPr/>
            </p:nvSpPr>
            <p:spPr>
              <a:xfrm>
                <a:off x="6156229" y="2277020"/>
                <a:ext cx="2591844" cy="2592405"/>
              </a:xfrm>
              <a:prstGeom prst="foldedCorner">
                <a:avLst/>
              </a:prstGeom>
              <a:grpFill/>
            </p:spPr>
            <p:style>
              <a:lnRef idx="3">
                <a:schemeClr val="lt1"/>
              </a:lnRef>
              <a:fillRef idx="1">
                <a:schemeClr val="accent2"/>
              </a:fillRef>
              <a:effectRef idx="1">
                <a:schemeClr val="accent2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418571">
                  <a:defRPr/>
                </a:pPr>
                <a:endParaRPr lang="ru-RU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6" name="TextBox 34">
                <a:extLst>
                  <a:ext uri="{FF2B5EF4-FFF2-40B4-BE49-F238E27FC236}">
                    <a16:creationId xmlns:a16="http://schemas.microsoft.com/office/drawing/2014/main" id="{A5961C1C-9011-4E14-AA36-310B348D7BA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228136" y="3151244"/>
                <a:ext cx="2448370" cy="173827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defTabSz="418571">
                  <a:defRPr/>
                </a:pPr>
                <a:r>
                  <a:rPr lang="ru-RU" sz="3282" b="1" dirty="0">
                    <a:solidFill>
                      <a:srgbClr val="FFFFFF"/>
                    </a:solidFill>
                    <a:latin typeface="Calibri" pitchFamily="34" charset="0"/>
                  </a:rPr>
                  <a:t>Региональные</a:t>
                </a:r>
              </a:p>
            </p:txBody>
          </p:sp>
        </p:grpSp>
        <p:grpSp>
          <p:nvGrpSpPr>
            <p:cNvPr id="12" name="Группа 35">
              <a:extLst>
                <a:ext uri="{FF2B5EF4-FFF2-40B4-BE49-F238E27FC236}">
                  <a16:creationId xmlns:a16="http://schemas.microsoft.com/office/drawing/2014/main" id="{62A0AD61-1603-430F-B67D-06732EAC312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765097" y="2886705"/>
              <a:ext cx="2592967" cy="3063383"/>
              <a:chOff x="6155497" y="2277069"/>
              <a:chExt cx="2592967" cy="2592405"/>
            </a:xfrm>
            <a:grpFill/>
          </p:grpSpPr>
          <p:sp>
            <p:nvSpPr>
              <p:cNvPr id="13" name="Загнутый угол 33">
                <a:extLst>
                  <a:ext uri="{FF2B5EF4-FFF2-40B4-BE49-F238E27FC236}">
                    <a16:creationId xmlns:a16="http://schemas.microsoft.com/office/drawing/2014/main" id="{0E2DAF1C-0A63-4D3D-BEDF-02433371FDFE}"/>
                  </a:ext>
                </a:extLst>
              </p:cNvPr>
              <p:cNvSpPr/>
              <p:nvPr/>
            </p:nvSpPr>
            <p:spPr>
              <a:xfrm>
                <a:off x="6155497" y="2277069"/>
                <a:ext cx="2592967" cy="2592405"/>
              </a:xfrm>
              <a:prstGeom prst="foldedCorner">
                <a:avLst/>
              </a:prstGeom>
              <a:grpFill/>
            </p:spPr>
            <p:style>
              <a:lnRef idx="3">
                <a:schemeClr val="lt1"/>
              </a:lnRef>
              <a:fillRef idx="1">
                <a:schemeClr val="accent2"/>
              </a:fillRef>
              <a:effectRef idx="1">
                <a:schemeClr val="accent2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418571">
                  <a:defRPr/>
                </a:pPr>
                <a:endParaRPr lang="ru-RU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4" name="TextBox 37">
                <a:extLst>
                  <a:ext uri="{FF2B5EF4-FFF2-40B4-BE49-F238E27FC236}">
                    <a16:creationId xmlns:a16="http://schemas.microsoft.com/office/drawing/2014/main" id="{DAFEE2D3-2B05-4743-AEB6-855C38D2A03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228522" y="2714422"/>
                <a:ext cx="2448040" cy="82809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defTabSz="418571">
                  <a:defRPr/>
                </a:pPr>
                <a:endParaRPr lang="ru-RU" sz="2813" b="1" dirty="0">
                  <a:solidFill>
                    <a:srgbClr val="ED7D31">
                      <a:lumMod val="50000"/>
                    </a:srgbClr>
                  </a:solidFill>
                </a:endParaRPr>
              </a:p>
            </p:txBody>
          </p:sp>
        </p:grpSp>
      </p:grpSp>
      <p:pic>
        <p:nvPicPr>
          <p:cNvPr id="23" name="Рисунок 8">
            <a:extLst>
              <a:ext uri="{FF2B5EF4-FFF2-40B4-BE49-F238E27FC236}">
                <a16:creationId xmlns:a16="http://schemas.microsoft.com/office/drawing/2014/main" id="{299D555A-973D-49AA-9B72-DC0AC8B85C2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687265" y="3051654"/>
            <a:ext cx="1413628" cy="12311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6" descr="https://balkhash.goo.kz/media/img/journal/min-5ffd4ba099a94.jpg">
            <a:extLst>
              <a:ext uri="{FF2B5EF4-FFF2-40B4-BE49-F238E27FC236}">
                <a16:creationId xmlns:a16="http://schemas.microsoft.com/office/drawing/2014/main" id="{ED83E9D1-E9E7-41A7-8A79-697355C58D6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549" b="33250"/>
          <a:stretch/>
        </p:blipFill>
        <p:spPr bwMode="auto">
          <a:xfrm>
            <a:off x="1320659" y="5295451"/>
            <a:ext cx="1426187" cy="107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8" descr="http://qrcoder.ru/code/?https%3A%2F%2Ft.me%2Ffpp_lo&amp;4&amp;0">
            <a:extLst>
              <a:ext uri="{FF2B5EF4-FFF2-40B4-BE49-F238E27FC236}">
                <a16:creationId xmlns:a16="http://schemas.microsoft.com/office/drawing/2014/main" id="{21880741-85C4-494A-827C-A21811E6E7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0744" y="5257545"/>
            <a:ext cx="1426187" cy="1364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C0DC5987-B396-4010-9486-677170903CB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6217" y="5432379"/>
            <a:ext cx="1043186" cy="997287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53895C5B-8605-4E57-A766-BEB4926F31A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1674" y="5432379"/>
            <a:ext cx="1103952" cy="1017996"/>
          </a:xfrm>
          <a:prstGeom prst="rect">
            <a:avLst/>
          </a:prstGeom>
        </p:spPr>
      </p:pic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D47B3E08-A0F5-4EA3-A18E-60410175E57B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5973" r="10249"/>
          <a:stretch/>
        </p:blipFill>
        <p:spPr>
          <a:xfrm>
            <a:off x="6963652" y="5296624"/>
            <a:ext cx="1282472" cy="1233500"/>
          </a:xfrm>
          <a:prstGeom prst="rect">
            <a:avLst/>
          </a:prstGeom>
        </p:spPr>
      </p:pic>
      <p:pic>
        <p:nvPicPr>
          <p:cNvPr id="32" name="Picture 4" descr="http://qrcoder.ru/code/?https%3A%2F%2Ft.me%2FFPP47_bot&amp;4&amp;0">
            <a:extLst>
              <a:ext uri="{FF2B5EF4-FFF2-40B4-BE49-F238E27FC236}">
                <a16:creationId xmlns:a16="http://schemas.microsoft.com/office/drawing/2014/main" id="{A8A3A8C3-2D35-49FC-A5F5-B5EE8818C1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1900" y="5203709"/>
            <a:ext cx="1408903" cy="1418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Рисунок 14">
            <a:extLst>
              <a:ext uri="{FF2B5EF4-FFF2-40B4-BE49-F238E27FC236}">
                <a16:creationId xmlns:a16="http://schemas.microsoft.com/office/drawing/2014/main" id="{CC9400E7-21D4-464C-BFA5-704ECED59997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t="-76" r="218" b="43707"/>
          <a:stretch>
            <a:fillRect/>
          </a:stretch>
        </p:blipFill>
        <p:spPr bwMode="auto">
          <a:xfrm rot="5400000">
            <a:off x="-363384" y="2330392"/>
            <a:ext cx="1847688" cy="1043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Овал 33">
            <a:extLst>
              <a:ext uri="{FF2B5EF4-FFF2-40B4-BE49-F238E27FC236}">
                <a16:creationId xmlns:a16="http://schemas.microsoft.com/office/drawing/2014/main" id="{15B32D96-F58B-4897-9B02-0F7A19B9353D}"/>
              </a:ext>
            </a:extLst>
          </p:cNvPr>
          <p:cNvSpPr/>
          <p:nvPr/>
        </p:nvSpPr>
        <p:spPr>
          <a:xfrm>
            <a:off x="9619942" y="1231062"/>
            <a:ext cx="914400" cy="914400"/>
          </a:xfrm>
          <a:prstGeom prst="ellipse">
            <a:avLst/>
          </a:prstGeom>
          <a:noFill/>
          <a:ln w="171450">
            <a:solidFill>
              <a:srgbClr val="E04E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grpSp>
        <p:nvGrpSpPr>
          <p:cNvPr id="35" name="Группа 34">
            <a:extLst>
              <a:ext uri="{FF2B5EF4-FFF2-40B4-BE49-F238E27FC236}">
                <a16:creationId xmlns:a16="http://schemas.microsoft.com/office/drawing/2014/main" id="{28F95955-17F7-4BB7-8A8F-43330422A841}"/>
              </a:ext>
            </a:extLst>
          </p:cNvPr>
          <p:cNvGrpSpPr/>
          <p:nvPr/>
        </p:nvGrpSpPr>
        <p:grpSpPr>
          <a:xfrm rot="10800000">
            <a:off x="5671615" y="3667211"/>
            <a:ext cx="2106477" cy="1464001"/>
            <a:chOff x="2418080" y="4704080"/>
            <a:chExt cx="2032000" cy="1412239"/>
          </a:xfrm>
          <a:solidFill>
            <a:srgbClr val="EDD8C2">
              <a:alpha val="19000"/>
            </a:srgbClr>
          </a:solidFill>
        </p:grpSpPr>
        <p:sp>
          <p:nvSpPr>
            <p:cNvPr id="36" name="Прямоугольник 35">
              <a:extLst>
                <a:ext uri="{FF2B5EF4-FFF2-40B4-BE49-F238E27FC236}">
                  <a16:creationId xmlns:a16="http://schemas.microsoft.com/office/drawing/2014/main" id="{39E53ED1-6348-4850-A7DB-6960681D3CD4}"/>
                </a:ext>
              </a:extLst>
            </p:cNvPr>
            <p:cNvSpPr/>
            <p:nvPr/>
          </p:nvSpPr>
          <p:spPr>
            <a:xfrm rot="2700000">
              <a:off x="367792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/>
            </a:p>
          </p:txBody>
        </p:sp>
        <p:sp>
          <p:nvSpPr>
            <p:cNvPr id="37" name="Прямоугольник 36">
              <a:extLst>
                <a:ext uri="{FF2B5EF4-FFF2-40B4-BE49-F238E27FC236}">
                  <a16:creationId xmlns:a16="http://schemas.microsoft.com/office/drawing/2014/main" id="{D2A00EE2-6966-4821-B82C-6E840665BC33}"/>
                </a:ext>
              </a:extLst>
            </p:cNvPr>
            <p:cNvSpPr/>
            <p:nvPr/>
          </p:nvSpPr>
          <p:spPr>
            <a:xfrm rot="2700000">
              <a:off x="3048000" y="5344159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/>
            </a:p>
          </p:txBody>
        </p:sp>
        <p:sp>
          <p:nvSpPr>
            <p:cNvPr id="38" name="Прямоугольник 37">
              <a:extLst>
                <a:ext uri="{FF2B5EF4-FFF2-40B4-BE49-F238E27FC236}">
                  <a16:creationId xmlns:a16="http://schemas.microsoft.com/office/drawing/2014/main" id="{A7F4C106-8612-4996-8BBD-BCCDB0663565}"/>
                </a:ext>
              </a:extLst>
            </p:cNvPr>
            <p:cNvSpPr/>
            <p:nvPr/>
          </p:nvSpPr>
          <p:spPr>
            <a:xfrm rot="2700000">
              <a:off x="241808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/>
            </a:p>
          </p:txBody>
        </p:sp>
      </p:grpSp>
      <p:grpSp>
        <p:nvGrpSpPr>
          <p:cNvPr id="39" name="Группа 38">
            <a:extLst>
              <a:ext uri="{FF2B5EF4-FFF2-40B4-BE49-F238E27FC236}">
                <a16:creationId xmlns:a16="http://schemas.microsoft.com/office/drawing/2014/main" id="{DE73A36B-A029-40AB-82B5-804678388C7D}"/>
              </a:ext>
            </a:extLst>
          </p:cNvPr>
          <p:cNvGrpSpPr/>
          <p:nvPr/>
        </p:nvGrpSpPr>
        <p:grpSpPr>
          <a:xfrm rot="16200000">
            <a:off x="2147727" y="2497530"/>
            <a:ext cx="2106477" cy="1464001"/>
            <a:chOff x="2418080" y="4704080"/>
            <a:chExt cx="2032000" cy="1412239"/>
          </a:xfrm>
          <a:solidFill>
            <a:srgbClr val="EDD8C2">
              <a:alpha val="19000"/>
            </a:srgbClr>
          </a:solidFill>
        </p:grpSpPr>
        <p:sp>
          <p:nvSpPr>
            <p:cNvPr id="40" name="Прямоугольник 39">
              <a:extLst>
                <a:ext uri="{FF2B5EF4-FFF2-40B4-BE49-F238E27FC236}">
                  <a16:creationId xmlns:a16="http://schemas.microsoft.com/office/drawing/2014/main" id="{FC329870-F67A-4F77-B5E5-340A5B1BFA48}"/>
                </a:ext>
              </a:extLst>
            </p:cNvPr>
            <p:cNvSpPr/>
            <p:nvPr/>
          </p:nvSpPr>
          <p:spPr>
            <a:xfrm rot="2700000">
              <a:off x="367792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/>
            </a:p>
          </p:txBody>
        </p:sp>
        <p:sp>
          <p:nvSpPr>
            <p:cNvPr id="41" name="Прямоугольник 40">
              <a:extLst>
                <a:ext uri="{FF2B5EF4-FFF2-40B4-BE49-F238E27FC236}">
                  <a16:creationId xmlns:a16="http://schemas.microsoft.com/office/drawing/2014/main" id="{B20E9ADF-B244-4111-99D2-1248670A7656}"/>
                </a:ext>
              </a:extLst>
            </p:cNvPr>
            <p:cNvSpPr/>
            <p:nvPr/>
          </p:nvSpPr>
          <p:spPr>
            <a:xfrm rot="2700000">
              <a:off x="3048000" y="5344159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/>
            </a:p>
          </p:txBody>
        </p:sp>
        <p:sp>
          <p:nvSpPr>
            <p:cNvPr id="42" name="Прямоугольник 41">
              <a:extLst>
                <a:ext uri="{FF2B5EF4-FFF2-40B4-BE49-F238E27FC236}">
                  <a16:creationId xmlns:a16="http://schemas.microsoft.com/office/drawing/2014/main" id="{63A02933-59AB-4740-A566-F25BBA0E1A44}"/>
                </a:ext>
              </a:extLst>
            </p:cNvPr>
            <p:cNvSpPr/>
            <p:nvPr/>
          </p:nvSpPr>
          <p:spPr>
            <a:xfrm rot="2700000">
              <a:off x="241808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/>
            </a:p>
          </p:txBody>
        </p:sp>
      </p:grpSp>
    </p:spTree>
    <p:extLst>
      <p:ext uri="{BB962C8B-B14F-4D97-AF65-F5344CB8AC3E}">
        <p14:creationId xmlns:p14="http://schemas.microsoft.com/office/powerpoint/2010/main" val="398112455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20754</TotalTime>
  <Words>720</Words>
  <Application>Microsoft Office PowerPoint</Application>
  <PresentationFormat>Произвольный</PresentationFormat>
  <Paragraphs>148</Paragraphs>
  <Slides>13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0" baseType="lpstr">
      <vt:lpstr>Arial</vt:lpstr>
      <vt:lpstr>Arial Black</vt:lpstr>
      <vt:lpstr>Calibri</vt:lpstr>
      <vt:lpstr>Calibri Light</vt:lpstr>
      <vt:lpstr>Roboto Black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Synergy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Горина Екатерина Леонидовна</dc:creator>
  <cp:lastModifiedBy>Шахова Ольга Вадимовна</cp:lastModifiedBy>
  <cp:revision>1035</cp:revision>
  <cp:lastPrinted>2021-03-24T14:15:47Z</cp:lastPrinted>
  <dcterms:created xsi:type="dcterms:W3CDTF">2019-04-26T08:56:54Z</dcterms:created>
  <dcterms:modified xsi:type="dcterms:W3CDTF">2022-04-06T09:45:48Z</dcterms:modified>
</cp:coreProperties>
</file>