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15"/>
  </p:notesMasterIdLst>
  <p:handoutMasterIdLst>
    <p:handoutMasterId r:id="rId16"/>
  </p:handoutMasterIdLst>
  <p:sldIdLst>
    <p:sldId id="344" r:id="rId7"/>
    <p:sldId id="347" r:id="rId8"/>
    <p:sldId id="348" r:id="rId9"/>
    <p:sldId id="350" r:id="rId10"/>
    <p:sldId id="353" r:id="rId11"/>
    <p:sldId id="358" r:id="rId12"/>
    <p:sldId id="359" r:id="rId13"/>
    <p:sldId id="360" r:id="rId14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26A3CA"/>
    <a:srgbClr val="53B838"/>
    <a:srgbClr val="22CECE"/>
    <a:srgbClr val="2FC1C1"/>
    <a:srgbClr val="70B9DE"/>
    <a:srgbClr val="21B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59" autoAdjust="0"/>
  </p:normalViewPr>
  <p:slideViewPr>
    <p:cSldViewPr snapToGrid="0" showGuides="1">
      <p:cViewPr varScale="1">
        <p:scale>
          <a:sx n="116" d="100"/>
          <a:sy n="116" d="100"/>
        </p:scale>
        <p:origin x="4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-3288" y="-114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25B809-BDAD-4DF0-BAAA-B7E299C1C4F3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B502AC-A97E-4DB5-9297-1CEC86F60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502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57029-48B6-4F68-AF12-A02822D68416}" type="datetimeFigureOut">
              <a:rPr lang="ru-RU" smtClean="0"/>
              <a:pPr/>
              <a:t>25.03.2022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EEAD92-F387-4A0B-B43E-4678B340C8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047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6500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6069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959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2151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3949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71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1334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7211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510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0760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5930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65003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6069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959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2151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39493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71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1334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7211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510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0760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59302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67195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09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7089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08317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7282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00044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61386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5108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77861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9901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B1F844-217C-4A21-842C-B66BEF21D18D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959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7" name="Рисунок 6" descr="header_main-08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1"/>
            <a:ext cx="8967234" cy="649225"/>
          </a:xfrm>
          <a:prstGeom prst="rect">
            <a:avLst/>
          </a:prstGeom>
        </p:spPr>
      </p:pic>
      <p:pic>
        <p:nvPicPr>
          <p:cNvPr id="8" name="Рисунок 7" descr="footer_main-12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2766429" y="6543524"/>
            <a:ext cx="6377572" cy="31447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594581" y="18172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850024C6-1C15-4FE1-A401-F96E162C9FC3}" type="slidenum">
              <a:rPr lang="ru-RU" sz="1200" smtClean="0"/>
              <a:pPr algn="ctr"/>
              <a:t>‹#›</a:t>
            </a:fld>
            <a:endParaRPr lang="ru-RU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ubrika_element-09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 flipH="1">
            <a:off x="3270492" y="4651389"/>
            <a:ext cx="5873508" cy="225552"/>
          </a:xfrm>
          <a:prstGeom prst="rect">
            <a:avLst/>
          </a:prstGeom>
        </p:spPr>
      </p:pic>
      <p:pic>
        <p:nvPicPr>
          <p:cNvPr id="11" name="Рисунок 10" descr="logo_template-15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942973" y="545971"/>
            <a:ext cx="828677" cy="826127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1885950" y="635869"/>
            <a:ext cx="3620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КОМИТЕТ ПО ЭКОЛОГИЧЕСКОМУ РАЗВИТИЮ</a:t>
            </a:r>
          </a:p>
          <a:p>
            <a:r>
              <a:rPr lang="ru-RU" sz="1200" b="0" i="0" kern="1200" spc="12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 ИНВЕСТИЦИОННОЙ ДЕЯТЕЛЬНОСТИ</a:t>
            </a:r>
          </a:p>
          <a:p>
            <a:r>
              <a:rPr lang="ru-RU" sz="1200" b="1" i="0" kern="1200" spc="12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ЛЕНИНГРАДСКОЙ ОБЛАСТИ</a:t>
            </a:r>
            <a:endParaRPr lang="ru-RU" sz="1200" b="1" i="0" spc="120" baseline="0" dirty="0">
              <a:solidFill>
                <a:schemeClr val="tx1"/>
              </a:solidFill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7" name="Рисунок 6" descr="header_main-08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1"/>
            <a:ext cx="8967234" cy="649225"/>
          </a:xfrm>
          <a:prstGeom prst="rect">
            <a:avLst/>
          </a:prstGeom>
        </p:spPr>
      </p:pic>
      <p:pic>
        <p:nvPicPr>
          <p:cNvPr id="8" name="Рисунок 7" descr="footer_main-12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2766429" y="6543524"/>
            <a:ext cx="6377572" cy="31447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594581" y="18172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850024C6-1C15-4FE1-A401-F96E162C9FC3}" type="slidenum">
              <a:rPr lang="ru-RU" sz="1200" smtClean="0">
                <a:solidFill>
                  <a:prstClr val="black"/>
                </a:solidFill>
              </a:rPr>
              <a:pPr algn="ctr"/>
              <a:t>‹#›</a:t>
            </a:fld>
            <a:endParaRPr lang="ru-R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14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32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543175"/>
            <a:ext cx="8229600" cy="3582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7" name="Рисунок 6" descr="header_main-08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1"/>
            <a:ext cx="8967234" cy="649225"/>
          </a:xfrm>
          <a:prstGeom prst="rect">
            <a:avLst/>
          </a:prstGeom>
        </p:spPr>
      </p:pic>
      <p:pic>
        <p:nvPicPr>
          <p:cNvPr id="8" name="Рисунок 7" descr="footer_main-12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2766429" y="6543524"/>
            <a:ext cx="6377572" cy="31447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594581" y="18172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850024C6-1C15-4FE1-A401-F96E162C9FC3}" type="slidenum">
              <a:rPr lang="ru-RU" sz="1200" smtClean="0">
                <a:solidFill>
                  <a:prstClr val="black"/>
                </a:solidFill>
              </a:rPr>
              <a:pPr algn="ctr"/>
              <a:t>‹#›</a:t>
            </a:fld>
            <a:endParaRPr lang="ru-R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14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ubrika_element-09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 flipH="1">
            <a:off x="3270492" y="4651389"/>
            <a:ext cx="5873508" cy="22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00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f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23545"/>
            <a:ext cx="7772400" cy="1470025"/>
          </a:xfrm>
        </p:spPr>
        <p:txBody>
          <a:bodyPr>
            <a:normAutofit/>
          </a:bodyPr>
          <a:lstStyle/>
          <a:p>
            <a:r>
              <a:rPr lang="ru-RU" sz="3600" dirty="0" err="1" smtClean="0">
                <a:solidFill>
                  <a:schemeClr val="tx2"/>
                </a:solidFill>
              </a:rPr>
              <a:t>Кингисеппский</a:t>
            </a:r>
            <a:r>
              <a:rPr lang="ru-RU" sz="3600" dirty="0" smtClean="0">
                <a:solidFill>
                  <a:schemeClr val="tx2"/>
                </a:solidFill>
              </a:rPr>
              <a:t> муниципальный район</a:t>
            </a: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9804" y="1670390"/>
            <a:ext cx="6929454" cy="51134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817" y="3932670"/>
            <a:ext cx="3640183" cy="2282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Marina.Ivanitskaya.KINGRAY\Desktop\gerb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204" y="72484"/>
            <a:ext cx="971316" cy="123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016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Nadeshda.Fedulova\Desktop\Без названия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749" y="1915068"/>
            <a:ext cx="2617788" cy="15161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121920" y="801189"/>
            <a:ext cx="2760617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ВСТРОЕННОЕ НЕЖИЛОЕ ПОМЕЩЕНИЕ 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ДЕВЯТИЭТАЖНОГО ЖИЛОГО ДОМА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Ленинградская область, </a:t>
            </a:r>
            <a:r>
              <a:rPr lang="ru-RU" sz="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Кингисеппский</a:t>
            </a: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г. Кингисепп, шоссе </a:t>
            </a:r>
            <a:r>
              <a:rPr lang="ru-RU" sz="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Крикковское</a:t>
            </a: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д.27/50</a:t>
            </a:r>
            <a:endParaRPr lang="ru-RU" sz="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738" y="3886200"/>
            <a:ext cx="2122937" cy="2522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Nadeshda.Fedulova\Desktop\ФОТО ПО ОБЪЕКТАМ КУМИ 2016г\Крикковское 27дробь 50 (где Николаенков)\IMG_4935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1466" y="3886199"/>
            <a:ext cx="2414484" cy="2539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47070" y="813316"/>
            <a:ext cx="4110681" cy="17793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C:\Users\Nadeshda.Fedulova\Desktop\ФОТО ПО ОБЪЕКТАМ КУМИ 2016г\Крикковское 27дробь 50 (где Николаенков)\IMG_4939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7656" y="3894593"/>
            <a:ext cx="2147244" cy="2513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2962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1497536"/>
            <a:ext cx="3970638" cy="2711999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6591" y="718285"/>
            <a:ext cx="3370371" cy="645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2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План помещения</a:t>
            </a:r>
            <a:endParaRPr lang="ru-RU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1 этаж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70638" y="808616"/>
            <a:ext cx="4249437" cy="28341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2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Характеристики объекта: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Собственность 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</a:t>
            </a:r>
            <a:r>
              <a:rPr lang="ru-RU" sz="13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Кингисеппское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городское поселение»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Встроенное нежилое помещение, площадью 8,9 </a:t>
            </a:r>
            <a:r>
              <a:rPr lang="ru-RU" sz="13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Объект расположен в девятиэтажном жилом доме, 1977 года постройки.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Имеет 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отдельный вход. 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помещение подключено электричество и водоснабжение.</a:t>
            </a:r>
            <a:endParaRPr lang="ru-RU" sz="13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6591" y="4958101"/>
            <a:ext cx="89126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algn="just"/>
            <a:r>
              <a:rPr lang="ru-RU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Имущество </a:t>
            </a:r>
            <a:r>
              <a:rPr lang="ru-RU" sz="12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предоставляется во владение или пользование на условиях заключения договоров без торгов, либо с проведением конкурсной  </a:t>
            </a:r>
            <a:r>
              <a:rPr lang="ru-RU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процедуры.</a:t>
            </a:r>
          </a:p>
          <a:p>
            <a:pPr marL="90170" algn="just"/>
            <a:endParaRPr lang="ru-RU" sz="1200" dirty="0" smtClean="0">
              <a:ea typeface="Times New Roman" panose="02020603050405020304" pitchFamily="18" charset="0"/>
            </a:endParaRPr>
          </a:p>
          <a:p>
            <a:pPr marL="90170" algn="just"/>
            <a:r>
              <a:rPr lang="ru-RU" sz="1200" b="1" dirty="0" smtClean="0">
                <a:ea typeface="Times New Roman" panose="02020603050405020304" pitchFamily="18" charset="0"/>
              </a:rPr>
              <a:t>Контактное лицо</a:t>
            </a:r>
            <a:r>
              <a:rPr lang="ru-RU" sz="1200" dirty="0" smtClean="0">
                <a:ea typeface="Times New Roman" panose="02020603050405020304" pitchFamily="18" charset="0"/>
              </a:rPr>
              <a:t>: главный специалист отдела по управлению имуществом комитета по управлению имуществом </a:t>
            </a:r>
            <a:r>
              <a:rPr lang="ru-RU" sz="1200" b="1" dirty="0" err="1" smtClean="0">
                <a:ea typeface="Times New Roman" panose="02020603050405020304" pitchFamily="18" charset="0"/>
              </a:rPr>
              <a:t>Стешина</a:t>
            </a:r>
            <a:r>
              <a:rPr lang="ru-RU" sz="1200" b="1" dirty="0" smtClean="0">
                <a:ea typeface="Times New Roman" panose="02020603050405020304" pitchFamily="18" charset="0"/>
              </a:rPr>
              <a:t> Татьяна Генриховна</a:t>
            </a:r>
          </a:p>
          <a:p>
            <a:pPr marL="90170" algn="just"/>
            <a:endParaRPr lang="ru-RU" sz="1200" dirty="0">
              <a:ea typeface="Times New Roman" panose="02020603050405020304" pitchFamily="18" charset="0"/>
            </a:endParaRPr>
          </a:p>
          <a:p>
            <a:pPr marL="90170" indent="-41910" algn="just"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</a:rPr>
              <a:t>Телефон: </a:t>
            </a:r>
            <a:r>
              <a:rPr lang="ru-RU" sz="1200" b="1" dirty="0" smtClean="0">
                <a:ea typeface="Times New Roman" panose="02020603050405020304" pitchFamily="18" charset="0"/>
              </a:rPr>
              <a:t>8(81375)4-89-16</a:t>
            </a:r>
            <a:endParaRPr lang="ru-RU" sz="1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7650" y="3850474"/>
            <a:ext cx="8715376" cy="3754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0170" algn="just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Цели, под которые возможно использовать объект: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офис, бытовые услуги</a:t>
            </a:r>
            <a:endParaRPr lang="ru-RU" sz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004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920" y="801189"/>
            <a:ext cx="3735705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ВСТРОЕННОЕ НЕЖИЛОЕ ПОМЕЩЕНИЕ </a:t>
            </a:r>
            <a:endParaRPr lang="ru-RU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ДЕВЯТИЭТАЖНОГО ЖИЛОГО ДОМА</a:t>
            </a:r>
            <a:endParaRPr lang="ru-RU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Ленинградская область, </a:t>
            </a:r>
            <a:r>
              <a:rPr lang="ru-RU" sz="12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Кингисеппский</a:t>
            </a: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endParaRPr lang="ru-RU" sz="1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г. Кингисепп, шоссе </a:t>
            </a:r>
            <a:r>
              <a:rPr lang="ru-RU" sz="12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Крикковское</a:t>
            </a:r>
            <a:r>
              <a:rPr lang="ru-RU" sz="12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ru-RU" sz="12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 24</a:t>
            </a:r>
            <a:endParaRPr lang="ru-RU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2"/>
          <a:stretch>
            <a:fillRect/>
          </a:stretch>
        </p:blipFill>
        <p:spPr>
          <a:xfrm>
            <a:off x="5911850" y="626972"/>
            <a:ext cx="2580912" cy="22320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2985769" y="2981325"/>
            <a:ext cx="3176905" cy="330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/>
          <p:nvPr/>
        </p:nvPicPr>
        <p:blipFill>
          <a:blip r:embed="rId4"/>
          <a:stretch>
            <a:fillRect/>
          </a:stretch>
        </p:blipFill>
        <p:spPr>
          <a:xfrm>
            <a:off x="121920" y="2981325"/>
            <a:ext cx="2863850" cy="330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/>
          <p:nvPr/>
        </p:nvPicPr>
        <p:blipFill>
          <a:blip r:embed="rId5"/>
          <a:stretch>
            <a:fillRect/>
          </a:stretch>
        </p:blipFill>
        <p:spPr>
          <a:xfrm>
            <a:off x="6194425" y="2981325"/>
            <a:ext cx="2949575" cy="3308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9942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591" y="718285"/>
            <a:ext cx="3370371" cy="751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2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План помещения</a:t>
            </a:r>
            <a:endParaRPr lang="ru-RU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этаж</a:t>
            </a:r>
            <a:endParaRPr lang="ru-RU" sz="1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70638" y="808616"/>
            <a:ext cx="4249437" cy="26194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2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Характеристики объекта: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Собственность 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3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Кингисеппское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 городское поселение»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Встроенное нежилое помещение, площадью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30,7кв.м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Объект расположен в девятиэтажном жилом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доме.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Имеет 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отдельный вход. 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Требует ремонта</a:t>
            </a:r>
            <a:endParaRPr lang="ru-RU" sz="13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6591" y="4958101"/>
            <a:ext cx="89126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algn="just"/>
            <a:r>
              <a:rPr lang="ru-RU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Имущество </a:t>
            </a:r>
            <a:r>
              <a:rPr lang="ru-RU" sz="12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предоставляется во владение или пользование на условиях заключения договоров без торгов, либо с проведением конкурсной  </a:t>
            </a:r>
            <a:r>
              <a:rPr lang="ru-RU" sz="12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процедуры.</a:t>
            </a:r>
          </a:p>
          <a:p>
            <a:pPr marL="90170" algn="just"/>
            <a:endParaRPr lang="ru-RU" sz="1200" dirty="0" smtClean="0">
              <a:ea typeface="Times New Roman" panose="02020603050405020304" pitchFamily="18" charset="0"/>
            </a:endParaRPr>
          </a:p>
          <a:p>
            <a:pPr marL="90170" algn="just"/>
            <a:r>
              <a:rPr lang="ru-RU" sz="1200" b="1" dirty="0" smtClean="0">
                <a:ea typeface="Times New Roman" panose="02020603050405020304" pitchFamily="18" charset="0"/>
              </a:rPr>
              <a:t>Контактное лицо</a:t>
            </a:r>
            <a:r>
              <a:rPr lang="ru-RU" sz="1200" dirty="0" smtClean="0">
                <a:ea typeface="Times New Roman" panose="02020603050405020304" pitchFamily="18" charset="0"/>
              </a:rPr>
              <a:t>: главный специалист отдела по управлению имуществом комитета по управлению имуществом </a:t>
            </a:r>
            <a:r>
              <a:rPr lang="ru-RU" sz="1200" b="1" dirty="0" err="1" smtClean="0">
                <a:ea typeface="Times New Roman" panose="02020603050405020304" pitchFamily="18" charset="0"/>
              </a:rPr>
              <a:t>Стешина</a:t>
            </a:r>
            <a:r>
              <a:rPr lang="ru-RU" sz="1200" b="1" dirty="0" smtClean="0">
                <a:ea typeface="Times New Roman" panose="02020603050405020304" pitchFamily="18" charset="0"/>
              </a:rPr>
              <a:t> Татьяна Генриховна</a:t>
            </a:r>
          </a:p>
          <a:p>
            <a:pPr marL="90170" algn="just"/>
            <a:endParaRPr lang="ru-RU" sz="1200" dirty="0">
              <a:ea typeface="Times New Roman" panose="02020603050405020304" pitchFamily="18" charset="0"/>
            </a:endParaRPr>
          </a:p>
          <a:p>
            <a:pPr marL="90170" indent="-41910" algn="just"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</a:rPr>
              <a:t>Телефон: </a:t>
            </a:r>
            <a:r>
              <a:rPr lang="ru-RU" sz="1200" b="1" dirty="0" smtClean="0">
                <a:ea typeface="Times New Roman" panose="02020603050405020304" pitchFamily="18" charset="0"/>
              </a:rPr>
              <a:t>8(81375)4-89-16</a:t>
            </a:r>
            <a:endParaRPr lang="ru-RU" sz="1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7650" y="3850474"/>
            <a:ext cx="8715376" cy="3754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0170" algn="just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Цели, под которые возможно использовать объект: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офис, бытовые услуги</a:t>
            </a:r>
            <a:endParaRPr lang="ru-RU" sz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676714" y="1171575"/>
            <a:ext cx="2314136" cy="248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9224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79806" y="687265"/>
            <a:ext cx="2438399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Административное здание </a:t>
            </a:r>
            <a:r>
              <a:rPr lang="ru-RU" sz="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ап</a:t>
            </a:r>
            <a:r>
              <a:rPr lang="ru-RU" sz="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теки, 2-й этаж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Ленинградская область, </a:t>
            </a:r>
            <a:r>
              <a:rPr lang="ru-RU" sz="8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Кингисеппский</a:t>
            </a: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район, </a:t>
            </a:r>
            <a:endParaRPr lang="ru-RU" sz="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90170" algn="ctr">
              <a:lnSpc>
                <a:spcPct val="115000"/>
              </a:lnSpc>
              <a:spcAft>
                <a:spcPts val="0"/>
              </a:spcAft>
            </a:pPr>
            <a:r>
              <a:rPr lang="ru-RU" sz="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Ивангород, </a:t>
            </a:r>
            <a:r>
              <a:rPr lang="ru-RU" sz="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Кингисеппское</a:t>
            </a:r>
            <a:r>
              <a:rPr lang="ru-RU" sz="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шоссе, д.20а</a:t>
            </a:r>
            <a:endParaRPr lang="ru-RU" sz="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3766496"/>
            <a:ext cx="2464761" cy="2395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537" y="3766497"/>
            <a:ext cx="1796555" cy="2395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611" y="3766496"/>
            <a:ext cx="1796554" cy="2395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365" y="3766496"/>
            <a:ext cx="1796554" cy="2395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206" y="613719"/>
            <a:ext cx="3443416" cy="25825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81" y="687266"/>
            <a:ext cx="2892182" cy="2906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9603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70638" y="808615"/>
            <a:ext cx="4415481" cy="1896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200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Характеристики объекта:</a:t>
            </a:r>
            <a:endParaRPr lang="ru-RU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Собственность  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</a:t>
            </a:r>
            <a:r>
              <a:rPr lang="ru-RU" sz="13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Ивангородское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городское </a:t>
            </a:r>
            <a:r>
              <a:rPr lang="ru-RU" sz="1300" dirty="0">
                <a:ea typeface="Times New Roman" panose="02020603050405020304" pitchFamily="18" charset="0"/>
                <a:cs typeface="Times New Roman" panose="02020603050405020304" pitchFamily="18" charset="0"/>
              </a:rPr>
              <a:t>поселение»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Административное здание аптеки, 22 отдельных помещения площадью   1 178,2 </a:t>
            </a:r>
            <a:r>
              <a:rPr lang="ru-RU" sz="13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3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ru-RU" sz="13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6591" y="4958101"/>
            <a:ext cx="8912634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0170" algn="just"/>
            <a:endParaRPr lang="ru-RU" sz="1200" dirty="0" smtClean="0">
              <a:ea typeface="Times New Roman" panose="02020603050405020304" pitchFamily="18" charset="0"/>
            </a:endParaRPr>
          </a:p>
          <a:p>
            <a:r>
              <a:rPr lang="ru-RU" sz="1200" b="1" dirty="0" smtClean="0">
                <a:ea typeface="Times New Roman" panose="02020603050405020304" pitchFamily="18" charset="0"/>
              </a:rPr>
              <a:t>Контактное лицо</a:t>
            </a:r>
            <a:r>
              <a:rPr lang="ru-RU" sz="1200" dirty="0" smtClean="0">
                <a:ea typeface="Times New Roman" panose="02020603050405020304" pitchFamily="18" charset="0"/>
              </a:rPr>
              <a:t>: </a:t>
            </a:r>
            <a:r>
              <a:rPr lang="ru-RU" sz="1200" dirty="0"/>
              <a:t>главный специалист по муниципальному имуществу отдела по экономике, инвестициям, муниципальному имуществу и архитектуре МО «Город Ивангород»</a:t>
            </a:r>
          </a:p>
          <a:p>
            <a:r>
              <a:rPr lang="ru-RU" sz="1200" b="1" dirty="0" smtClean="0">
                <a:ea typeface="Times New Roman" panose="02020603050405020304" pitchFamily="18" charset="0"/>
              </a:rPr>
              <a:t>Ерохина Ольга Юрьевна</a:t>
            </a:r>
          </a:p>
          <a:p>
            <a:pPr marL="90170" algn="just"/>
            <a:endParaRPr lang="ru-RU" sz="1200" dirty="0">
              <a:ea typeface="Times New Roman" panose="02020603050405020304" pitchFamily="18" charset="0"/>
            </a:endParaRPr>
          </a:p>
          <a:p>
            <a:pPr marL="90170" indent="-41910" algn="just">
              <a:spcAft>
                <a:spcPts val="0"/>
              </a:spcAft>
            </a:pPr>
            <a:r>
              <a:rPr lang="ru-RU" sz="1200" b="1" dirty="0">
                <a:ea typeface="Times New Roman" panose="02020603050405020304" pitchFamily="18" charset="0"/>
              </a:rPr>
              <a:t>Телефон: </a:t>
            </a:r>
            <a:r>
              <a:rPr lang="ru-RU" sz="1200" dirty="0"/>
              <a:t>8 (81375) 5-27-52</a:t>
            </a:r>
            <a:r>
              <a:rPr lang="ru-RU" sz="1200" dirty="0">
                <a:ea typeface="Times New Roman" panose="02020603050405020304" pitchFamily="18" charset="0"/>
              </a:rPr>
              <a:t> </a:t>
            </a:r>
            <a:endParaRPr lang="ru-RU" sz="1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7650" y="3850474"/>
            <a:ext cx="8715376" cy="6586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90170" algn="just"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Цели, под которые возможно использовать объект: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офис, оказание медицинских услуг, занятия с детьми, образовательные услуги</a:t>
            </a:r>
            <a:endParaRPr lang="ru-RU" sz="16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40" y="741405"/>
            <a:ext cx="3668584" cy="27514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28791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752475"/>
            <a:ext cx="2771774" cy="1400175"/>
          </a:xfrm>
        </p:spPr>
        <p:txBody>
          <a:bodyPr>
            <a:noAutofit/>
          </a:bodyPr>
          <a:lstStyle/>
          <a:p>
            <a:r>
              <a:rPr lang="ru-RU" sz="1600" b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sz="1600" b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1600" b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sz="1600" b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1600" b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sz="1600" b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1600" b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sz="1600" b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1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Информация </a:t>
            </a:r>
            <a:r>
              <a:rPr lang="ru-RU" sz="1600" b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 положительном опыте предоставления имущественной поддержки СМП</a:t>
            </a:r>
            <a:br>
              <a:rPr lang="ru-RU" sz="1600" b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sz="1600" b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49" y="457200"/>
            <a:ext cx="5140325" cy="612457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ru-RU" sz="1200" b="1" dirty="0"/>
              <a:t>Индивидуальный предприниматель Юсупова Анастасия Александровна делится опытом получения имущественной поддержки</a:t>
            </a:r>
            <a:r>
              <a:rPr lang="ru-RU" sz="1200" dirty="0"/>
              <a:t>:</a:t>
            </a:r>
          </a:p>
          <a:p>
            <a:pPr marL="0" indent="0">
              <a:buNone/>
            </a:pPr>
            <a:r>
              <a:rPr lang="ru-RU" sz="1400" dirty="0"/>
              <a:t> </a:t>
            </a:r>
          </a:p>
          <a:p>
            <a:pPr marL="0" indent="0">
              <a:buNone/>
            </a:pPr>
            <a:r>
              <a:rPr lang="ru-RU" sz="1400" dirty="0"/>
              <a:t>В феврале 2019 года я стала индивидуальным предпринимателем, и чтобы начать свой бизнес по оказанию косметологических услуг мне понадобилось помещение. С этой целью я обратилась в адрес комитета по управлению имуществом МО «</a:t>
            </a:r>
            <a:r>
              <a:rPr lang="ru-RU" sz="1400" dirty="0" err="1"/>
              <a:t>Кингисеппский</a:t>
            </a:r>
            <a:r>
              <a:rPr lang="ru-RU" sz="1400" dirty="0"/>
              <a:t> муниципальный район». Специалисты комитета предложили помещение по адресу: </a:t>
            </a:r>
            <a:r>
              <a:rPr lang="ru-RU" sz="1400" dirty="0" err="1"/>
              <a:t>г.Кингисепп</a:t>
            </a:r>
            <a:r>
              <a:rPr lang="ru-RU" sz="1400" dirty="0"/>
              <a:t>, </a:t>
            </a:r>
            <a:r>
              <a:rPr lang="ru-RU" sz="1400" dirty="0" err="1"/>
              <a:t>ул.Иванова</a:t>
            </a:r>
            <a:r>
              <a:rPr lang="ru-RU" sz="1400" dirty="0"/>
              <a:t>, д.28, площадью 14,0 </a:t>
            </a:r>
            <a:r>
              <a:rPr lang="ru-RU" sz="1400" dirty="0" err="1"/>
              <a:t>кв.м</a:t>
            </a:r>
            <a:r>
              <a:rPr lang="ru-RU" sz="1400" dirty="0"/>
              <a:t>., помогли составить заявление на предоставление помещения в аренду, подробно объяснили процесс заключения договора аренды. </a:t>
            </a:r>
          </a:p>
          <a:p>
            <a:pPr marL="0" indent="0">
              <a:buNone/>
            </a:pPr>
            <a:r>
              <a:rPr lang="ru-RU" sz="1400" dirty="0"/>
              <a:t>В марте 2019 года со мной был заключен договор аренды.</a:t>
            </a:r>
          </a:p>
          <a:p>
            <a:pPr marL="0" indent="0">
              <a:buNone/>
            </a:pPr>
            <a:r>
              <a:rPr lang="ru-RU" sz="1400" dirty="0"/>
              <a:t>Таким образом, процесс предоставления помещения в аренду от заявления до заключения договора аренды занял всего 1 месяц. Арендная плата составила посильную сумму даже для такого как я, начинающего предпринимателя. </a:t>
            </a:r>
          </a:p>
          <a:p>
            <a:pPr marL="0" indent="0">
              <a:buNone/>
            </a:pPr>
            <a:r>
              <a:rPr lang="ru-RU" sz="1400" dirty="0"/>
              <a:t>В 2021 году я перешла из индивидуальных предпринимателей в «</a:t>
            </a:r>
            <a:r>
              <a:rPr lang="ru-RU" sz="1400" dirty="0" err="1"/>
              <a:t>самозанятые</a:t>
            </a:r>
            <a:r>
              <a:rPr lang="ru-RU" sz="1400" dirty="0"/>
              <a:t>», что позволило мне значительно снизить налоговые </a:t>
            </a:r>
            <a:r>
              <a:rPr lang="ru-RU" sz="1400" dirty="0" smtClean="0"/>
              <a:t>отчисления.</a:t>
            </a:r>
          </a:p>
          <a:p>
            <a:pPr marL="0" indent="0">
              <a:buNone/>
            </a:pPr>
            <a:r>
              <a:rPr lang="ru-RU" sz="1400" dirty="0" smtClean="0"/>
              <a:t>Надеюсь</a:t>
            </a:r>
            <a:r>
              <a:rPr lang="ru-RU" sz="1400" dirty="0"/>
              <a:t>, что мой опыт поможет и остальным предпринимателям сделать выбор в пользу заключения договоров аренды муниципального имущества</a:t>
            </a:r>
            <a:endParaRPr lang="ru-RU" sz="1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2073274"/>
            <a:ext cx="2771775" cy="405288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91148" y="2073274"/>
            <a:ext cx="3174365" cy="44227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3524894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3&quot;/&gt;&lt;property id=&quot;20307&quot; value=&quot;256&quot;/&gt;&lt;/object&gt;&lt;object type=&quot;3&quot; unique_id=&quot;10041&quot;&gt;&lt;property id=&quot;20148&quot; value=&quot;5&quot;/&gt;&lt;property id=&quot;20300&quot; value=&quot;Slide 1&quot;/&gt;&lt;property id=&quot;20307&quot; value=&quot;257&quot;/&gt;&lt;/object&gt;&lt;object type=&quot;3&quot; unique_id=&quot;10042&quot;&gt;&lt;property id=&quot;20148&quot; value=&quot;5&quot;/&gt;&lt;property id=&quot;20300&quot; value=&quot;Slide 2&quot;/&gt;&lt;property id=&quot;20307&quot; value=&quot;258&quot;/&gt;&lt;/object&gt;&lt;/object&gt;&lt;/object&gt;&lt;/database&gt;"/>
  <p:tag name="ISPRING_RESOURCE_PATHS_HASH" val="fcb025ba9a6ccf8fed139b5222f2a63b17a4791"/>
  <p:tag name="SECTOMILLISECCONVERTED" val="1"/>
</p:tagLst>
</file>

<file path=ppt/theme/theme1.xml><?xml version="1.0" encoding="utf-8"?>
<a:theme xmlns:a="http://schemas.openxmlformats.org/drawingml/2006/main" name="Контент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убр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Пустой">
  <a:themeElements>
    <a:clrScheme name="LO_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EBCEF"/>
      </a:accent1>
      <a:accent2>
        <a:srgbClr val="3DB54A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Контент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Контент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Рубр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_fonts_theme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9469</TotalTime>
  <Words>202</Words>
  <Application>Microsoft Office PowerPoint</Application>
  <PresentationFormat>Экран (4:3)</PresentationFormat>
  <Paragraphs>65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Calibri</vt:lpstr>
      <vt:lpstr>Tahoma</vt:lpstr>
      <vt:lpstr>Times New Roman</vt:lpstr>
      <vt:lpstr>Контентный</vt:lpstr>
      <vt:lpstr>Рубрика</vt:lpstr>
      <vt:lpstr>Пустой</vt:lpstr>
      <vt:lpstr>1_Контентный</vt:lpstr>
      <vt:lpstr>2_Контентный</vt:lpstr>
      <vt:lpstr>1_Рубрика</vt:lpstr>
      <vt:lpstr>Кингисеппский муниципальный район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Информация о положительном опыте предоставления имущественной поддержки СМП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BorisHudilainen</dc:creator>
  <cp:lastModifiedBy>User</cp:lastModifiedBy>
  <cp:revision>357</cp:revision>
  <dcterms:created xsi:type="dcterms:W3CDTF">2012-12-07T10:19:04Z</dcterms:created>
  <dcterms:modified xsi:type="dcterms:W3CDTF">2022-03-25T09:06:30Z</dcterms:modified>
</cp:coreProperties>
</file>