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34587" autoAdjust="0"/>
    <p:restoredTop sz="94713" autoAdjust="0"/>
  </p:normalViewPr>
  <p:slideViewPr>
    <p:cSldViewPr>
      <p:cViewPr varScale="1">
        <p:scale>
          <a:sx n="106" d="100"/>
          <a:sy n="106" d="100"/>
        </p:scale>
        <p:origin x="-168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44213AF-26F6-41FA-8D85-E2C5388D6E58}" type="datetimeFigureOut">
              <a:rPr lang="en-US" smtClean="0"/>
              <a:pPr/>
              <a:t>3/25/2022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kumimoji="0" lang="en-US">
              <a:solidFill>
                <a:schemeClr val="accent1">
                  <a:tint val="20000"/>
                </a:schemeClr>
              </a:solidFill>
            </a:endParaRPr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3/25/2022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3/25/2022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3/25/2022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3/25/2022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3/25/2022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3/25/2022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3/25/2022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44213AF-26F6-41FA-8D85-E2C5388D6E58}" type="datetimeFigureOut">
              <a:rPr lang="en-US" smtClean="0"/>
              <a:pPr/>
              <a:t>3/25/2022</a:t>
            </a:fld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kumimoji="0" lang="en-US">
              <a:solidFill>
                <a:schemeClr val="tx1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3/25/2022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3/25/2022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44213AF-26F6-41FA-8D85-E2C5388D6E58}" type="datetimeFigureOut">
              <a:rPr lang="en-US" smtClean="0"/>
              <a:pPr/>
              <a:t>3/25/2022</a:t>
            </a:fld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algn="r" eaLnBrk="1" latinLnBrk="0" hangingPunct="1"/>
            <a:endParaRPr kumimoji="0" lang="en-US" sz="1000" dirty="0">
              <a:solidFill>
                <a:schemeClr val="tx1"/>
              </a:solidFill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 sz="1000" b="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CustomShape 1"/>
          <p:cNvSpPr/>
          <p:nvPr/>
        </p:nvSpPr>
        <p:spPr>
          <a:xfrm>
            <a:off x="685800" y="1571760"/>
            <a:ext cx="7771680" cy="7851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 lnSpcReduction="10000"/>
          </a:bodyPr>
          <a:lstStyle/>
          <a:p>
            <a:pPr algn="ctr">
              <a:lnSpc>
                <a:spcPct val="100000"/>
              </a:lnSpc>
            </a:pPr>
            <a:r>
              <a:rPr lang="ru-RU" sz="1600" b="1" strike="noStrike" spc="-1">
                <a:solidFill>
                  <a:srgbClr val="000000"/>
                </a:solidFill>
                <a:latin typeface="Times New Roman"/>
              </a:rPr>
              <a:t>АДМИНИСТРАЦИЯ МУНИЦИПАЛЬНОГО ОБРАЗОВАНИЯ СЛАНЦЕВСКИЙ МУНИЦИПАЛЬНЫЙ РАЙОН ЛЕНИНГРАДСКОЙ ОБЛАСТИ</a:t>
            </a:r>
            <a:r>
              <a:t/>
            </a:r>
            <a:br/>
            <a:endParaRPr lang="ru-RU" sz="1600" b="0" strike="noStrike" spc="-1">
              <a:latin typeface="Arial"/>
            </a:endParaRPr>
          </a:p>
        </p:txBody>
      </p:sp>
      <p:sp>
        <p:nvSpPr>
          <p:cNvPr id="77" name="CustomShape 2"/>
          <p:cNvSpPr/>
          <p:nvPr/>
        </p:nvSpPr>
        <p:spPr>
          <a:xfrm>
            <a:off x="1000080" y="2643120"/>
            <a:ext cx="7143120" cy="2356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  <a:spcBef>
                <a:spcPts val="360"/>
              </a:spcBef>
            </a:pPr>
            <a:r>
              <a:rPr lang="ru-RU" sz="1800" b="1" strike="noStrike" spc="-1">
                <a:solidFill>
                  <a:srgbClr val="953735"/>
                </a:solidFill>
                <a:latin typeface="Times New Roman"/>
              </a:rPr>
              <a:t>ПЕРЕЧЕНЬ МУНИЦИПАЛЬНОГО ИМУЩЕСТВА, </a:t>
            </a:r>
            <a:endParaRPr lang="ru-RU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360"/>
              </a:spcBef>
            </a:pPr>
            <a:r>
              <a:rPr lang="ru-RU" sz="1800" b="1" strike="noStrike" spc="-1">
                <a:solidFill>
                  <a:srgbClr val="953735"/>
                </a:solidFill>
                <a:latin typeface="Times New Roman"/>
              </a:rPr>
              <a:t> предназначенного для предоставления его во владение и (или) в пользование на долгосрочной основе субъектам малого и среднего предпринимательства и организациям, образующим инфраструктуру поддержки субъектов малого и среднего предпринимательства</a:t>
            </a:r>
            <a:endParaRPr lang="ru-RU" sz="1800" b="0" strike="noStrike" spc="-1">
              <a:latin typeface="Arial"/>
            </a:endParaRPr>
          </a:p>
        </p:txBody>
      </p:sp>
      <p:pic>
        <p:nvPicPr>
          <p:cNvPr id="78" name="Picture 2"/>
          <p:cNvPicPr/>
          <p:nvPr/>
        </p:nvPicPr>
        <p:blipFill>
          <a:blip r:embed="rId2"/>
          <a:stretch/>
        </p:blipFill>
        <p:spPr>
          <a:xfrm>
            <a:off x="4143240" y="285840"/>
            <a:ext cx="928080" cy="1142280"/>
          </a:xfrm>
          <a:prstGeom prst="rect">
            <a:avLst/>
          </a:prstGeom>
          <a:ln w="9360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CustomShape 1"/>
          <p:cNvSpPr/>
          <p:nvPr/>
        </p:nvSpPr>
        <p:spPr>
          <a:xfrm>
            <a:off x="642910" y="571480"/>
            <a:ext cx="3007440" cy="1161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rmAutofit fontScale="92500" lnSpcReduction="10000"/>
          </a:bodyPr>
          <a:lstStyle/>
          <a:p>
            <a:pPr algn="ctr">
              <a:lnSpc>
                <a:spcPct val="100000"/>
              </a:lnSpc>
            </a:pPr>
            <a:r>
              <a:rPr lang="ru-RU" sz="2000" b="1" strike="noStrike" spc="-1" dirty="0">
                <a:solidFill>
                  <a:srgbClr val="000000"/>
                </a:solidFill>
                <a:latin typeface="Calibri"/>
              </a:rPr>
              <a:t>Нежилые помещения 2-го этажа по адресу: г. Сланцы, ул. Ломоносова, д.49</a:t>
            </a:r>
            <a:endParaRPr lang="ru-RU" sz="2000" b="0" strike="noStrike" spc="-1" dirty="0">
              <a:latin typeface="Arial"/>
            </a:endParaRPr>
          </a:p>
        </p:txBody>
      </p:sp>
      <p:pic>
        <p:nvPicPr>
          <p:cNvPr id="80" name="Содержимое 4"/>
          <p:cNvPicPr/>
          <p:nvPr/>
        </p:nvPicPr>
        <p:blipFill>
          <a:blip r:embed="rId2" cstate="print"/>
          <a:stretch/>
        </p:blipFill>
        <p:spPr>
          <a:xfrm>
            <a:off x="3857620" y="428604"/>
            <a:ext cx="4899898" cy="2714532"/>
          </a:xfrm>
          <a:prstGeom prst="rect">
            <a:avLst/>
          </a:prstGeom>
          <a:ln w="3175" cmpd="thickThin">
            <a:solidFill>
              <a:schemeClr val="accent2">
                <a:lumMod val="75000"/>
              </a:schemeClr>
            </a:solidFill>
          </a:ln>
        </p:spPr>
      </p:pic>
      <p:sp>
        <p:nvSpPr>
          <p:cNvPr id="81" name="CustomShape 2"/>
          <p:cNvSpPr/>
          <p:nvPr/>
        </p:nvSpPr>
        <p:spPr>
          <a:xfrm>
            <a:off x="500034" y="2071678"/>
            <a:ext cx="2964606" cy="92247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  <a:spcBef>
                <a:spcPts val="281"/>
              </a:spcBef>
            </a:pPr>
            <a:r>
              <a:rPr lang="ru-RU" sz="1400" b="0" strike="noStrike" spc="-1" dirty="0">
                <a:solidFill>
                  <a:srgbClr val="000000"/>
                </a:solidFill>
                <a:latin typeface="Calibri"/>
              </a:rPr>
              <a:t>Общая площадь помещений  -141,4 кв.метров.</a:t>
            </a:r>
            <a:endParaRPr lang="ru-RU" sz="1400" b="0" strike="noStrike" spc="-1" dirty="0">
              <a:latin typeface="Arial"/>
            </a:endParaRPr>
          </a:p>
          <a:p>
            <a:pPr>
              <a:lnSpc>
                <a:spcPct val="100000"/>
              </a:lnSpc>
              <a:spcBef>
                <a:spcPts val="281"/>
              </a:spcBef>
            </a:pPr>
            <a:endParaRPr lang="ru-RU" sz="1400" b="0" strike="noStrike" spc="-1" dirty="0">
              <a:latin typeface="Arial"/>
            </a:endParaRPr>
          </a:p>
        </p:txBody>
      </p:sp>
      <p:pic>
        <p:nvPicPr>
          <p:cNvPr id="82" name="Рисунок 5"/>
          <p:cNvPicPr/>
          <p:nvPr/>
        </p:nvPicPr>
        <p:blipFill>
          <a:blip r:embed="rId3"/>
          <a:stretch/>
        </p:blipFill>
        <p:spPr>
          <a:xfrm>
            <a:off x="642910" y="3357562"/>
            <a:ext cx="3714776" cy="2717901"/>
          </a:xfrm>
          <a:prstGeom prst="rect">
            <a:avLst/>
          </a:prstGeom>
          <a:ln w="3175" cmpd="thickThin">
            <a:solidFill>
              <a:schemeClr val="accent2">
                <a:lumMod val="75000"/>
              </a:schemeClr>
            </a:solidFill>
          </a:ln>
        </p:spPr>
      </p:pic>
      <p:pic>
        <p:nvPicPr>
          <p:cNvPr id="83" name="Рисунок 6"/>
          <p:cNvPicPr/>
          <p:nvPr/>
        </p:nvPicPr>
        <p:blipFill>
          <a:blip r:embed="rId4"/>
          <a:stretch/>
        </p:blipFill>
        <p:spPr>
          <a:xfrm>
            <a:off x="5000628" y="3357562"/>
            <a:ext cx="3769227" cy="2714644"/>
          </a:xfrm>
          <a:prstGeom prst="rect">
            <a:avLst/>
          </a:prstGeom>
          <a:ln w="3175" cmpd="thickThin">
            <a:solidFill>
              <a:schemeClr val="accent2">
                <a:lumMod val="75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CustomShape 1"/>
          <p:cNvSpPr/>
          <p:nvPr/>
        </p:nvSpPr>
        <p:spPr>
          <a:xfrm>
            <a:off x="457200" y="272880"/>
            <a:ext cx="8257320" cy="23695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ru-RU" sz="2000" b="1" strike="noStrike" spc="-1">
                <a:solidFill>
                  <a:srgbClr val="000000"/>
                </a:solidFill>
                <a:latin typeface="Calibri"/>
              </a:rPr>
              <a:t>Нежилое помещение может быть использовано:</a:t>
            </a:r>
            <a:r>
              <a:t/>
            </a:r>
            <a:br/>
            <a:r>
              <a:t/>
            </a:r>
            <a:br/>
            <a:r>
              <a:rPr lang="ru-RU" sz="2000" b="1" strike="noStrike" spc="-1">
                <a:solidFill>
                  <a:srgbClr val="000000"/>
                </a:solidFill>
                <a:latin typeface="Calibri"/>
              </a:rPr>
              <a:t>- офис;</a:t>
            </a:r>
            <a:r>
              <a:t/>
            </a:r>
            <a:br/>
            <a:r>
              <a:rPr lang="ru-RU" sz="2000" b="1" strike="noStrike" spc="-1">
                <a:solidFill>
                  <a:srgbClr val="000000"/>
                </a:solidFill>
                <a:latin typeface="Calibri"/>
              </a:rPr>
              <a:t>- оказание образовательных услуг;</a:t>
            </a:r>
            <a:r>
              <a:t/>
            </a:r>
            <a:br/>
            <a:r>
              <a:rPr lang="ru-RU" sz="2000" b="1" strike="noStrike" spc="-1">
                <a:solidFill>
                  <a:srgbClr val="000000"/>
                </a:solidFill>
                <a:latin typeface="Calibri"/>
              </a:rPr>
              <a:t>-салон красоты;</a:t>
            </a:r>
            <a:r>
              <a:t/>
            </a:r>
            <a:br/>
            <a:r>
              <a:rPr lang="ru-RU" sz="2000" b="1" strike="noStrike" spc="-1">
                <a:solidFill>
                  <a:srgbClr val="000000"/>
                </a:solidFill>
                <a:latin typeface="Calibri"/>
              </a:rPr>
              <a:t>-оказание бытовых услуг.</a:t>
            </a:r>
            <a:r>
              <a:t/>
            </a:r>
            <a:br/>
            <a:endParaRPr lang="ru-RU" sz="2000" b="0" strike="noStrike" spc="-1">
              <a:latin typeface="Arial"/>
            </a:endParaRPr>
          </a:p>
        </p:txBody>
      </p:sp>
      <p:sp>
        <p:nvSpPr>
          <p:cNvPr id="85" name="CustomShape 2"/>
          <p:cNvSpPr/>
          <p:nvPr/>
        </p:nvSpPr>
        <p:spPr>
          <a:xfrm>
            <a:off x="457200" y="2500200"/>
            <a:ext cx="8114760" cy="36252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algn="just">
              <a:lnSpc>
                <a:spcPct val="100000"/>
              </a:lnSpc>
              <a:spcBef>
                <a:spcPts val="281"/>
              </a:spcBef>
            </a:pPr>
            <a:r>
              <a:rPr lang="ru-RU" sz="1400" b="0" strike="noStrike" spc="-1" dirty="0">
                <a:solidFill>
                  <a:srgbClr val="000000"/>
                </a:solidFill>
                <a:latin typeface="Calibri"/>
              </a:rPr>
              <a:t>Нежилое помещение предоставляется в аренду субъектам малого и среднего предпринимательства и организациям, образующим инфраструктуру поддержки субъектов малого и среднего предпринимательства с соблюдением следующих условий:</a:t>
            </a:r>
            <a:endParaRPr lang="ru-RU" sz="14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  <a:spcBef>
                <a:spcPts val="281"/>
              </a:spcBef>
            </a:pPr>
            <a:r>
              <a:rPr lang="ru-RU" sz="1400" b="0" strike="noStrike" spc="-1" dirty="0">
                <a:solidFill>
                  <a:srgbClr val="000000"/>
                </a:solidFill>
                <a:latin typeface="Calibri"/>
              </a:rPr>
              <a:t>         а) без проведения торгов; </a:t>
            </a:r>
            <a:endParaRPr lang="ru-RU" sz="14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  <a:spcBef>
                <a:spcPts val="281"/>
              </a:spcBef>
            </a:pPr>
            <a:r>
              <a:rPr lang="ru-RU" sz="1400" b="0" strike="noStrike" spc="-1" dirty="0">
                <a:solidFill>
                  <a:srgbClr val="000000"/>
                </a:solidFill>
                <a:latin typeface="Calibri"/>
              </a:rPr>
              <a:t>         б) срок договора аренды составляет не менее 5 лет, срок договора может быть уменьшен на основании поданного до заключения такого договора заявления лица, приобретающего права владения и (или) пользования. </a:t>
            </a:r>
            <a:endParaRPr lang="ru-RU" sz="14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  <a:spcBef>
                <a:spcPts val="281"/>
              </a:spcBef>
            </a:pPr>
            <a:r>
              <a:rPr lang="ru-RU" sz="1400" b="0" strike="noStrike" spc="-1" dirty="0">
                <a:solidFill>
                  <a:srgbClr val="000000"/>
                </a:solidFill>
                <a:latin typeface="Calibri"/>
              </a:rPr>
              <a:t>        в) арендная плата составляет 50 процентов от размера годовой арендной платы, определяемой в соответствии с нормативным документом, действующим на территории Сланцевского городского поселения.</a:t>
            </a:r>
            <a:endParaRPr lang="ru-RU" sz="14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  <a:spcBef>
                <a:spcPts val="281"/>
              </a:spcBef>
            </a:pPr>
            <a:r>
              <a:rPr lang="ru-RU" sz="14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endParaRPr lang="ru-RU" sz="1400" b="0" strike="noStrike" spc="-1" dirty="0">
              <a:latin typeface="Arial"/>
            </a:endParaRPr>
          </a:p>
          <a:p>
            <a:pPr>
              <a:lnSpc>
                <a:spcPct val="100000"/>
              </a:lnSpc>
              <a:spcBef>
                <a:spcPts val="281"/>
              </a:spcBef>
            </a:pPr>
            <a:r>
              <a:rPr lang="ru-RU" sz="1400" b="0" strike="noStrike" spc="-1" dirty="0">
                <a:solidFill>
                  <a:srgbClr val="000000"/>
                </a:solidFill>
                <a:latin typeface="Calibri"/>
              </a:rPr>
              <a:t>Для получения более подробной информации обращаться по телефону (81374)63-648, контактное лицо  Сапунова Татьяна Ивановна, главный специалист КУМИ</a:t>
            </a:r>
            <a:endParaRPr lang="ru-RU" sz="1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CustomShape 1"/>
          <p:cNvSpPr/>
          <p:nvPr/>
        </p:nvSpPr>
        <p:spPr>
          <a:xfrm>
            <a:off x="357158" y="500042"/>
            <a:ext cx="3007440" cy="1161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rmAutofit fontScale="92500" lnSpcReduction="10000"/>
          </a:bodyPr>
          <a:lstStyle/>
          <a:p>
            <a:pPr algn="ctr">
              <a:lnSpc>
                <a:spcPct val="100000"/>
              </a:lnSpc>
            </a:pPr>
            <a:r>
              <a:rPr lang="ru-RU" sz="2000" b="1" strike="noStrike" spc="-1" dirty="0">
                <a:solidFill>
                  <a:srgbClr val="000000"/>
                </a:solidFill>
                <a:latin typeface="Calibri"/>
              </a:rPr>
              <a:t>Нежилое помещение, этаж полуэтаж по адресу: г. Сланцы, ул. Жуковского, д.10</a:t>
            </a:r>
            <a:endParaRPr lang="ru-RU" sz="2000" b="0" strike="noStrike" spc="-1" dirty="0">
              <a:latin typeface="Arial"/>
            </a:endParaRPr>
          </a:p>
        </p:txBody>
      </p:sp>
      <p:pic>
        <p:nvPicPr>
          <p:cNvPr id="87" name="Содержимое 4"/>
          <p:cNvPicPr/>
          <p:nvPr/>
        </p:nvPicPr>
        <p:blipFill>
          <a:blip r:embed="rId2"/>
          <a:stretch/>
        </p:blipFill>
        <p:spPr>
          <a:xfrm>
            <a:off x="3500430" y="500042"/>
            <a:ext cx="5282640" cy="5857200"/>
          </a:xfrm>
          <a:prstGeom prst="rect">
            <a:avLst/>
          </a:prstGeom>
          <a:ln w="3175" cmpd="thickThin">
            <a:solidFill>
              <a:schemeClr val="accent2">
                <a:lumMod val="50000"/>
              </a:schemeClr>
            </a:solidFill>
          </a:ln>
        </p:spPr>
      </p:pic>
      <p:sp>
        <p:nvSpPr>
          <p:cNvPr id="88" name="CustomShape 2"/>
          <p:cNvSpPr/>
          <p:nvPr/>
        </p:nvSpPr>
        <p:spPr>
          <a:xfrm>
            <a:off x="428596" y="1714488"/>
            <a:ext cx="3007440" cy="564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  <a:spcBef>
                <a:spcPts val="281"/>
              </a:spcBef>
            </a:pPr>
            <a:r>
              <a:rPr lang="ru-RU" sz="1600" b="0" strike="noStrike" spc="-1" dirty="0">
                <a:solidFill>
                  <a:srgbClr val="000000"/>
                </a:solidFill>
                <a:latin typeface="Calibri"/>
              </a:rPr>
              <a:t>Общая площадь помещений  - 54,2 кв.метров.</a:t>
            </a:r>
            <a:endParaRPr lang="ru-RU" sz="1600" b="0" strike="noStrike" spc="-1" dirty="0">
              <a:latin typeface="Arial"/>
            </a:endParaRPr>
          </a:p>
          <a:p>
            <a:pPr>
              <a:lnSpc>
                <a:spcPct val="100000"/>
              </a:lnSpc>
              <a:spcBef>
                <a:spcPts val="281"/>
              </a:spcBef>
            </a:pPr>
            <a:endParaRPr lang="ru-RU" sz="1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CustomShape 1"/>
          <p:cNvSpPr/>
          <p:nvPr/>
        </p:nvSpPr>
        <p:spPr>
          <a:xfrm>
            <a:off x="457200" y="272880"/>
            <a:ext cx="8257320" cy="17978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rmAutofit lnSpcReduction="10000"/>
          </a:bodyPr>
          <a:lstStyle/>
          <a:p>
            <a:pPr algn="ctr">
              <a:lnSpc>
                <a:spcPct val="100000"/>
              </a:lnSpc>
            </a:pPr>
            <a:r>
              <a:rPr lang="ru-RU" sz="2000" b="1" strike="noStrike" spc="-1">
                <a:solidFill>
                  <a:srgbClr val="000000"/>
                </a:solidFill>
                <a:latin typeface="Calibri"/>
              </a:rPr>
              <a:t>Нежилое помещение может быть использовано:</a:t>
            </a:r>
            <a:r>
              <a:t/>
            </a:r>
            <a:br/>
            <a:r>
              <a:t/>
            </a:r>
            <a:br/>
            <a:r>
              <a:rPr lang="ru-RU" sz="2000" b="1" strike="noStrike" spc="-1">
                <a:solidFill>
                  <a:srgbClr val="000000"/>
                </a:solidFill>
                <a:latin typeface="Calibri"/>
              </a:rPr>
              <a:t>- офис;</a:t>
            </a:r>
            <a:r>
              <a:t/>
            </a:r>
            <a:br/>
            <a:r>
              <a:rPr lang="ru-RU" sz="2000" b="1" strike="noStrike" spc="-1">
                <a:solidFill>
                  <a:srgbClr val="000000"/>
                </a:solidFill>
                <a:latin typeface="Calibri"/>
              </a:rPr>
              <a:t>- оказание образовательных услуг;</a:t>
            </a:r>
            <a:r>
              <a:t/>
            </a:r>
            <a:br/>
            <a:r>
              <a:rPr lang="ru-RU" sz="2000" b="1" strike="noStrike" spc="-1">
                <a:solidFill>
                  <a:srgbClr val="000000"/>
                </a:solidFill>
                <a:latin typeface="Calibri"/>
              </a:rPr>
              <a:t>- салон красоты;</a:t>
            </a:r>
            <a:r>
              <a:t/>
            </a:r>
            <a:br/>
            <a:r>
              <a:rPr lang="ru-RU" sz="2000" b="1" strike="noStrike" spc="-1">
                <a:solidFill>
                  <a:srgbClr val="000000"/>
                </a:solidFill>
                <a:latin typeface="Calibri"/>
              </a:rPr>
              <a:t>- оказание бытовых услуг.</a:t>
            </a:r>
            <a:endParaRPr lang="ru-RU" sz="2000" b="0" strike="noStrike" spc="-1">
              <a:latin typeface="Arial"/>
            </a:endParaRPr>
          </a:p>
        </p:txBody>
      </p:sp>
      <p:sp>
        <p:nvSpPr>
          <p:cNvPr id="90" name="CustomShape 2"/>
          <p:cNvSpPr/>
          <p:nvPr/>
        </p:nvSpPr>
        <p:spPr>
          <a:xfrm>
            <a:off x="457200" y="2286000"/>
            <a:ext cx="8257320" cy="3642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00000"/>
              </a:lnSpc>
              <a:spcBef>
                <a:spcPts val="281"/>
              </a:spcBef>
            </a:pPr>
            <a:r>
              <a:rPr lang="ru-RU" sz="1400" b="0" strike="noStrike" spc="-1">
                <a:solidFill>
                  <a:srgbClr val="000000"/>
                </a:solidFill>
                <a:latin typeface="Calibri"/>
              </a:rPr>
              <a:t>Нежилое помещение предоставляется в аренду субъектам малого и среднего предпринимательства и организациям, образующим инфраструктуру поддержки субъектов малого и среднего предпринимательства с соблюдением следующих условий:</a:t>
            </a:r>
            <a:endParaRPr lang="ru-RU" sz="1400" b="0" strike="noStrike" spc="-1">
              <a:latin typeface="Arial"/>
            </a:endParaRPr>
          </a:p>
          <a:p>
            <a:pPr algn="just">
              <a:lnSpc>
                <a:spcPct val="100000"/>
              </a:lnSpc>
              <a:spcBef>
                <a:spcPts val="281"/>
              </a:spcBef>
            </a:pPr>
            <a:r>
              <a:rPr lang="ru-RU" sz="1400" b="0" strike="noStrike" spc="-1">
                <a:solidFill>
                  <a:srgbClr val="000000"/>
                </a:solidFill>
                <a:latin typeface="Calibri"/>
              </a:rPr>
              <a:t>         а) без проведения торгов; </a:t>
            </a:r>
            <a:endParaRPr lang="ru-RU" sz="1400" b="0" strike="noStrike" spc="-1">
              <a:latin typeface="Arial"/>
            </a:endParaRPr>
          </a:p>
          <a:p>
            <a:pPr algn="just">
              <a:lnSpc>
                <a:spcPct val="100000"/>
              </a:lnSpc>
              <a:spcBef>
                <a:spcPts val="281"/>
              </a:spcBef>
            </a:pPr>
            <a:r>
              <a:rPr lang="ru-RU" sz="1400" b="0" strike="noStrike" spc="-1">
                <a:solidFill>
                  <a:srgbClr val="000000"/>
                </a:solidFill>
                <a:latin typeface="Calibri"/>
              </a:rPr>
              <a:t>         б) срок договора аренды составляет не менее 5 лет, срок договора может быть уменьшен на основании поданного до заключения такого договора заявления лица, приобретающего права владения и (или) пользования. </a:t>
            </a:r>
            <a:endParaRPr lang="ru-RU" sz="1400" b="0" strike="noStrike" spc="-1">
              <a:latin typeface="Arial"/>
            </a:endParaRPr>
          </a:p>
          <a:p>
            <a:pPr algn="just">
              <a:lnSpc>
                <a:spcPct val="100000"/>
              </a:lnSpc>
              <a:spcBef>
                <a:spcPts val="281"/>
              </a:spcBef>
            </a:pPr>
            <a:r>
              <a:rPr lang="ru-RU" sz="1400" b="0" strike="noStrike" spc="-1">
                <a:solidFill>
                  <a:srgbClr val="000000"/>
                </a:solidFill>
                <a:latin typeface="Calibri"/>
              </a:rPr>
              <a:t>        в) арендная плата составляет 50 процентов от размера годовой арендной платы, определяемой в соответствии с нормативным документом, действующим на территории Сланцевского городского поселения.</a:t>
            </a:r>
            <a:endParaRPr lang="ru-RU" sz="1400" b="0" strike="noStrike" spc="-1">
              <a:latin typeface="Arial"/>
            </a:endParaRPr>
          </a:p>
          <a:p>
            <a:pPr algn="just">
              <a:lnSpc>
                <a:spcPct val="100000"/>
              </a:lnSpc>
              <a:spcBef>
                <a:spcPts val="281"/>
              </a:spcBef>
            </a:pPr>
            <a:r>
              <a:rPr lang="ru-RU" sz="1400" b="0" strike="noStrike" spc="-1">
                <a:solidFill>
                  <a:srgbClr val="000000"/>
                </a:solidFill>
                <a:latin typeface="Calibri"/>
              </a:rPr>
              <a:t>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281"/>
              </a:spcBef>
            </a:pPr>
            <a:r>
              <a:rPr lang="ru-RU" sz="1400" b="0" strike="noStrike" spc="-1">
                <a:solidFill>
                  <a:srgbClr val="000000"/>
                </a:solidFill>
                <a:latin typeface="Calibri"/>
              </a:rPr>
              <a:t>Для получения более подробной информации обращаться по телефону (81374)63-648, контактное лицо  Сапунова Татьяна Ивановна, главный специалист КУМИ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281"/>
              </a:spcBef>
            </a:pPr>
            <a:endParaRPr lang="ru-RU" sz="14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CustomShape 1"/>
          <p:cNvSpPr/>
          <p:nvPr/>
        </p:nvSpPr>
        <p:spPr>
          <a:xfrm>
            <a:off x="457200" y="272880"/>
            <a:ext cx="8186040" cy="12265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ru-RU" sz="2000" b="1" strike="noStrike" spc="-1">
                <a:solidFill>
                  <a:srgbClr val="000000"/>
                </a:solidFill>
                <a:latin typeface="Calibri"/>
              </a:rPr>
              <a:t>Земельный участок, общей площадью 1939 м2, категория земель: земли населенных пунктов, разрешенное использование: под объекты инженерного оборудования - теплоснабжения</a:t>
            </a:r>
            <a:endParaRPr lang="ru-RU" sz="2000" b="0" strike="noStrike" spc="-1">
              <a:latin typeface="Arial"/>
            </a:endParaRPr>
          </a:p>
        </p:txBody>
      </p:sp>
      <p:pic>
        <p:nvPicPr>
          <p:cNvPr id="92" name="Picture 2"/>
          <p:cNvPicPr/>
          <p:nvPr/>
        </p:nvPicPr>
        <p:blipFill>
          <a:blip r:embed="rId2"/>
          <a:stretch/>
        </p:blipFill>
        <p:spPr>
          <a:xfrm>
            <a:off x="857160" y="1714320"/>
            <a:ext cx="7828920" cy="4142520"/>
          </a:xfrm>
          <a:prstGeom prst="rect">
            <a:avLst/>
          </a:prstGeom>
          <a:ln w="3175" cmpd="thickThin">
            <a:solidFill>
              <a:schemeClr val="accent2">
                <a:lumMod val="50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CustomShape 1"/>
          <p:cNvSpPr/>
          <p:nvPr/>
        </p:nvSpPr>
        <p:spPr>
          <a:xfrm>
            <a:off x="457200" y="272880"/>
            <a:ext cx="8328960" cy="17978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ru-RU" sz="2000" b="1" strike="noStrike" spc="-1">
                <a:solidFill>
                  <a:srgbClr val="000000"/>
                </a:solidFill>
                <a:latin typeface="Calibri"/>
              </a:rPr>
              <a:t>Земельный участок может быть использован:</a:t>
            </a:r>
            <a:r>
              <a:t/>
            </a:r>
            <a:br/>
            <a:r>
              <a:t/>
            </a:r>
            <a:br/>
            <a:r>
              <a:rPr lang="ru-RU" sz="2000" b="1" strike="noStrike" spc="-1">
                <a:solidFill>
                  <a:srgbClr val="000000"/>
                </a:solidFill>
                <a:latin typeface="Calibri"/>
              </a:rPr>
              <a:t>- под строительства склада, гаража</a:t>
            </a:r>
            <a:r>
              <a:t/>
            </a:r>
            <a:br/>
            <a:endParaRPr lang="ru-RU" sz="2000" b="0" strike="noStrike" spc="-1">
              <a:latin typeface="Arial"/>
            </a:endParaRPr>
          </a:p>
        </p:txBody>
      </p:sp>
      <p:sp>
        <p:nvSpPr>
          <p:cNvPr id="94" name="CustomShape 2"/>
          <p:cNvSpPr/>
          <p:nvPr/>
        </p:nvSpPr>
        <p:spPr>
          <a:xfrm>
            <a:off x="457200" y="2357280"/>
            <a:ext cx="8328960" cy="3768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  <a:spcBef>
                <a:spcPts val="281"/>
              </a:spcBef>
            </a:pPr>
            <a:r>
              <a:rPr lang="ru-RU" sz="1400" b="0" strike="noStrike" spc="-1" dirty="0">
                <a:solidFill>
                  <a:srgbClr val="000000"/>
                </a:solidFill>
                <a:latin typeface="Calibri"/>
              </a:rPr>
              <a:t>Земельные участки, включенные в Перечень, предоставляются в аренду субъектам малого и среднего предпринимательства, организациям, образующим инфраструктуру поддержки субъектов малого и среднего предпринимательства в соответствии со статьей 39.12 Земельного кодекса Российской Федерации.</a:t>
            </a:r>
            <a:endParaRPr lang="ru-RU" sz="14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281"/>
              </a:spcBef>
            </a:pPr>
            <a:endParaRPr lang="ru-RU" sz="14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281"/>
              </a:spcBef>
            </a:pPr>
            <a:r>
              <a:rPr lang="ru-RU" sz="1400" b="0" strike="noStrike" spc="-1" dirty="0">
                <a:solidFill>
                  <a:srgbClr val="000000"/>
                </a:solidFill>
                <a:latin typeface="Calibri"/>
              </a:rPr>
              <a:t>Для получения более подробной информации обращаться по телефону (81374)2-15-90, контактное лицо  Воронцова Татьяна Борисовна, главный специалист КУМИ</a:t>
            </a:r>
            <a:endParaRPr lang="ru-RU" sz="14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281"/>
              </a:spcBef>
            </a:pPr>
            <a:endParaRPr lang="ru-RU" sz="1400" b="0" strike="noStrike" spc="-1" dirty="0">
              <a:latin typeface="Arial"/>
            </a:endParaRPr>
          </a:p>
          <a:p>
            <a:pPr>
              <a:lnSpc>
                <a:spcPct val="100000"/>
              </a:lnSpc>
              <a:spcBef>
                <a:spcPts val="281"/>
              </a:spcBef>
            </a:pPr>
            <a:endParaRPr lang="ru-RU" sz="1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Рисунок 94"/>
          <p:cNvPicPr/>
          <p:nvPr/>
        </p:nvPicPr>
        <p:blipFill>
          <a:blip r:embed="rId2" cstate="print"/>
          <a:srcRect l="18695" t="9426" r="18987" b="8876"/>
          <a:stretch/>
        </p:blipFill>
        <p:spPr>
          <a:xfrm>
            <a:off x="428596" y="2786058"/>
            <a:ext cx="5000660" cy="3714776"/>
          </a:xfrm>
          <a:prstGeom prst="rect">
            <a:avLst/>
          </a:prstGeom>
          <a:ln w="6350" cmpd="thickThin">
            <a:solidFill>
              <a:schemeClr val="accent2">
                <a:lumMod val="50000"/>
              </a:schemeClr>
            </a:solidFill>
          </a:ln>
        </p:spPr>
      </p:pic>
      <p:pic>
        <p:nvPicPr>
          <p:cNvPr id="96" name="Рисунок 95"/>
          <p:cNvPicPr/>
          <p:nvPr/>
        </p:nvPicPr>
        <p:blipFill>
          <a:blip r:embed="rId3" cstate="print"/>
          <a:srcRect l="18595" t="9202" r="18536" b="7412"/>
          <a:stretch/>
        </p:blipFill>
        <p:spPr>
          <a:xfrm>
            <a:off x="3500430" y="428604"/>
            <a:ext cx="5072098" cy="3214710"/>
          </a:xfrm>
          <a:prstGeom prst="rect">
            <a:avLst/>
          </a:prstGeom>
          <a:ln w="3175" cmpd="thickThin">
            <a:solidFill>
              <a:schemeClr val="accent2">
                <a:lumMod val="50000"/>
              </a:schemeClr>
            </a:solidFill>
          </a:ln>
        </p:spPr>
      </p:pic>
      <p:sp>
        <p:nvSpPr>
          <p:cNvPr id="97" name="CustomShape 1"/>
          <p:cNvSpPr/>
          <p:nvPr/>
        </p:nvSpPr>
        <p:spPr>
          <a:xfrm>
            <a:off x="504000" y="1512000"/>
            <a:ext cx="3671640" cy="24325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14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Общая площадь помещений  - 256 кв.метров.</a:t>
            </a:r>
            <a:endParaRPr lang="ru-RU" sz="14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4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4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14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    </a:t>
            </a:r>
            <a:endParaRPr lang="ru-RU" sz="1400" b="0" strike="noStrike" spc="-1" dirty="0">
              <a:latin typeface="Arial"/>
            </a:endParaRPr>
          </a:p>
        </p:txBody>
      </p:sp>
      <p:sp>
        <p:nvSpPr>
          <p:cNvPr id="98" name="CustomShape 2"/>
          <p:cNvSpPr/>
          <p:nvPr/>
        </p:nvSpPr>
        <p:spPr>
          <a:xfrm>
            <a:off x="504000" y="360000"/>
            <a:ext cx="3743640" cy="935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2000" b="1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Нежилые помещения по адресу: г. Сланцы, ул. Дзержинского, д.4</a:t>
            </a:r>
            <a:endParaRPr lang="ru-RU" sz="20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CustomShape 1"/>
          <p:cNvSpPr/>
          <p:nvPr/>
        </p:nvSpPr>
        <p:spPr>
          <a:xfrm>
            <a:off x="648000" y="2592000"/>
            <a:ext cx="7847640" cy="2411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1400" b="0" strike="noStrike" spc="-1">
                <a:solidFill>
                  <a:srgbClr val="000000"/>
                </a:solidFill>
                <a:latin typeface="Calibri"/>
              </a:rPr>
              <a:t>Нежилое помещение предоставляется в аренду субъектам малого и среднего предпринимательства и организациям, образующим инфраструктуру поддержки субъектов малого и среднего предпринимательства с соблюдением следующих условий: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1400" b="0" strike="noStrike" spc="-1">
                <a:solidFill>
                  <a:srgbClr val="000000"/>
                </a:solidFill>
                <a:latin typeface="Calibri"/>
              </a:rPr>
              <a:t>         а) без проведения торгов;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1400" b="0" strike="noStrike" spc="-1">
                <a:solidFill>
                  <a:srgbClr val="000000"/>
                </a:solidFill>
                <a:latin typeface="Calibri"/>
              </a:rPr>
              <a:t>         б) срок договора аренды составляет не менее 5 лет, срок договора может быть уменьшен на основании поданного до заключения такого договора заявления лица, приобретающего права владения и (или) пользования.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1400" b="0" strike="noStrike" spc="-1">
                <a:solidFill>
                  <a:srgbClr val="000000"/>
                </a:solidFill>
                <a:latin typeface="Calibri"/>
              </a:rPr>
              <a:t>        в) арендная плата составляет 50 процентов от размера годовой арендной платы, определяемой в соответствии с нормативным документом, действующим на территории Сланцевского муниципального района.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1400" b="0" strike="noStrike" spc="-1">
                <a:solidFill>
                  <a:srgbClr val="000000"/>
                </a:solidFill>
                <a:latin typeface="Calibri"/>
              </a:rPr>
              <a:t>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1400" b="0" strike="noStrike" spc="-1">
                <a:solidFill>
                  <a:srgbClr val="000000"/>
                </a:solidFill>
                <a:latin typeface="Calibri"/>
              </a:rPr>
              <a:t>Для получения более подробной информации обращаться по телефону (81374)2-28-71, контактное лицо  Хрулева Марина Владимировна, ведущий специалист КУМИ</a:t>
            </a:r>
            <a:endParaRPr lang="ru-RU" sz="1400" b="0" strike="noStrike" spc="-1">
              <a:latin typeface="Arial"/>
            </a:endParaRPr>
          </a:p>
        </p:txBody>
      </p:sp>
      <p:sp>
        <p:nvSpPr>
          <p:cNvPr id="100" name="CustomShape 2"/>
          <p:cNvSpPr/>
          <p:nvPr/>
        </p:nvSpPr>
        <p:spPr>
          <a:xfrm>
            <a:off x="1784880" y="504000"/>
            <a:ext cx="5688000" cy="179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2000" b="1" strike="noStrike" spc="-1">
                <a:solidFill>
                  <a:srgbClr val="000000"/>
                </a:solidFill>
                <a:latin typeface="Calibri"/>
              </a:rPr>
              <a:t>Нежилое помещение может быть использовано: </a:t>
            </a:r>
            <a:r>
              <a:t/>
            </a:r>
            <a:br/>
            <a:r>
              <a:rPr lang="ru-RU" sz="2000" b="1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t/>
            </a:r>
            <a:br/>
            <a:r>
              <a:rPr lang="ru-RU" sz="2000" b="1" strike="noStrike" spc="-1">
                <a:solidFill>
                  <a:srgbClr val="000000"/>
                </a:solidFill>
                <a:latin typeface="Calibri"/>
              </a:rPr>
              <a:t>- торговые виды деятельности; </a:t>
            </a:r>
            <a:r>
              <a:t/>
            </a:r>
            <a:br/>
            <a:r>
              <a:rPr lang="ru-RU" sz="2000" b="1" strike="noStrike" spc="-1">
                <a:solidFill>
                  <a:srgbClr val="000000"/>
                </a:solidFill>
                <a:latin typeface="Calibri"/>
              </a:rPr>
              <a:t>- общественное питание; </a:t>
            </a:r>
            <a:r>
              <a:t/>
            </a:r>
            <a:br/>
            <a:r>
              <a:rPr lang="ru-RU" sz="2000" b="1" strike="noStrike" spc="-1">
                <a:solidFill>
                  <a:srgbClr val="000000"/>
                </a:solidFill>
                <a:latin typeface="Calibri"/>
              </a:rPr>
              <a:t>- развлекательные центры для семейного отдыха.</a:t>
            </a:r>
            <a:endParaRPr lang="ru-RU" sz="20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TextShape 1"/>
          <p:cNvSpPr txBox="1"/>
          <p:nvPr/>
        </p:nvSpPr>
        <p:spPr>
          <a:xfrm>
            <a:off x="1428728" y="642918"/>
            <a:ext cx="6929486" cy="642942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ru-RU" sz="2000" b="1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Нежилое здание по адресу: г. Сланцы, ул.Баранова, д.1</a:t>
            </a:r>
            <a:endParaRPr lang="ru-RU" sz="2000" b="0" strike="noStrike" spc="-1" dirty="0">
              <a:latin typeface="Arial"/>
            </a:endParaRPr>
          </a:p>
        </p:txBody>
      </p:sp>
      <p:sp>
        <p:nvSpPr>
          <p:cNvPr id="102" name="TextShape 2"/>
          <p:cNvSpPr txBox="1"/>
          <p:nvPr/>
        </p:nvSpPr>
        <p:spPr>
          <a:xfrm>
            <a:off x="2928926" y="1142984"/>
            <a:ext cx="3672000" cy="504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ru-RU" sz="14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Общая площадь здания  - 50,1 кв.метров</a:t>
            </a:r>
            <a:endParaRPr lang="ru-RU" sz="1400" b="0" strike="noStrike" spc="-1" dirty="0">
              <a:latin typeface="Arial"/>
            </a:endParaRPr>
          </a:p>
        </p:txBody>
      </p:sp>
      <p:pic>
        <p:nvPicPr>
          <p:cNvPr id="103" name="Рисунок 102"/>
          <p:cNvPicPr/>
          <p:nvPr/>
        </p:nvPicPr>
        <p:blipFill>
          <a:blip r:embed="rId2" cstate="print"/>
          <a:srcRect b="26044"/>
          <a:stretch/>
        </p:blipFill>
        <p:spPr>
          <a:xfrm>
            <a:off x="1500166" y="1714488"/>
            <a:ext cx="6915282" cy="4357718"/>
          </a:xfrm>
          <a:prstGeom prst="rect">
            <a:avLst/>
          </a:prstGeom>
          <a:ln w="3175" cmpd="thickThin">
            <a:solidFill>
              <a:schemeClr val="accent2">
                <a:lumMod val="50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CustomShape 1"/>
          <p:cNvSpPr/>
          <p:nvPr/>
        </p:nvSpPr>
        <p:spPr>
          <a:xfrm>
            <a:off x="648000" y="1714488"/>
            <a:ext cx="7847640" cy="328879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1400" b="0" strike="noStrike" spc="-1" dirty="0">
                <a:solidFill>
                  <a:srgbClr val="000000"/>
                </a:solidFill>
                <a:latin typeface="Calibri"/>
              </a:rPr>
              <a:t>Нежилое помещение предоставляется в аренду субъектам малого и среднего предпринимательства и организациям, образующим инфраструктуру поддержки субъектов малого и среднего предпринимательства с соблюдением следующих условий:</a:t>
            </a:r>
            <a:endParaRPr lang="ru-RU" sz="14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1400" b="0" strike="noStrike" spc="-1" dirty="0">
                <a:solidFill>
                  <a:srgbClr val="000000"/>
                </a:solidFill>
                <a:latin typeface="Calibri"/>
              </a:rPr>
              <a:t>         а) без проведения торгов; </a:t>
            </a:r>
            <a:endParaRPr lang="ru-RU" sz="14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1400" b="0" strike="noStrike" spc="-1" dirty="0">
                <a:solidFill>
                  <a:srgbClr val="000000"/>
                </a:solidFill>
                <a:latin typeface="Calibri"/>
              </a:rPr>
              <a:t>         б) срок договора аренды составляет не менее 5 лет, срок договора может быть уменьшен на основании поданного до заключения такого договора заявления лица, приобретающего права владения и (или) пользования. </a:t>
            </a:r>
            <a:endParaRPr lang="ru-RU" sz="14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1400" b="0" strike="noStrike" spc="-1" dirty="0">
                <a:solidFill>
                  <a:srgbClr val="000000"/>
                </a:solidFill>
                <a:latin typeface="Calibri"/>
              </a:rPr>
              <a:t>        в) арендная плата составляет 50 процентов от размера годовой арендной платы, определяемой в соответствии с нормативным документом, действующим на территории Сланцевского муниципального района.</a:t>
            </a:r>
            <a:endParaRPr lang="ru-RU" sz="14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14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endParaRPr lang="ru-RU" sz="14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1400" b="0" strike="noStrike" spc="-1" dirty="0">
                <a:solidFill>
                  <a:srgbClr val="000000"/>
                </a:solidFill>
                <a:latin typeface="Calibri"/>
              </a:rPr>
              <a:t>Для получения более подробной информации обращаться по телефону (81374)2-28-71, контактное лицо  </a:t>
            </a:r>
            <a:r>
              <a:rPr lang="ru-RU" sz="1400" b="0" strike="noStrike" spc="-1" dirty="0" err="1">
                <a:solidFill>
                  <a:srgbClr val="000000"/>
                </a:solidFill>
                <a:latin typeface="Calibri"/>
              </a:rPr>
              <a:t>Хрулева</a:t>
            </a:r>
            <a:r>
              <a:rPr lang="ru-RU" sz="1400" b="0" strike="noStrike" spc="-1" dirty="0">
                <a:solidFill>
                  <a:srgbClr val="000000"/>
                </a:solidFill>
                <a:latin typeface="Calibri"/>
              </a:rPr>
              <a:t> Марина Владимировна, ведущий специалист КУМИ</a:t>
            </a:r>
            <a:endParaRPr lang="ru-RU" sz="1400" b="0" strike="noStrike" spc="-1" dirty="0">
              <a:latin typeface="Arial"/>
            </a:endParaRPr>
          </a:p>
        </p:txBody>
      </p:sp>
      <p:sp>
        <p:nvSpPr>
          <p:cNvPr id="105" name="CustomShape 2"/>
          <p:cNvSpPr/>
          <p:nvPr/>
        </p:nvSpPr>
        <p:spPr>
          <a:xfrm>
            <a:off x="1784880" y="504000"/>
            <a:ext cx="5688000" cy="179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2000" b="1" strike="noStrike" spc="-1">
                <a:solidFill>
                  <a:srgbClr val="000000"/>
                </a:solidFill>
                <a:latin typeface="Calibri"/>
              </a:rPr>
              <a:t>Нежилое помещение может быть использовано: </a:t>
            </a:r>
            <a:r>
              <a:t/>
            </a:r>
            <a:br/>
            <a:r>
              <a:rPr lang="ru-RU" sz="2000" b="1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t/>
            </a:r>
            <a:br/>
            <a:r>
              <a:rPr lang="ru-RU" sz="2000" b="1" strike="noStrike" spc="-1">
                <a:solidFill>
                  <a:srgbClr val="000000"/>
                </a:solidFill>
                <a:latin typeface="Calibri"/>
              </a:rPr>
              <a:t>- склад. </a:t>
            </a:r>
            <a:r>
              <a:t/>
            </a:r>
            <a:br/>
            <a:endParaRPr lang="ru-RU" sz="20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Рисунок 105"/>
          <p:cNvPicPr/>
          <p:nvPr/>
        </p:nvPicPr>
        <p:blipFill>
          <a:blip r:embed="rId2" cstate="print"/>
          <a:srcRect t="10820" b="3972"/>
          <a:stretch/>
        </p:blipFill>
        <p:spPr>
          <a:xfrm>
            <a:off x="4071934" y="642918"/>
            <a:ext cx="4851904" cy="4500594"/>
          </a:xfrm>
          <a:prstGeom prst="rect">
            <a:avLst/>
          </a:prstGeom>
          <a:ln w="6350" cmpd="thickThin">
            <a:solidFill>
              <a:schemeClr val="accent2">
                <a:lumMod val="50000"/>
              </a:schemeClr>
            </a:solidFill>
          </a:ln>
        </p:spPr>
      </p:pic>
      <p:sp>
        <p:nvSpPr>
          <p:cNvPr id="107" name="CustomShape 1"/>
          <p:cNvSpPr/>
          <p:nvPr/>
        </p:nvSpPr>
        <p:spPr>
          <a:xfrm>
            <a:off x="500034" y="642918"/>
            <a:ext cx="3143272" cy="14702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1800" b="1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Земельный участок с разрешенным использованием: для размещения иных объектов, допустимых в жилых зонах и не перечисленных в классификаторе по адресу: г.Сланцы, </a:t>
            </a:r>
            <a:r>
              <a:rPr lang="ru-RU" sz="1800" b="1" strike="noStrike" spc="-1" dirty="0" err="1">
                <a:solidFill>
                  <a:srgbClr val="000000"/>
                </a:solidFill>
                <a:latin typeface="Calibri"/>
                <a:ea typeface="DejaVu Sans"/>
              </a:rPr>
              <a:t>Кингисеппское</a:t>
            </a:r>
            <a:r>
              <a:rPr lang="ru-RU" sz="1800" b="1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 шоссе </a:t>
            </a:r>
            <a:endParaRPr lang="ru-RU" sz="1800" b="0" strike="noStrike" spc="-1" dirty="0">
              <a:latin typeface="Arial"/>
            </a:endParaRPr>
          </a:p>
        </p:txBody>
      </p:sp>
      <p:sp>
        <p:nvSpPr>
          <p:cNvPr id="108" name="CustomShape 2"/>
          <p:cNvSpPr/>
          <p:nvPr/>
        </p:nvSpPr>
        <p:spPr>
          <a:xfrm>
            <a:off x="500034" y="3500438"/>
            <a:ext cx="3000396" cy="202450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14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Кадастровый номер 47:28:0301036:215</a:t>
            </a:r>
            <a:endParaRPr lang="ru-RU" sz="14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14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Общая площадь земельного участка  - 5500 кв.метров.</a:t>
            </a:r>
            <a:endParaRPr lang="ru-RU" sz="14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CustomShape 1"/>
          <p:cNvSpPr/>
          <p:nvPr/>
        </p:nvSpPr>
        <p:spPr>
          <a:xfrm>
            <a:off x="648000" y="2556360"/>
            <a:ext cx="7847640" cy="20664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1400" b="0" strike="noStrike" spc="-1">
                <a:solidFill>
                  <a:srgbClr val="000000"/>
                </a:solidFill>
                <a:latin typeface="Calibri"/>
              </a:rPr>
              <a:t>Земельные участки, включенные в Перечень, предоставляются в аренду субъектам малого и среднего предпринимательства, организациям, образующим инфраструктуру поддержки субъектов малого и среднего предпринимательства в соответствии со статьей 39.12 Земельного кодекса Российской Федерации.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1400" b="0" strike="noStrike" spc="-1">
                <a:solidFill>
                  <a:srgbClr val="000000"/>
                </a:solidFill>
                <a:latin typeface="Calibri"/>
              </a:rPr>
              <a:t>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1400" b="0" strike="noStrike" spc="-1">
                <a:solidFill>
                  <a:srgbClr val="000000"/>
                </a:solidFill>
                <a:latin typeface="Calibri"/>
              </a:rPr>
              <a:t>Для получения более подробной информации обращаться по телефону (81374)2-15-90, контактное лицо  Михайлова Наталия Сергеевна, главный специалист КУМИ</a:t>
            </a:r>
            <a:endParaRPr lang="ru-RU" sz="1400" b="0" strike="noStrike" spc="-1">
              <a:latin typeface="Arial"/>
            </a:endParaRPr>
          </a:p>
        </p:txBody>
      </p:sp>
      <p:sp>
        <p:nvSpPr>
          <p:cNvPr id="110" name="CustomShape 2"/>
          <p:cNvSpPr/>
          <p:nvPr/>
        </p:nvSpPr>
        <p:spPr>
          <a:xfrm>
            <a:off x="1784880" y="504000"/>
            <a:ext cx="5688000" cy="179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2000" b="1" strike="noStrike" spc="-1">
                <a:solidFill>
                  <a:srgbClr val="000000"/>
                </a:solidFill>
                <a:latin typeface="Calibri"/>
              </a:rPr>
              <a:t>Земельный участок может быть использован: </a:t>
            </a:r>
            <a:r>
              <a:t/>
            </a:r>
            <a:br/>
            <a:r>
              <a:rPr lang="ru-RU" sz="2000" b="1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t/>
            </a:r>
            <a:br/>
            <a:r>
              <a:rPr lang="ru-RU" sz="2000" b="1" strike="noStrike" spc="-1">
                <a:solidFill>
                  <a:srgbClr val="000000"/>
                </a:solidFill>
                <a:latin typeface="Calibri"/>
              </a:rPr>
              <a:t>- под строительство склада, гаража.</a:t>
            </a:r>
            <a:endParaRPr lang="ru-RU" sz="20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173</TotalTime>
  <Words>814</Words>
  <Application>LibreOffice/6.0.5.2$Windows_x86 LibreOffice_project/54c8cbb85f300ac59db32fe8a675ff7683cd5a16</Application>
  <PresentationFormat>Экран (4:3)</PresentationFormat>
  <Paragraphs>55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Открытая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Нежилое здание: г. Сланцы, ул. 1 Мая, д.53</dc:title>
  <dc:creator>тест</dc:creator>
  <cp:lastModifiedBy>econ123</cp:lastModifiedBy>
  <cp:revision>15</cp:revision>
  <dcterms:created xsi:type="dcterms:W3CDTF">2019-02-06T13:44:59Z</dcterms:created>
  <dcterms:modified xsi:type="dcterms:W3CDTF">2022-03-25T09:47:40Z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Экран (4:3)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7</vt:i4>
  </property>
</Properties>
</file>