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9" r:id="rId3"/>
    <p:sldId id="258" r:id="rId4"/>
    <p:sldId id="263" r:id="rId5"/>
    <p:sldId id="262" r:id="rId6"/>
    <p:sldId id="265" r:id="rId7"/>
    <p:sldId id="261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-55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14133-4CB0-4146-AE95-030F60486135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6BA8B-CBA2-4F4E-8592-D92EF46AC9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5343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14133-4CB0-4146-AE95-030F60486135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6BA8B-CBA2-4F4E-8592-D92EF46AC9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3142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14133-4CB0-4146-AE95-030F60486135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6BA8B-CBA2-4F4E-8592-D92EF46AC9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0062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14133-4CB0-4146-AE95-030F60486135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6BA8B-CBA2-4F4E-8592-D92EF46AC9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046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14133-4CB0-4146-AE95-030F60486135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6BA8B-CBA2-4F4E-8592-D92EF46AC9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2629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14133-4CB0-4146-AE95-030F60486135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6BA8B-CBA2-4F4E-8592-D92EF46AC9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883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14133-4CB0-4146-AE95-030F60486135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6BA8B-CBA2-4F4E-8592-D92EF46AC9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9759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14133-4CB0-4146-AE95-030F60486135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6BA8B-CBA2-4F4E-8592-D92EF46AC9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4287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14133-4CB0-4146-AE95-030F60486135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6BA8B-CBA2-4F4E-8592-D92EF46AC9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3854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14133-4CB0-4146-AE95-030F60486135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6BA8B-CBA2-4F4E-8592-D92EF46AC9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1434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14133-4CB0-4146-AE95-030F60486135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6BA8B-CBA2-4F4E-8592-D92EF46AC913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986016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14133-4CB0-4146-AE95-030F60486135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6BA8B-CBA2-4F4E-8592-D92EF46AC9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87621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14133-4CB0-4146-AE95-030F60486135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6BA8B-CBA2-4F4E-8592-D92EF46AC913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177644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14133-4CB0-4146-AE95-030F60486135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6BA8B-CBA2-4F4E-8592-D92EF46AC9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0413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14133-4CB0-4146-AE95-030F60486135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6BA8B-CBA2-4F4E-8592-D92EF46AC9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20028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14133-4CB0-4146-AE95-030F60486135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6BA8B-CBA2-4F4E-8592-D92EF46AC9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6245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114133-4CB0-4146-AE95-030F60486135}" type="datetimeFigureOut">
              <a:rPr lang="ru-RU" smtClean="0"/>
              <a:t>06.04.2022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426BA8B-CBA2-4F4E-8592-D92EF46AC9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5369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262" y="82062"/>
            <a:ext cx="11430000" cy="750276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АЛГОРИМТ ПРЕДОСТАВЛЕНИЯ МУНИЦИПАЛЬНОЙ ПРЕФЕРЕНЦИИ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8585" y="973015"/>
            <a:ext cx="11570677" cy="5673969"/>
          </a:xfrm>
        </p:spPr>
        <p:txBody>
          <a:bodyPr>
            <a:norm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>
                <a:latin typeface="+mj-lt"/>
              </a:rPr>
              <a:t>Приняты НПА (программа стимулирования экономического развития, порядок оказания имущественной поддержки, административный регламент по предоставлению имущества, включенного в перечни</a:t>
            </a:r>
            <a:r>
              <a:rPr lang="ru-RU" sz="2400" dirty="0" smtClean="0">
                <a:latin typeface="+mj-lt"/>
              </a:rPr>
              <a:t>).</a:t>
            </a:r>
            <a:endParaRPr lang="ru-RU" sz="2400" dirty="0">
              <a:latin typeface="+mj-lt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>
                <a:latin typeface="+mj-lt"/>
              </a:rPr>
              <a:t>Имущество включено в </a:t>
            </a:r>
            <a:r>
              <a:rPr lang="ru-RU" sz="2400" dirty="0" smtClean="0">
                <a:latin typeface="+mj-lt"/>
              </a:rPr>
              <a:t>перечни. </a:t>
            </a:r>
            <a:endParaRPr lang="ru-RU" sz="2400" dirty="0">
              <a:latin typeface="+mj-lt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>
                <a:latin typeface="+mj-lt"/>
              </a:rPr>
              <a:t>Заявление о предоставлении имущества, включенного в перечни через </a:t>
            </a:r>
            <a:r>
              <a:rPr lang="ru-RU" sz="2400" dirty="0" smtClean="0">
                <a:latin typeface="+mj-lt"/>
              </a:rPr>
              <a:t>МФЦ.</a:t>
            </a:r>
            <a:endParaRPr lang="ru-RU" sz="2400" dirty="0">
              <a:latin typeface="+mj-lt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>
                <a:latin typeface="+mj-lt"/>
              </a:rPr>
              <a:t>Заключение договоров аренды без проведения процедуры </a:t>
            </a:r>
            <a:r>
              <a:rPr lang="ru-RU" sz="2400" dirty="0" smtClean="0">
                <a:latin typeface="+mj-lt"/>
              </a:rPr>
              <a:t>торгов.</a:t>
            </a:r>
            <a:endParaRPr lang="ru-RU" sz="2400" dirty="0">
              <a:latin typeface="+mj-lt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>
                <a:latin typeface="+mj-lt"/>
              </a:rPr>
              <a:t>Расчет арендной платы по методике с применением понижающих </a:t>
            </a:r>
            <a:r>
              <a:rPr lang="ru-RU" sz="2400" dirty="0" smtClean="0">
                <a:latin typeface="+mj-lt"/>
              </a:rPr>
              <a:t>коэффициентов.</a:t>
            </a:r>
            <a:endParaRPr lang="ru-RU" sz="2400" dirty="0">
              <a:latin typeface="+mj-lt"/>
            </a:endParaRPr>
          </a:p>
          <a:p>
            <a:pPr algn="just"/>
            <a:endParaRPr lang="ru-RU" sz="2400" dirty="0" smtClean="0">
              <a:latin typeface="+mj-lt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2400" dirty="0" smtClean="0"/>
          </a:p>
        </p:txBody>
      </p:sp>
    </p:spTree>
    <p:extLst>
      <p:ext uri="{BB962C8B-B14F-4D97-AF65-F5344CB8AC3E}">
        <p14:creationId xmlns:p14="http://schemas.microsoft.com/office/powerpoint/2010/main" val="2100496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262" y="82062"/>
            <a:ext cx="11430000" cy="1242646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ИНФОРМАЦИЯ ОБ УСЛОВИЯХ ОКАЗАНИЯ ИМУЩЕСТВЕННОЙ ПОДДЕРЖКИ СУБЪЕКТАМ МСП 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И САМОЗАНЯТЫМ ГРАЖДАНАМ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8585" y="1324708"/>
            <a:ext cx="11570677" cy="5322276"/>
          </a:xfrm>
        </p:spPr>
        <p:txBody>
          <a:bodyPr>
            <a:normAutofit lnSpcReduction="10000"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+mj-lt"/>
              </a:rPr>
              <a:t>Предоставление объектов осуществляется без проведения процедуры торгов, путем предоставления муниципальной преференции.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+mj-lt"/>
              </a:rPr>
              <a:t>Получателями имущественной поддержки могут быть юридические лица, индивидуальные предприниматели, включенные в реестр субъектов малого и среднего предпринимательства и </a:t>
            </a:r>
            <a:r>
              <a:rPr lang="ru-RU" sz="2400" dirty="0" err="1" smtClean="0">
                <a:latin typeface="+mj-lt"/>
              </a:rPr>
              <a:t>самозанятые</a:t>
            </a:r>
            <a:r>
              <a:rPr lang="ru-RU" sz="2400" dirty="0" smtClean="0">
                <a:latin typeface="+mj-lt"/>
              </a:rPr>
              <a:t> граждане.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+mj-lt"/>
              </a:rPr>
              <a:t>Размер ежемесячной арендной платы будет определятся на основании методики расчета арендной платы в зависимости от вида деятельности и категории заявителя</a:t>
            </a:r>
            <a:r>
              <a:rPr lang="ru-RU" sz="2400" dirty="0" smtClean="0"/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+mj-lt"/>
              </a:rPr>
              <a:t>Срок заключения договора аренды не менее 5 лет.</a:t>
            </a:r>
          </a:p>
          <a:p>
            <a:pPr algn="ctr"/>
            <a:r>
              <a:rPr lang="ru-RU" sz="2400" b="1" dirty="0">
                <a:latin typeface="+mj-lt"/>
              </a:rPr>
              <a:t>Контактные данные для получения консультации по вопросу имущественной поддержки: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>
                <a:latin typeface="+mj-lt"/>
              </a:rPr>
              <a:t>номер телефона: 8(1368) </a:t>
            </a:r>
            <a:r>
              <a:rPr lang="ru-RU" sz="2400" dirty="0" smtClean="0">
                <a:latin typeface="+mj-lt"/>
              </a:rPr>
              <a:t>609-27 </a:t>
            </a:r>
            <a:r>
              <a:rPr lang="ru-RU" sz="2400" dirty="0">
                <a:latin typeface="+mj-lt"/>
              </a:rPr>
              <a:t>Осипова Светлана Михайловна,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>
                <a:latin typeface="+mj-lt"/>
              </a:rPr>
              <a:t>адрес электронной почты: osipova@admkir.ru.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2400" dirty="0" smtClean="0">
              <a:latin typeface="+mj-lt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2400" dirty="0" smtClean="0"/>
          </a:p>
        </p:txBody>
      </p:sp>
    </p:spTree>
    <p:extLst>
      <p:ext uri="{BB962C8B-B14F-4D97-AF65-F5344CB8AC3E}">
        <p14:creationId xmlns:p14="http://schemas.microsoft.com/office/powerpoint/2010/main" val="798013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45415" y="0"/>
            <a:ext cx="3212124" cy="672904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/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ПРЕДЛОЖЕНИЕ ДЛЯ СУБЪЕКТОВ МСП И САМОЗАНЯТЫХ ГРАЖДАН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/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АРЕНДА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Адрес объекта: Ленинградская область, 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г. Кириши, 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ул. Строителей, д. 10.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/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Нежилое помещение, площадью  115,8 </a:t>
            </a:r>
            <a:r>
              <a:rPr lang="ru-RU" sz="2000" dirty="0" err="1" smtClean="0">
                <a:solidFill>
                  <a:schemeClr val="tx1"/>
                </a:solidFill>
              </a:rPr>
              <a:t>кв.м</a:t>
            </a:r>
            <a:r>
              <a:rPr lang="ru-RU" sz="2000" dirty="0" smtClean="0">
                <a:solidFill>
                  <a:schemeClr val="tx1"/>
                </a:solidFill>
              </a:rPr>
              <a:t>.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/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Расположено на первом этаж</a:t>
            </a:r>
            <a:r>
              <a:rPr lang="ru-RU" sz="2000" dirty="0">
                <a:solidFill>
                  <a:schemeClr val="tx1"/>
                </a:solidFill>
              </a:rPr>
              <a:t>е</a:t>
            </a:r>
            <a:r>
              <a:rPr lang="ru-RU" sz="2000" dirty="0" smtClean="0">
                <a:solidFill>
                  <a:schemeClr val="tx1"/>
                </a:solidFill>
              </a:rPr>
              <a:t> многоквартирного жилого дома. Имеет отдельный вход.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/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Цель использования: любой вид </a:t>
            </a:r>
            <a:r>
              <a:rPr lang="ru-RU" sz="2000" dirty="0">
                <a:solidFill>
                  <a:schemeClr val="tx1"/>
                </a:solidFill>
              </a:rPr>
              <a:t>деятельности, разрешенных законодательством РФ.</a:t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/>
            </a:r>
            <a:br>
              <a:rPr lang="ru-RU" sz="2400" dirty="0" smtClean="0">
                <a:solidFill>
                  <a:schemeClr val="tx1"/>
                </a:solidFill>
              </a:rPr>
            </a:b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50" y="257907"/>
            <a:ext cx="4290157" cy="6384051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615" y="257907"/>
            <a:ext cx="4114923" cy="6384051"/>
          </a:xfrm>
        </p:spPr>
      </p:pic>
    </p:spTree>
    <p:extLst>
      <p:ext uri="{BB962C8B-B14F-4D97-AF65-F5344CB8AC3E}">
        <p14:creationId xmlns:p14="http://schemas.microsoft.com/office/powerpoint/2010/main" val="2389103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50923" y="0"/>
            <a:ext cx="3141785" cy="6858000"/>
          </a:xfrm>
        </p:spPr>
        <p:txBody>
          <a:bodyPr>
            <a:noAutofit/>
          </a:bodyPr>
          <a:lstStyle/>
          <a:p>
            <a:pPr algn="ctr"/>
            <a:r>
              <a:rPr lang="ru-RU" sz="2200" dirty="0" smtClean="0">
                <a:solidFill>
                  <a:schemeClr val="tx1"/>
                </a:solidFill>
              </a:rPr>
              <a:t/>
            </a:r>
            <a:br>
              <a:rPr lang="ru-RU" sz="2200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>ПРЕДЛОЖЕНИЕ ДЛЯ СУБЪЕКТА МСП И САМОЗАНЯТЫХ ГРАЖДАН</a:t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>АРЕНДА</a:t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>Адрес объекта: Ленинградская область, г. Кириши, </a:t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>
                <a:solidFill>
                  <a:prstClr val="black"/>
                </a:solidFill>
              </a:rPr>
              <a:t>ул. </a:t>
            </a:r>
            <a:r>
              <a:rPr lang="ru-RU" sz="1800" dirty="0" smtClean="0">
                <a:solidFill>
                  <a:prstClr val="black"/>
                </a:solidFill>
              </a:rPr>
              <a:t>Пионерская, д</a:t>
            </a:r>
            <a:r>
              <a:rPr lang="ru-RU" sz="1800" dirty="0">
                <a:solidFill>
                  <a:prstClr val="black"/>
                </a:solidFill>
              </a:rPr>
              <a:t>. </a:t>
            </a:r>
            <a:r>
              <a:rPr lang="ru-RU" sz="1800" dirty="0" smtClean="0">
                <a:solidFill>
                  <a:prstClr val="black"/>
                </a:solidFill>
              </a:rPr>
              <a:t>1.</a:t>
            </a: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>Нежилое помещение, площадью  </a:t>
            </a:r>
            <a:r>
              <a:rPr lang="ru-RU" sz="1800" dirty="0" smtClean="0">
                <a:solidFill>
                  <a:schemeClr val="tx1"/>
                </a:solidFill>
              </a:rPr>
              <a:t>99,5 </a:t>
            </a:r>
            <a:r>
              <a:rPr lang="ru-RU" sz="1800" dirty="0" err="1">
                <a:solidFill>
                  <a:schemeClr val="tx1"/>
                </a:solidFill>
              </a:rPr>
              <a:t>кв.м</a:t>
            </a:r>
            <a:r>
              <a:rPr lang="ru-RU" sz="1800" dirty="0">
                <a:solidFill>
                  <a:schemeClr val="tx1"/>
                </a:solidFill>
              </a:rPr>
              <a:t>.</a:t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/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>Расположено </a:t>
            </a:r>
            <a:r>
              <a:rPr lang="ru-RU" sz="1800" dirty="0">
                <a:solidFill>
                  <a:schemeClr val="tx1"/>
                </a:solidFill>
              </a:rPr>
              <a:t>на первом этаже многоквартирного жилого дома. Имеет отдельный вход.</a:t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/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>Цель использования: любой вид деятельности, разрешенных законодательством РФ.</a:t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2200" dirty="0" smtClean="0">
                <a:solidFill>
                  <a:schemeClr val="tx1"/>
                </a:solidFill>
              </a:rPr>
              <a:t/>
            </a:r>
            <a:br>
              <a:rPr lang="ru-RU" sz="2200" dirty="0" smtClean="0">
                <a:solidFill>
                  <a:schemeClr val="tx1"/>
                </a:solidFill>
              </a:rPr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88" y="316523"/>
            <a:ext cx="4291012" cy="6305342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316523"/>
            <a:ext cx="4164623" cy="6305341"/>
          </a:xfrm>
        </p:spPr>
      </p:pic>
    </p:spTree>
    <p:extLst>
      <p:ext uri="{BB962C8B-B14F-4D97-AF65-F5344CB8AC3E}">
        <p14:creationId xmlns:p14="http://schemas.microsoft.com/office/powerpoint/2010/main" val="2959168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39905" y="0"/>
            <a:ext cx="3505201" cy="6858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>
                <a:solidFill>
                  <a:prstClr val="black"/>
                </a:solidFill>
              </a:rPr>
              <a:t>ПРЕДЛОЖЕНИЕ ДЛЯ СУБЪЕКТОВ МСП И САМОЗАНЯТЫХ ГРАЖДАН</a:t>
            </a:r>
            <a:r>
              <a:rPr lang="ru-RU" sz="2000" dirty="0" smtClean="0">
                <a:solidFill>
                  <a:schemeClr val="tx1"/>
                </a:solidFill>
              </a:rPr>
              <a:t/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/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АРЕНДА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Адрес объекта: Ленинградская область, г. Кириши,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err="1" smtClean="0">
                <a:solidFill>
                  <a:prstClr val="black"/>
                </a:solidFill>
              </a:rPr>
              <a:t>пр-кт</a:t>
            </a:r>
            <a:r>
              <a:rPr lang="ru-RU" sz="2000" dirty="0" smtClean="0">
                <a:solidFill>
                  <a:prstClr val="black"/>
                </a:solidFill>
              </a:rPr>
              <a:t> Ленина, д</a:t>
            </a:r>
            <a:r>
              <a:rPr lang="ru-RU" sz="2000" dirty="0">
                <a:solidFill>
                  <a:prstClr val="black"/>
                </a:solidFill>
              </a:rPr>
              <a:t>. </a:t>
            </a:r>
            <a:r>
              <a:rPr lang="ru-RU" sz="2000" dirty="0" smtClean="0">
                <a:solidFill>
                  <a:prstClr val="black"/>
                </a:solidFill>
              </a:rPr>
              <a:t>15.</a:t>
            </a:r>
            <a:br>
              <a:rPr lang="ru-RU" sz="2000" dirty="0" smtClean="0">
                <a:solidFill>
                  <a:prstClr val="black"/>
                </a:solidFill>
              </a:rPr>
            </a:br>
            <a:r>
              <a:rPr lang="ru-RU" sz="2000" dirty="0" smtClean="0">
                <a:solidFill>
                  <a:prstClr val="black"/>
                </a:solidFill>
              </a:rPr>
              <a:t>Нежилое </a:t>
            </a:r>
            <a:r>
              <a:rPr lang="ru-RU" sz="2000" dirty="0">
                <a:solidFill>
                  <a:prstClr val="black"/>
                </a:solidFill>
              </a:rPr>
              <a:t>помещение, площадью  </a:t>
            </a:r>
            <a:r>
              <a:rPr lang="ru-RU" sz="2000" dirty="0" smtClean="0">
                <a:solidFill>
                  <a:prstClr val="black"/>
                </a:solidFill>
              </a:rPr>
              <a:t>268,7 </a:t>
            </a:r>
            <a:r>
              <a:rPr lang="ru-RU" sz="2000" dirty="0" err="1">
                <a:solidFill>
                  <a:prstClr val="black"/>
                </a:solidFill>
              </a:rPr>
              <a:t>кв.м</a:t>
            </a:r>
            <a:r>
              <a:rPr lang="ru-RU" sz="2000" dirty="0">
                <a:solidFill>
                  <a:prstClr val="black"/>
                </a:solidFill>
              </a:rPr>
              <a:t>.</a:t>
            </a:r>
            <a:br>
              <a:rPr lang="ru-RU" sz="2000" dirty="0">
                <a:solidFill>
                  <a:prstClr val="black"/>
                </a:solidFill>
              </a:rPr>
            </a:br>
            <a:r>
              <a:rPr lang="ru-RU" sz="2000" dirty="0">
                <a:solidFill>
                  <a:prstClr val="black"/>
                </a:solidFill>
              </a:rPr>
              <a:t/>
            </a:r>
            <a:br>
              <a:rPr lang="ru-RU" sz="2000" dirty="0">
                <a:solidFill>
                  <a:prstClr val="black"/>
                </a:solidFill>
              </a:rPr>
            </a:br>
            <a:r>
              <a:rPr lang="ru-RU" sz="2000" dirty="0" smtClean="0">
                <a:solidFill>
                  <a:prstClr val="black"/>
                </a:solidFill>
              </a:rPr>
              <a:t>Расположено </a:t>
            </a:r>
            <a:r>
              <a:rPr lang="ru-RU" sz="2000" dirty="0">
                <a:solidFill>
                  <a:prstClr val="black"/>
                </a:solidFill>
              </a:rPr>
              <a:t>на первом этаже многоквартирного жилого дома. Имеет отдельный вход.</a:t>
            </a:r>
            <a:br>
              <a:rPr lang="ru-RU" sz="2000" dirty="0">
                <a:solidFill>
                  <a:prstClr val="black"/>
                </a:solidFill>
              </a:rPr>
            </a:br>
            <a:r>
              <a:rPr lang="ru-RU" sz="2000" dirty="0">
                <a:solidFill>
                  <a:prstClr val="black"/>
                </a:solidFill>
              </a:rPr>
              <a:t/>
            </a:r>
            <a:br>
              <a:rPr lang="ru-RU" sz="2000" dirty="0">
                <a:solidFill>
                  <a:prstClr val="black"/>
                </a:solidFill>
              </a:rPr>
            </a:br>
            <a:r>
              <a:rPr lang="ru-RU" sz="2000" dirty="0">
                <a:solidFill>
                  <a:prstClr val="black"/>
                </a:solidFill>
              </a:rPr>
              <a:t>Цель использования: любой вид деятельности, разрешенных законодательством РФ</a:t>
            </a:r>
            <a:r>
              <a:rPr lang="ru-RU" sz="2000" dirty="0" smtClean="0">
                <a:solidFill>
                  <a:prstClr val="black"/>
                </a:solidFill>
              </a:rPr>
              <a:t>.</a:t>
            </a:r>
            <a:br>
              <a:rPr lang="ru-RU" sz="2000" dirty="0" smtClean="0">
                <a:solidFill>
                  <a:prstClr val="black"/>
                </a:solidFill>
              </a:rPr>
            </a:br>
            <a:r>
              <a:rPr lang="ru-RU" sz="2000" dirty="0" smtClean="0">
                <a:solidFill>
                  <a:prstClr val="black"/>
                </a:solidFill>
              </a:rPr>
              <a:t/>
            </a:r>
            <a:br>
              <a:rPr lang="ru-RU" sz="2000" dirty="0" smtClean="0">
                <a:solidFill>
                  <a:prstClr val="black"/>
                </a:solidFill>
              </a:rPr>
            </a:br>
            <a:r>
              <a:rPr lang="ru-RU" sz="2000" dirty="0" smtClean="0">
                <a:solidFill>
                  <a:prstClr val="black"/>
                </a:solidFill>
              </a:rPr>
              <a:t>Планируемая дата включения объекта в перечень для субъектов МСП - апрель 2022 года</a:t>
            </a:r>
            <a:br>
              <a:rPr lang="ru-RU" sz="2000" dirty="0" smtClean="0">
                <a:solidFill>
                  <a:prstClr val="black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/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/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/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75" y="222739"/>
            <a:ext cx="4197350" cy="6389076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888" y="222739"/>
            <a:ext cx="4078287" cy="6389075"/>
          </a:xfrm>
        </p:spPr>
      </p:pic>
    </p:spTree>
    <p:extLst>
      <p:ext uri="{BB962C8B-B14F-4D97-AF65-F5344CB8AC3E}">
        <p14:creationId xmlns:p14="http://schemas.microsoft.com/office/powerpoint/2010/main" val="3749432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27149" y="328247"/>
            <a:ext cx="5313159" cy="635390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>
                <a:solidFill>
                  <a:prstClr val="black"/>
                </a:solidFill>
              </a:rPr>
              <a:t>ПРЕДЛОЖЕНИЕ ДЛЯ СУБЪЕКТОВ МСП И САМОЗАНЯТЫХ ГРАЖДАН</a:t>
            </a:r>
            <a:r>
              <a:rPr lang="ru-RU" sz="2000" dirty="0" smtClean="0">
                <a:solidFill>
                  <a:schemeClr val="tx1"/>
                </a:solidFill>
              </a:rPr>
              <a:t/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/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АРЕНДА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Адрес объекта: Ленинградская область, 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г. Кириши, </a:t>
            </a:r>
            <a:r>
              <a:rPr lang="ru-RU" sz="2000" dirty="0" smtClean="0">
                <a:solidFill>
                  <a:prstClr val="black"/>
                </a:solidFill>
              </a:rPr>
              <a:t>ул. Декабристов Бестужевых, д</a:t>
            </a:r>
            <a:r>
              <a:rPr lang="ru-RU" sz="2000" dirty="0">
                <a:solidFill>
                  <a:prstClr val="black"/>
                </a:solidFill>
              </a:rPr>
              <a:t>. </a:t>
            </a:r>
            <a:r>
              <a:rPr lang="ru-RU" sz="2000" dirty="0" smtClean="0">
                <a:solidFill>
                  <a:prstClr val="black"/>
                </a:solidFill>
              </a:rPr>
              <a:t>14.</a:t>
            </a:r>
            <a:r>
              <a:rPr lang="ru-RU" sz="2000" dirty="0">
                <a:solidFill>
                  <a:prstClr val="black"/>
                </a:solidFill>
              </a:rPr>
              <a:t/>
            </a:r>
            <a:br>
              <a:rPr lang="ru-RU" sz="2000" dirty="0">
                <a:solidFill>
                  <a:prstClr val="black"/>
                </a:solidFill>
              </a:rPr>
            </a:br>
            <a:r>
              <a:rPr lang="ru-RU" sz="2000" dirty="0" smtClean="0">
                <a:solidFill>
                  <a:prstClr val="black"/>
                </a:solidFill>
              </a:rPr>
              <a:t/>
            </a:r>
            <a:br>
              <a:rPr lang="ru-RU" sz="2000" dirty="0" smtClean="0">
                <a:solidFill>
                  <a:prstClr val="black"/>
                </a:solidFill>
              </a:rPr>
            </a:br>
            <a:r>
              <a:rPr lang="ru-RU" sz="2000" dirty="0">
                <a:solidFill>
                  <a:prstClr val="black"/>
                </a:solidFill>
              </a:rPr>
              <a:t>Н</a:t>
            </a:r>
            <a:r>
              <a:rPr lang="ru-RU" sz="2000" dirty="0" smtClean="0">
                <a:solidFill>
                  <a:prstClr val="black"/>
                </a:solidFill>
              </a:rPr>
              <a:t>ежилое </a:t>
            </a:r>
            <a:r>
              <a:rPr lang="ru-RU" sz="2000" dirty="0">
                <a:solidFill>
                  <a:prstClr val="black"/>
                </a:solidFill>
              </a:rPr>
              <a:t>здание, этаж 1, кадастровый номер 47:27:0702023:119 (хозяйственное ведение МП "Жилищное хозяйство")</a:t>
            </a:r>
            <a:br>
              <a:rPr lang="ru-RU" sz="2000" dirty="0">
                <a:solidFill>
                  <a:prstClr val="black"/>
                </a:solidFill>
              </a:rPr>
            </a:br>
            <a:r>
              <a:rPr lang="ru-RU" sz="2000" dirty="0">
                <a:solidFill>
                  <a:prstClr val="black"/>
                </a:solidFill>
              </a:rPr>
              <a:t/>
            </a:r>
            <a:br>
              <a:rPr lang="ru-RU" sz="2000" dirty="0">
                <a:solidFill>
                  <a:prstClr val="black"/>
                </a:solidFill>
              </a:rPr>
            </a:br>
            <a:r>
              <a:rPr lang="ru-RU" sz="2000" dirty="0">
                <a:solidFill>
                  <a:prstClr val="black"/>
                </a:solidFill>
              </a:rPr>
              <a:t>Имеет отдельный вход.</a:t>
            </a:r>
            <a:br>
              <a:rPr lang="ru-RU" sz="2000" dirty="0">
                <a:solidFill>
                  <a:prstClr val="black"/>
                </a:solidFill>
              </a:rPr>
            </a:br>
            <a:r>
              <a:rPr lang="ru-RU" sz="2000" dirty="0" smtClean="0">
                <a:solidFill>
                  <a:prstClr val="black"/>
                </a:solidFill>
              </a:rPr>
              <a:t/>
            </a:r>
            <a:br>
              <a:rPr lang="ru-RU" sz="2000" dirty="0" smtClean="0">
                <a:solidFill>
                  <a:prstClr val="black"/>
                </a:solidFill>
              </a:rPr>
            </a:br>
            <a:r>
              <a:rPr lang="ru-RU" sz="2000" dirty="0" smtClean="0">
                <a:solidFill>
                  <a:prstClr val="black"/>
                </a:solidFill>
              </a:rPr>
              <a:t>Цель </a:t>
            </a:r>
            <a:r>
              <a:rPr lang="ru-RU" sz="2000" dirty="0">
                <a:solidFill>
                  <a:prstClr val="black"/>
                </a:solidFill>
              </a:rPr>
              <a:t>использования: любой вид деятельности, разрешенных законодательством РФ.</a:t>
            </a:r>
            <a:r>
              <a:rPr lang="ru-RU" sz="2000" dirty="0" smtClean="0">
                <a:solidFill>
                  <a:prstClr val="black"/>
                </a:solidFill>
              </a:rPr>
              <a:t/>
            </a:r>
            <a:br>
              <a:rPr lang="ru-RU" sz="2000" dirty="0" smtClean="0">
                <a:solidFill>
                  <a:prstClr val="black"/>
                </a:solidFill>
              </a:rPr>
            </a:br>
            <a:r>
              <a:rPr lang="ru-RU" sz="2000" dirty="0" smtClean="0">
                <a:solidFill>
                  <a:prstClr val="black"/>
                </a:solidFill>
              </a:rPr>
              <a:t/>
            </a:r>
            <a:br>
              <a:rPr lang="ru-RU" sz="2000" dirty="0" smtClean="0">
                <a:solidFill>
                  <a:prstClr val="black"/>
                </a:solidFill>
              </a:rPr>
            </a:br>
            <a:r>
              <a:rPr lang="ru-RU" sz="2000" dirty="0" smtClean="0">
                <a:solidFill>
                  <a:prstClr val="black"/>
                </a:solidFill>
              </a:rPr>
              <a:t/>
            </a:r>
            <a:br>
              <a:rPr lang="ru-RU" sz="2000" dirty="0" smtClean="0">
                <a:solidFill>
                  <a:prstClr val="black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/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/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/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970" y="328247"/>
            <a:ext cx="6096000" cy="6201507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77334" y="328247"/>
            <a:ext cx="5758635" cy="820616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5038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1015" y="257908"/>
            <a:ext cx="6740770" cy="1348154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ПОЛОЖИТЕЛЬНЫЙ ОПЫТ ПРЕДОСТАВЛЕНИЯ ИМУЩЕСТВЕННОЙ ПОДДЕРЖКИ СУБЪЕКТАМ МСП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10308" y="1723293"/>
            <a:ext cx="6541477" cy="48768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sz="2800" dirty="0" smtClean="0">
                <a:latin typeface="+mj-lt"/>
              </a:rPr>
              <a:t>Одна из историй успеха предпринимателей на территории </a:t>
            </a:r>
            <a:r>
              <a:rPr lang="ru-RU" sz="2800" dirty="0" err="1" smtClean="0">
                <a:latin typeface="+mj-lt"/>
              </a:rPr>
              <a:t>Киришского</a:t>
            </a:r>
            <a:r>
              <a:rPr lang="ru-RU" sz="2800" dirty="0" smtClean="0">
                <a:latin typeface="+mj-lt"/>
              </a:rPr>
              <a:t> муниципального района, получивших имущественную поддержку – это история Лебедевой Дарьи Николаевны, организовавшей пространство для досуга детей и подростков в муниципальном помещении.</a:t>
            </a:r>
          </a:p>
          <a:p>
            <a:pPr algn="just"/>
            <a:r>
              <a:rPr lang="ru-RU" sz="2800" dirty="0" smtClean="0">
                <a:latin typeface="+mj-lt"/>
              </a:rPr>
              <a:t>Договор аренды  с Лебедевой Д.Н.  </a:t>
            </a:r>
            <a:r>
              <a:rPr lang="ru-RU" sz="2800" dirty="0">
                <a:latin typeface="+mj-lt"/>
              </a:rPr>
              <a:t>б</a:t>
            </a:r>
            <a:r>
              <a:rPr lang="ru-RU" sz="2800" dirty="0" smtClean="0">
                <a:latin typeface="+mj-lt"/>
              </a:rPr>
              <a:t>ыл заключен в 2017 году без процедуры торгов, по льготной ставке арендной платы, сроком на 10 лет.</a:t>
            </a:r>
          </a:p>
          <a:p>
            <a:pPr algn="just"/>
            <a:r>
              <a:rPr lang="ru-RU" sz="2800" dirty="0" smtClean="0">
                <a:latin typeface="+mj-lt"/>
              </a:rPr>
              <a:t>Цель использования: детский клуб «Чудеса в решете».</a:t>
            </a:r>
          </a:p>
          <a:p>
            <a:pPr algn="just"/>
            <a:r>
              <a:rPr lang="ru-RU" sz="2800" dirty="0" smtClean="0">
                <a:latin typeface="+mj-lt"/>
              </a:rPr>
              <a:t>При расчете были применены понижающие коэффициенты:</a:t>
            </a:r>
          </a:p>
          <a:p>
            <a:pPr marL="285750" indent="-285750" algn="just">
              <a:buFontTx/>
              <a:buChar char="-"/>
            </a:pPr>
            <a:r>
              <a:rPr lang="ru-RU" sz="2800" dirty="0" smtClean="0">
                <a:latin typeface="+mj-lt"/>
              </a:rPr>
              <a:t>по виду деятельности арендатора;</a:t>
            </a:r>
          </a:p>
          <a:p>
            <a:pPr marL="285750" indent="-285750" algn="just">
              <a:buFontTx/>
              <a:buChar char="-"/>
            </a:pPr>
            <a:r>
              <a:rPr lang="ru-RU" sz="2800" dirty="0" smtClean="0">
                <a:latin typeface="+mj-lt"/>
              </a:rPr>
              <a:t> учитывающие состояние объекта.</a:t>
            </a:r>
          </a:p>
          <a:p>
            <a:pPr algn="just"/>
            <a:r>
              <a:rPr lang="ru-RU" sz="2800" dirty="0" smtClean="0">
                <a:latin typeface="+mj-lt"/>
              </a:rPr>
              <a:t>Достаточно большая площадь помещения позволяет предпринимателю расширять перечень услуг и способствует дальнейшему развитию бизнеса в сфере организации праздников и мероприятий </a:t>
            </a:r>
            <a:r>
              <a:rPr lang="ru-RU" sz="2800" smtClean="0">
                <a:latin typeface="+mj-lt"/>
              </a:rPr>
              <a:t>любого уровня.</a:t>
            </a:r>
            <a:endParaRPr lang="ru-RU" sz="2800" dirty="0" smtClean="0">
              <a:latin typeface="+mj-lt"/>
            </a:endParaRPr>
          </a:p>
          <a:p>
            <a:endParaRPr lang="ru-RU" dirty="0" smtClean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1785" y="257908"/>
            <a:ext cx="5111260" cy="6342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562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629</TotalTime>
  <Words>293</Words>
  <Application>Microsoft Office PowerPoint</Application>
  <PresentationFormat>Произвольный</PresentationFormat>
  <Paragraphs>26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Аспект</vt:lpstr>
      <vt:lpstr>АЛГОРИМТ ПРЕДОСТАВЛЕНИЯ МУНИЦИПАЛЬНОЙ ПРЕФЕРЕНЦИИ</vt:lpstr>
      <vt:lpstr>ИНФОРМАЦИЯ ОБ УСЛОВИЯХ ОКАЗАНИЯ ИМУЩЕСТВЕННОЙ ПОДДЕРЖКИ СУБЪЕКТАМ МСП  И САМОЗАНЯТЫМ ГРАЖДАНАМ</vt:lpstr>
      <vt:lpstr> ПРЕДЛОЖЕНИЕ ДЛЯ СУБЪЕКТОВ МСП И САМОЗАНЯТЫХ ГРАЖДАН  АРЕНДА Адрес объекта: Ленинградская область,  г. Кириши,  ул. Строителей, д. 10.  Нежилое помещение, площадью  115,8 кв.м.  Расположено на первом этаже многоквартирного жилого дома. Имеет отдельный вход.  Цель использования: любой вид деятельности, разрешенных законодательством РФ.   </vt:lpstr>
      <vt:lpstr> ПРЕДЛОЖЕНИЕ ДЛЯ СУБЪЕКТА МСП И САМОЗАНЯТЫХ ГРАЖДАН  АРЕНДА Адрес объекта: Ленинградская область, г. Кириши,  ул. Пионерская, д. 1.  Нежилое помещение, площадью  99,5 кв.м.  Расположено на первом этаже многоквартирного жилого дома. Имеет отдельный вход.  Цель использования: любой вид деятельности, разрешенных законодательством РФ.   </vt:lpstr>
      <vt:lpstr>ПРЕДЛОЖЕНИЕ ДЛЯ СУБЪЕКТОВ МСП И САМОЗАНЯТЫХ ГРАЖДАН  АРЕНДА Адрес объекта: Ленинградская область, г. Кириши, пр-кт Ленина, д. 15. Нежилое помещение, площадью  268,7 кв.м.  Расположено на первом этаже многоквартирного жилого дома. Имеет отдельный вход.  Цель использования: любой вид деятельности, разрешенных законодательством РФ.  Планируемая дата включения объекта в перечень для субъектов МСП - апрель 2022 года      </vt:lpstr>
      <vt:lpstr>ПРЕДЛОЖЕНИЕ ДЛЯ СУБЪЕКТОВ МСП И САМОЗАНЯТЫХ ГРАЖДАН  АРЕНДА Адрес объекта: Ленинградская область,  г. Кириши, ул. Декабристов Бестужевых, д. 14.  Нежилое здание, этаж 1, кадастровый номер 47:27:0702023:119 (хозяйственное ведение МП "Жилищное хозяйство")  Имеет отдельный вход.  Цель использования: любой вид деятельности, разрешенных законодательством РФ.        </vt:lpstr>
      <vt:lpstr>ПОЛОЖИТЕЛЬНЫЙ ОПЫТ ПРЕДОСТАВЛЕНИЯ ИМУЩЕСТВЕННОЙ ПОДДЕРЖКИ СУБЪЕКТАМ МСП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 (РОУД-ШОУ) ОБЪЕКТОВ, ВКЛЮЧЕННЫХ В ПЕРЕЧНИ МУНИЦИПАЛЬНОГО ИМУЩЕТСВА, ПРЕДНАЗНАЧЕННЫХ ДЛЯ СУБЪЕКТОВ МСП.  МУНИЦИПАЛЬНОЕ ОБРАЗОВАНИЕ КИРИШСКОЕ ГОРОДСКОЕ ПОСЕЛЕНИЕ КИРИШСКОГО МУНИЦИПАЛЬНОГО РАЙОНА.</dc:title>
  <dc:creator>Осипова Светлана Михайловна</dc:creator>
  <cp:lastModifiedBy>Мария Феодосьевна ДАНИЛОВА</cp:lastModifiedBy>
  <cp:revision>37</cp:revision>
  <dcterms:created xsi:type="dcterms:W3CDTF">2021-06-09T08:35:55Z</dcterms:created>
  <dcterms:modified xsi:type="dcterms:W3CDTF">2022-04-06T12:27:07Z</dcterms:modified>
</cp:coreProperties>
</file>