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68" r:id="rId4"/>
    <p:sldId id="272" r:id="rId5"/>
    <p:sldId id="264" r:id="rId6"/>
    <p:sldId id="257" r:id="rId7"/>
    <p:sldId id="278" r:id="rId8"/>
    <p:sldId id="265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3" r:id="rId18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128"/>
    <a:srgbClr val="243D99"/>
    <a:srgbClr val="455AA8"/>
    <a:srgbClr val="3494CE"/>
    <a:srgbClr val="F1575E"/>
    <a:srgbClr val="F9BDBD"/>
    <a:srgbClr val="F04247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678" y="126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Субсидия                              </a:t>
            </a:r>
            <a:r>
              <a:rPr lang="ru-RU" sz="72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«Проценты по кредитам»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уплатой процентов по кредитным договорам</a:t>
            </a:r>
            <a:endParaRPr lang="ru-RU" sz="32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600" b="1" dirty="0">
              <a:solidFill>
                <a:srgbClr val="3494CE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3494CE"/>
                </a:solidFill>
                <a:latin typeface="Calibri" panose="020F0502020204030204"/>
                <a:ea typeface="DejaVu Sans"/>
              </a:rPr>
              <a:t>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0617" y="124950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Увеличение выручки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не менее 2%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8261" y="3710012"/>
            <a:ext cx="9531985" cy="98510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Сохранение среднесписочной численности –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90% 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8261" y="4849957"/>
            <a:ext cx="9531985" cy="113157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</a:rPr>
              <a:t>Заработная плата - не ниже МРОТ в Ленинградской области                              в 2024 году -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</a:rPr>
              <a:t>20 125 рублей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1348261" y="2474895"/>
            <a:ext cx="9531985" cy="1080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Осуществление деятельности </a:t>
            </a:r>
            <a:r>
              <a:rPr lang="ru-RU" altLang="en-US" sz="2400" b="1" dirty="0">
                <a:solidFill>
                  <a:srgbClr val="FF0000"/>
                </a:solidFill>
                <a:latin typeface="+mn-lt"/>
                <a:sym typeface="+mn-ea"/>
              </a:rPr>
              <a:t>в течение 3 лет </a:t>
            </a:r>
          </a:p>
          <a:p>
            <a:pPr algn="ctr"/>
            <a:r>
              <a:rPr lang="ru-RU" altLang="en-US" sz="2400" b="1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субсидии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2023</a:t>
            </a: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года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75 % от затрат, 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но не более 2 500 000 рублей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455AA8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EE212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EE2128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EE212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2023 году по отношению к уровню 2022 года: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3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Единицы значений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предшествующий отчетному году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За отчетный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(год, предшествующий году подачи заявки)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                    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ЕФС-1                                      (до 2023 года по форме 4-ФСС) 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(до 2023 года по форме 4-ФСС)                                                                                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455AA8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, где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среднемесячной заработной платы;    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 сумма выплат  за отчетный год согласно форме ЕФС-1 (до 2023 года 4-ФСС)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</a:p>
          <a:p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455AA8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455AA8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 (до 2023 года 4-ФСС).</a:t>
            </a: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 </a:t>
            </a: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16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small.lenobl.ru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474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2024 году выделено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41 000 000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2 500 000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затрат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500 000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*прием заявок 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0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6 – 22 мая 2024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 и критериям отбора (п. 2.7)</a:t>
            </a:r>
            <a:endParaRPr lang="ru-RU" sz="24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</a:t>
            </a:r>
            <a:r>
              <a:rPr lang="ru-RU" sz="24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Приложения 2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 Порядку «Дополнительные условия на возмещение затрат, связанных с уплатой % по кредитным договорам)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919319" y="508480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25475" y="1499235"/>
            <a:ext cx="11222355" cy="3954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допустимая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455AA8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636984"/>
            <a:ext cx="1079182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рублей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–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разделы K, L, </a:t>
            </a:r>
            <a:r>
              <a:rPr lang="en-US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N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 исключением групп кодов 78 - 82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Общероссийского классификатора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(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ОК 029-2014 (КДЕС Ред. 2)</a:t>
            </a:r>
            <a:endParaRPr lang="ru-RU" sz="2400" kern="100" spc="-7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2023 год </a:t>
            </a:r>
            <a:r>
              <a:rPr lang="en-US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&gt;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1 единицы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по кредитному договору, предоставляемому для возмещения затрат по процентам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2023/2024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года по </a:t>
            </a:r>
            <a:r>
              <a:rPr lang="ru-RU" sz="2800" b="1" dirty="0">
                <a:solidFill>
                  <a:srgbClr val="EE2128"/>
                </a:solidFill>
                <a:latin typeface="+mn-lt"/>
                <a:ea typeface="Microsoft YaHei" panose="020B0503020204020204" charset="-122"/>
                <a:cs typeface="+mn-cs"/>
              </a:rPr>
              <a:t>1</a:t>
            </a:r>
            <a:r>
              <a:rPr lang="ru-RU" sz="2800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кредитному договору</a:t>
            </a:r>
            <a:endParaRPr lang="ru-RU" altLang="en-US" sz="2800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30007" y="1959353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  <a:ea typeface="Calibri" panose="020F0502020204030204" charset="0"/>
              </a:rPr>
              <a:t>Уплата % по кредитам, </a:t>
            </a:r>
            <a:r>
              <a:rPr lang="ru-RU" sz="2400" dirty="0">
                <a:solidFill>
                  <a:srgbClr val="EE2128"/>
                </a:solidFill>
                <a:latin typeface="+mn-lt"/>
                <a:ea typeface="Calibri" panose="020F0502020204030204" charset="0"/>
              </a:rPr>
              <a:t>полученным в российских кредитных организациях, имеющих лицензию ЦБ</a:t>
            </a: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79669" y="3004276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Цель кредита –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приобретение или модернизация основных средств 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или </a:t>
            </a:r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пополнение оборотных средств</a:t>
            </a: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71789" y="4010910"/>
            <a:ext cx="9531985" cy="104226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Рефинансирование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 кредитов на указанные цели –  </a:t>
            </a:r>
          </a:p>
          <a:p>
            <a:pPr algn="ctr"/>
            <a:r>
              <a:rPr lang="ru-RU" sz="2400" dirty="0">
                <a:solidFill>
                  <a:srgbClr val="EE2128"/>
                </a:solidFill>
                <a:effectLst/>
                <a:latin typeface="+mn-lt"/>
                <a:ea typeface="Calibri" panose="020F0502020204030204" charset="0"/>
              </a:rPr>
              <a:t>затраты не ранее 2023 года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79669" y="5219700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rgbClr val="EE2128"/>
              </a:solidFill>
              <a:latin typeface="+mn-lt"/>
            </a:endParaRPr>
          </a:p>
          <a:p>
            <a:pPr algn="ctr"/>
            <a:r>
              <a:rPr lang="ru-RU" sz="2400" dirty="0">
                <a:solidFill>
                  <a:srgbClr val="EE2128"/>
                </a:solidFill>
                <a:latin typeface="+mn-lt"/>
              </a:rPr>
              <a:t>Субсидия не предоставляется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для возмещения процентов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по просроченной задолженности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endParaRPr lang="ru-RU" sz="18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по форме (формируется в системе)</a:t>
            </a:r>
          </a:p>
        </p:txBody>
      </p:sp>
      <p:sp>
        <p:nvSpPr>
          <p:cNvPr id="16" name="Pentagon 15"/>
          <p:cNvSpPr/>
          <p:nvPr/>
        </p:nvSpPr>
        <p:spPr>
          <a:xfrm>
            <a:off x="1230747" y="3019194"/>
            <a:ext cx="9710457" cy="1310640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endParaRPr lang="ru-RU" sz="2400" dirty="0"/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Письменное подтверждение кредитора о целевом использовании </a:t>
            </a:r>
            <a:r>
              <a:rPr lang="ru-RU" sz="2400" dirty="0"/>
              <a:t>кредита или об отсутствии претензий к заемщику по расходованию кредитных средств, подписанное кредитором</a:t>
            </a:r>
          </a:p>
          <a:p>
            <a:pPr algn="l"/>
            <a:endParaRPr lang="ru-RU" sz="2400" dirty="0"/>
          </a:p>
        </p:txBody>
      </p:sp>
      <p:sp>
        <p:nvSpPr>
          <p:cNvPr id="17" name="Pentagon 16"/>
          <p:cNvSpPr/>
          <p:nvPr/>
        </p:nvSpPr>
        <p:spPr>
          <a:xfrm>
            <a:off x="1221204" y="4512940"/>
            <a:ext cx="9720000" cy="838025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l"/>
            <a:r>
              <a:rPr lang="ru-RU" altLang="en-US" sz="2400" b="1" dirty="0">
                <a:solidFill>
                  <a:srgbClr val="EE2128"/>
                </a:solidFill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, подтверждающих оплату % по кредиту</a:t>
            </a:r>
            <a:endParaRPr lang="ru-RU" altLang="en-US" sz="2400" b="1" dirty="0"/>
          </a:p>
        </p:txBody>
      </p:sp>
      <p:sp>
        <p:nvSpPr>
          <p:cNvPr id="18" name="Pentagon 17"/>
          <p:cNvSpPr/>
          <p:nvPr/>
        </p:nvSpPr>
        <p:spPr>
          <a:xfrm>
            <a:off x="1235710" y="5517232"/>
            <a:ext cx="9720000" cy="1008112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sz="2400" b="1" dirty="0">
                <a:solidFill>
                  <a:srgbClr val="EE2128"/>
                </a:solidFill>
                <a:effectLst/>
                <a:ea typeface="Calibri" panose="020F0502020204030204" charset="0"/>
              </a:rPr>
              <a:t>Справка, подтверждающая </a:t>
            </a:r>
            <a:r>
              <a:rPr lang="ru-RU" sz="2400" dirty="0">
                <a:effectLst/>
                <a:ea typeface="Calibri" panose="020F0502020204030204" charset="0"/>
              </a:rPr>
              <a:t>объем платежей и отсутствие просроченной задолженности, по форме или содержащая указанную информацию 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2024020"/>
            <a:ext cx="9720000" cy="830071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кредитного договора </a:t>
            </a:r>
          </a:p>
          <a:p>
            <a:pPr algn="ctr"/>
            <a:r>
              <a:rPr lang="ru-RU" sz="2400" dirty="0"/>
              <a:t>с указанием цели использования заемных средств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1160</Words>
  <Application>Microsoft Office PowerPoint</Application>
  <PresentationFormat>Широкоэкранный</PresentationFormat>
  <Paragraphs>151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ТРЕБОВАНИЯ К СОИСКАТЕЛЮ</vt:lpstr>
      <vt:lpstr>  ВОЗМЕЩАЮТСЯ затратЫ   2023/2024 года по 1 кредитному договору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415</cp:revision>
  <dcterms:created xsi:type="dcterms:W3CDTF">2022-07-23T06:53:00Z</dcterms:created>
  <dcterms:modified xsi:type="dcterms:W3CDTF">2024-04-22T18:07:56Z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