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  <p:sldMasterId id="2147483714" r:id="rId3"/>
    <p:sldMasterId id="2147483725" r:id="rId4"/>
    <p:sldMasterId id="2147483798" r:id="rId5"/>
  </p:sldMasterIdLst>
  <p:notesMasterIdLst>
    <p:notesMasterId r:id="rId26"/>
  </p:notesMasterIdLst>
  <p:handoutMasterIdLst>
    <p:handoutMasterId r:id="rId27"/>
  </p:handoutMasterIdLst>
  <p:sldIdLst>
    <p:sldId id="519" r:id="rId6"/>
    <p:sldId id="582" r:id="rId7"/>
    <p:sldId id="579" r:id="rId8"/>
    <p:sldId id="581" r:id="rId9"/>
    <p:sldId id="580" r:id="rId10"/>
    <p:sldId id="594" r:id="rId11"/>
    <p:sldId id="587" r:id="rId12"/>
    <p:sldId id="583" r:id="rId13"/>
    <p:sldId id="589" r:id="rId14"/>
    <p:sldId id="588" r:id="rId15"/>
    <p:sldId id="599" r:id="rId16"/>
    <p:sldId id="592" r:id="rId17"/>
    <p:sldId id="600" r:id="rId18"/>
    <p:sldId id="601" r:id="rId19"/>
    <p:sldId id="602" r:id="rId20"/>
    <p:sldId id="590" r:id="rId21"/>
    <p:sldId id="591" r:id="rId22"/>
    <p:sldId id="593" r:id="rId23"/>
    <p:sldId id="598" r:id="rId24"/>
    <p:sldId id="559" r:id="rId25"/>
  </p:sldIdLst>
  <p:sldSz cx="13681075" cy="7705725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481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0963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444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1925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74065" algn="l" defTabSz="90963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28886" algn="l" defTabSz="90963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183706" algn="l" defTabSz="90963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38512" algn="l" defTabSz="90963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CCDE317-F8AD-412E-978B-99AE5E274AE6}">
          <p14:sldIdLst>
            <p14:sldId id="519"/>
            <p14:sldId id="582"/>
            <p14:sldId id="579"/>
            <p14:sldId id="581"/>
            <p14:sldId id="580"/>
            <p14:sldId id="594"/>
            <p14:sldId id="587"/>
            <p14:sldId id="583"/>
            <p14:sldId id="589"/>
            <p14:sldId id="588"/>
            <p14:sldId id="599"/>
            <p14:sldId id="592"/>
            <p14:sldId id="600"/>
            <p14:sldId id="601"/>
            <p14:sldId id="602"/>
            <p14:sldId id="590"/>
            <p14:sldId id="591"/>
            <p14:sldId id="593"/>
            <p14:sldId id="598"/>
            <p14:sldId id="55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427">
          <p15:clr>
            <a:srgbClr val="A4A3A4"/>
          </p15:clr>
        </p15:guide>
        <p15:guide id="2" pos="43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4E39"/>
    <a:srgbClr val="D4F5FA"/>
    <a:srgbClr val="BBC2E5"/>
    <a:srgbClr val="86B4F8"/>
    <a:srgbClr val="31EFEF"/>
    <a:srgbClr val="D8EFF4"/>
    <a:srgbClr val="F5F1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846" autoAdjust="0"/>
    <p:restoredTop sz="92449" autoAdjust="0"/>
  </p:normalViewPr>
  <p:slideViewPr>
    <p:cSldViewPr>
      <p:cViewPr>
        <p:scale>
          <a:sx n="66" d="100"/>
          <a:sy n="66" d="100"/>
        </p:scale>
        <p:origin x="-1638" y="-834"/>
      </p:cViewPr>
      <p:guideLst>
        <p:guide orient="horz" pos="2427"/>
        <p:guide pos="43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1800" cy="497364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9" y="0"/>
            <a:ext cx="2971800" cy="497364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BFCC50D2-EA55-4977-9C38-00CD24994358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48186"/>
            <a:ext cx="2971800" cy="497364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9" y="9448186"/>
            <a:ext cx="2971800" cy="497364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AE438C31-BC2C-49ED-AC6C-A7FB1FD854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021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5"/>
            <a:ext cx="2972547" cy="49784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6" y="5"/>
            <a:ext cx="2972547" cy="49784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524164C1-F11D-4271-999A-C00DB3324A94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" y="746125"/>
            <a:ext cx="6623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5" y="4725520"/>
            <a:ext cx="5487041" cy="4475797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7847"/>
            <a:ext cx="2972547" cy="49784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6" y="9447847"/>
            <a:ext cx="2972547" cy="49784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2B4C7D6A-3C1D-48E8-9990-EACFE27C2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818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96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4814" algn="l" defTabSz="9096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9633" algn="l" defTabSz="9096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4442" algn="l" defTabSz="9096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19257" algn="l" defTabSz="9096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4065" algn="l" defTabSz="9096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8886" algn="l" defTabSz="9096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3706" algn="l" defTabSz="9096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38512" algn="l" defTabSz="9096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36613" algn="l"/>
                <a:tab pos="1674813" algn="l"/>
                <a:tab pos="2513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36613" algn="l"/>
                <a:tab pos="1674813" algn="l"/>
                <a:tab pos="2513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36613" algn="l"/>
                <a:tab pos="1674813" algn="l"/>
                <a:tab pos="2513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36613" algn="l"/>
                <a:tab pos="1674813" algn="l"/>
                <a:tab pos="2513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36613" algn="l"/>
                <a:tab pos="1674813" algn="l"/>
                <a:tab pos="2513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36613" algn="l"/>
                <a:tab pos="1674813" algn="l"/>
                <a:tab pos="2513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36613" algn="l"/>
                <a:tab pos="1674813" algn="l"/>
                <a:tab pos="2513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36613" algn="l"/>
                <a:tab pos="1674813" algn="l"/>
                <a:tab pos="2513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36613" algn="l"/>
                <a:tab pos="1674813" algn="l"/>
                <a:tab pos="251301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13"/>
              </a:spcBef>
              <a:spcAft>
                <a:spcPts val="13"/>
              </a:spcAft>
            </a:pPr>
            <a:fld id="{5D6AF5CD-8D77-4147-B015-DEA9F27E14DC}" type="slidenum">
              <a:rPr lang="ru-RU" altLang="ru-RU" sz="1300" smtClean="0"/>
              <a:pPr>
                <a:spcBef>
                  <a:spcPts val="13"/>
                </a:spcBef>
                <a:spcAft>
                  <a:spcPts val="13"/>
                </a:spcAft>
              </a:pPr>
              <a:t>1</a:t>
            </a:fld>
            <a:endParaRPr lang="ru-RU" altLang="ru-RU" sz="1300" smtClean="0"/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" y="755650"/>
            <a:ext cx="6623050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82" y="4724681"/>
            <a:ext cx="5487041" cy="4476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C7D6A-3C1D-48E8-9990-EACFE27C228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334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C7D6A-3C1D-48E8-9990-EACFE27C228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334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C7D6A-3C1D-48E8-9990-EACFE27C228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334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3" y="747713"/>
            <a:ext cx="6619875" cy="37290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FB82C-153F-4E5B-9C4D-5017BDDBB9A0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75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3" y="747713"/>
            <a:ext cx="6619875" cy="37290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FB82C-153F-4E5B-9C4D-5017BDDBB9A0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75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3" y="747713"/>
            <a:ext cx="6619875" cy="37290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FB82C-153F-4E5B-9C4D-5017BDDBB9A0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75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3" y="747713"/>
            <a:ext cx="6619875" cy="37290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FB82C-153F-4E5B-9C4D-5017BDDBB9A0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75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3" y="747713"/>
            <a:ext cx="6619875" cy="37290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FB82C-153F-4E5B-9C4D-5017BDDBB9A0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75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3" y="747713"/>
            <a:ext cx="6619875" cy="37290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FB82C-153F-4E5B-9C4D-5017BDDBB9A0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75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3" y="747713"/>
            <a:ext cx="6619875" cy="37290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FB82C-153F-4E5B-9C4D-5017BDDBB9A0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75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C7D6A-3C1D-48E8-9990-EACFE27C228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334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C7D6A-3C1D-48E8-9990-EACFE27C228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334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C7D6A-3C1D-48E8-9990-EACFE27C228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334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3" y="747713"/>
            <a:ext cx="6619875" cy="37290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FB82C-153F-4E5B-9C4D-5017BDDBB9A0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75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3" y="747713"/>
            <a:ext cx="6619875" cy="37290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FB82C-153F-4E5B-9C4D-5017BDDBB9A0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75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>
          <a:xfrm>
            <a:off x="940900" y="7141331"/>
            <a:ext cx="3076949" cy="408899"/>
          </a:xfrm>
          <a:prstGeom prst="rect">
            <a:avLst/>
          </a:prstGeom>
          <a:ln/>
        </p:spPr>
        <p:txBody>
          <a:bodyPr lIns="82800" tIns="41399" rIns="82800" bIns="41399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idx="11"/>
          </p:nvPr>
        </p:nvSpPr>
        <p:spPr>
          <a:xfrm>
            <a:off x="4532111" y="7141331"/>
            <a:ext cx="4615422" cy="408899"/>
          </a:xfrm>
          <a:prstGeom prst="rect">
            <a:avLst/>
          </a:prstGeom>
          <a:ln/>
        </p:spPr>
        <p:txBody>
          <a:bodyPr lIns="82800" tIns="41399" rIns="82800" bIns="41399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2"/>
          </p:nvPr>
        </p:nvSpPr>
        <p:spPr>
          <a:xfrm>
            <a:off x="9661794" y="7141331"/>
            <a:ext cx="3076949" cy="408899"/>
          </a:xfrm>
          <a:prstGeom prst="rect">
            <a:avLst/>
          </a:prstGeom>
          <a:ln/>
        </p:spPr>
        <p:txBody>
          <a:bodyPr lIns="82800" tIns="41399" rIns="82800" bIns="41399"/>
          <a:lstStyle>
            <a:lvl1pPr>
              <a:defRPr/>
            </a:lvl1pPr>
          </a:lstStyle>
          <a:p>
            <a:pPr>
              <a:defRPr/>
            </a:pPr>
            <a:fld id="{9AA520F5-1EBA-4E04-8267-EABF677965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5220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вынос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877379" y="1661582"/>
            <a:ext cx="5803713" cy="5144558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3512" tIns="66751" rIns="133512" bIns="66751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7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7" y="1597980"/>
            <a:ext cx="4435507" cy="5202269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8213909" y="2568581"/>
            <a:ext cx="4871096" cy="38232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4833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фото навыл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7" y="1678655"/>
            <a:ext cx="9554415" cy="82136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7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96" y="2823458"/>
            <a:ext cx="4435477" cy="3976935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7891890" y="2877200"/>
            <a:ext cx="5789192" cy="3923156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4068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7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9" name="Таблица 8"/>
          <p:cNvSpPr>
            <a:spLocks noGrp="1"/>
          </p:cNvSpPr>
          <p:nvPr>
            <p:ph type="tbl" sz="quarter" idx="13"/>
          </p:nvPr>
        </p:nvSpPr>
        <p:spPr>
          <a:xfrm>
            <a:off x="2759879" y="1650289"/>
            <a:ext cx="9563908" cy="5149977"/>
          </a:xfrm>
        </p:spPr>
        <p:txBody>
          <a:bodyPr/>
          <a:lstStyle/>
          <a:p>
            <a:r>
              <a:rPr lang="ru-RU"/>
              <a:t>Вставка таблицы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649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7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743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6" y="1678654"/>
            <a:ext cx="9554415" cy="821360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5" y="2823431"/>
            <a:ext cx="9554438" cy="3976816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2100"/>
            </a:lvl4pPr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37426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без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5" y="1661578"/>
            <a:ext cx="9554438" cy="5138660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63225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6" y="1678654"/>
            <a:ext cx="9554415" cy="82136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7" y="2823461"/>
            <a:ext cx="4435507" cy="3976813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6" y="2823461"/>
            <a:ext cx="4422399" cy="3976813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37843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без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7" y="1602403"/>
            <a:ext cx="4435507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6" y="1602403"/>
            <a:ext cx="4422399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84780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6" y="1602403"/>
            <a:ext cx="4422399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2759913" y="1602402"/>
            <a:ext cx="4433817" cy="5197843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2498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2759883" y="1602403"/>
            <a:ext cx="4422399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7890008" y="1602402"/>
            <a:ext cx="4433817" cy="5197843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2614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0601" y="410290"/>
            <a:ext cx="11799929" cy="1489417"/>
          </a:xfrm>
          <a:prstGeom prst="rect">
            <a:avLst/>
          </a:prstGeom>
        </p:spPr>
        <p:txBody>
          <a:bodyPr lIns="101851" tIns="50932" rIns="101851" bIns="5093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0601" y="2051307"/>
            <a:ext cx="11799929" cy="4889212"/>
          </a:xfrm>
          <a:prstGeom prst="rect">
            <a:avLst/>
          </a:prstGeom>
        </p:spPr>
        <p:txBody>
          <a:bodyPr lIns="101851" tIns="50932" rIns="101851" bIns="5093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39834" y="7142190"/>
            <a:ext cx="3079749" cy="409576"/>
          </a:xfrm>
          <a:prstGeom prst="rect">
            <a:avLst/>
          </a:prstGeom>
        </p:spPr>
        <p:txBody>
          <a:bodyPr lIns="101851" tIns="50932" rIns="101851" bIns="5093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FFF7438-DCE0-4AF7-B3BD-107ACA530C80}" type="datetimeFigureOut">
              <a:rPr lang="ru-RU"/>
              <a:pPr>
                <a:defRPr/>
              </a:pPr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32317" y="7142190"/>
            <a:ext cx="4616452" cy="409576"/>
          </a:xfrm>
          <a:prstGeom prst="rect">
            <a:avLst/>
          </a:prstGeom>
        </p:spPr>
        <p:txBody>
          <a:bodyPr lIns="101851" tIns="50932" rIns="101851" bIns="5093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661558" y="7142190"/>
            <a:ext cx="3079749" cy="409576"/>
          </a:xfrm>
          <a:prstGeom prst="rect">
            <a:avLst/>
          </a:prstGeom>
        </p:spPr>
        <p:txBody>
          <a:bodyPr lIns="101851" tIns="50932" rIns="101851" bIns="50932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B0ADED-770D-4005-9FF6-4ADA30DB4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563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вынос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877373" y="1661582"/>
            <a:ext cx="5803713" cy="5144558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3528" tIns="66762" rIns="133528" bIns="66762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7" y="1597980"/>
            <a:ext cx="4435507" cy="5202269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8213909" y="2568580"/>
            <a:ext cx="4871096" cy="38232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69369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фото навыл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6" y="1678654"/>
            <a:ext cx="9554415" cy="82136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93" y="2823458"/>
            <a:ext cx="4435477" cy="3976935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7891890" y="2877200"/>
            <a:ext cx="5789192" cy="3923156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8112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9" name="Таблица 8"/>
          <p:cNvSpPr>
            <a:spLocks noGrp="1"/>
          </p:cNvSpPr>
          <p:nvPr>
            <p:ph type="tbl" sz="quarter" idx="13"/>
          </p:nvPr>
        </p:nvSpPr>
        <p:spPr>
          <a:xfrm>
            <a:off x="2759879" y="1650289"/>
            <a:ext cx="9563908" cy="5149977"/>
          </a:xfrm>
        </p:spPr>
        <p:txBody>
          <a:bodyPr/>
          <a:lstStyle/>
          <a:p>
            <a:r>
              <a:rPr lang="ru-RU"/>
              <a:t>Вставка таблицы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335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6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7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1234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3" y="1678684"/>
            <a:ext cx="9554415" cy="821359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7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3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49" y="2823431"/>
            <a:ext cx="9554438" cy="3976816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2300"/>
            </a:lvl4pPr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39671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без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7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3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49" y="1661577"/>
            <a:ext cx="9554438" cy="5138660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240966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3" y="1678684"/>
            <a:ext cx="9554415" cy="82135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7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3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2" y="2823429"/>
            <a:ext cx="4435507" cy="3976814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0" y="2823429"/>
            <a:ext cx="4422399" cy="3976814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272703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без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7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3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2" y="1602398"/>
            <a:ext cx="4435507" cy="5197842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0" y="1602398"/>
            <a:ext cx="4422399" cy="5197842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112142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7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3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0" y="1602398"/>
            <a:ext cx="4422399" cy="5197842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2759913" y="1602402"/>
            <a:ext cx="4433817" cy="5197843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21404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7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3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2759878" y="1602398"/>
            <a:ext cx="4422399" cy="5197842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7890005" y="1602402"/>
            <a:ext cx="4433817" cy="5197843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43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5969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вынос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877370" y="1661580"/>
            <a:ext cx="5803713" cy="5144558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3587" tIns="66790" rIns="133587" bIns="66790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7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3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2" y="1597977"/>
            <a:ext cx="4435507" cy="5202269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8213906" y="2568579"/>
            <a:ext cx="4871096" cy="38232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sz="13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694108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фото навыл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3" y="1678684"/>
            <a:ext cx="9554415" cy="82135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7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3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87" y="2823429"/>
            <a:ext cx="4435477" cy="3976935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/>
          </p:nvPr>
        </p:nvSpPr>
        <p:spPr>
          <a:xfrm>
            <a:off x="7891890" y="2877229"/>
            <a:ext cx="5789192" cy="3923156"/>
          </a:xfr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72502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7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3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9" name="Таблица 8"/>
          <p:cNvSpPr>
            <a:spLocks noGrp="1"/>
          </p:cNvSpPr>
          <p:nvPr>
            <p:ph type="tbl" sz="quarter" idx="13"/>
          </p:nvPr>
        </p:nvSpPr>
        <p:spPr>
          <a:xfrm>
            <a:off x="2759879" y="1650288"/>
            <a:ext cx="9563908" cy="5149977"/>
          </a:xfrm>
        </p:spPr>
        <p:txBody>
          <a:bodyPr/>
          <a:lstStyle/>
          <a:p>
            <a:r>
              <a:rPr lang="ru-RU"/>
              <a:t>Вставка таблицы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7643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3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6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4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0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7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3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9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05626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6081" y="2393770"/>
            <a:ext cx="11628914" cy="165173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2161" y="4366577"/>
            <a:ext cx="9576753" cy="19692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1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2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3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4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5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6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7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88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0B2B-DF0A-460F-908A-F644D3132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31F4-F4B5-4E85-BFBF-8C49689831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9972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0B2B-DF0A-460F-908A-F644D3132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31F4-F4B5-4E85-BFBF-8C49689831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2446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711" y="4951642"/>
            <a:ext cx="11628914" cy="1530443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80711" y="3266015"/>
            <a:ext cx="11628914" cy="168562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104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209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331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4419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552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662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7733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8838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0B2B-DF0A-460F-908A-F644D3132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31F4-F4B5-4E85-BFBF-8C49689831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2504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4054" y="1798003"/>
            <a:ext cx="6042475" cy="5085422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54546" y="1798003"/>
            <a:ext cx="6042475" cy="5085422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0B2B-DF0A-460F-908A-F644D3132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31F4-F4B5-4E85-BFBF-8C49689831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8485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054" y="1724870"/>
            <a:ext cx="6044851" cy="71884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1048" indent="0">
              <a:buNone/>
              <a:defRPr sz="2700" b="1"/>
            </a:lvl2pPr>
            <a:lvl3pPr marL="1222096" indent="0">
              <a:buNone/>
              <a:defRPr sz="2400" b="1"/>
            </a:lvl3pPr>
            <a:lvl4pPr marL="1833143" indent="0">
              <a:buNone/>
              <a:defRPr sz="2100" b="1"/>
            </a:lvl4pPr>
            <a:lvl5pPr marL="2444191" indent="0">
              <a:buNone/>
              <a:defRPr sz="2100" b="1"/>
            </a:lvl5pPr>
            <a:lvl6pPr marL="3055239" indent="0">
              <a:buNone/>
              <a:defRPr sz="2100" b="1"/>
            </a:lvl6pPr>
            <a:lvl7pPr marL="3666287" indent="0">
              <a:buNone/>
              <a:defRPr sz="2100" b="1"/>
            </a:lvl7pPr>
            <a:lvl8pPr marL="4277335" indent="0">
              <a:buNone/>
              <a:defRPr sz="2100" b="1"/>
            </a:lvl8pPr>
            <a:lvl9pPr marL="4888382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4054" y="2443714"/>
            <a:ext cx="6044851" cy="443971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949797" y="1724870"/>
            <a:ext cx="6047225" cy="71884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1048" indent="0">
              <a:buNone/>
              <a:defRPr sz="2700" b="1"/>
            </a:lvl2pPr>
            <a:lvl3pPr marL="1222096" indent="0">
              <a:buNone/>
              <a:defRPr sz="2400" b="1"/>
            </a:lvl3pPr>
            <a:lvl4pPr marL="1833143" indent="0">
              <a:buNone/>
              <a:defRPr sz="2100" b="1"/>
            </a:lvl4pPr>
            <a:lvl5pPr marL="2444191" indent="0">
              <a:buNone/>
              <a:defRPr sz="2100" b="1"/>
            </a:lvl5pPr>
            <a:lvl6pPr marL="3055239" indent="0">
              <a:buNone/>
              <a:defRPr sz="2100" b="1"/>
            </a:lvl6pPr>
            <a:lvl7pPr marL="3666287" indent="0">
              <a:buNone/>
              <a:defRPr sz="2100" b="1"/>
            </a:lvl7pPr>
            <a:lvl8pPr marL="4277335" indent="0">
              <a:buNone/>
              <a:defRPr sz="2100" b="1"/>
            </a:lvl8pPr>
            <a:lvl9pPr marL="4888382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949797" y="2443714"/>
            <a:ext cx="6047225" cy="443971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0B2B-DF0A-460F-908A-F644D3132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31F4-F4B5-4E85-BFBF-8C49689831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5196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0B2B-DF0A-460F-908A-F644D3132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31F4-F4B5-4E85-BFBF-8C49689831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307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7" y="1678655"/>
            <a:ext cx="9554415" cy="821360"/>
          </a:xfrm>
        </p:spPr>
        <p:txBody>
          <a:bodyPr/>
          <a:lstStyle>
            <a:lvl1pPr>
              <a:defRPr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7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8" y="2823431"/>
            <a:ext cx="9554438" cy="3976816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2100"/>
            </a:lvl4pPr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173785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0B2B-DF0A-460F-908A-F644D3132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31F4-F4B5-4E85-BFBF-8C49689831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6464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55" y="306802"/>
            <a:ext cx="4500979" cy="130569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8920" y="306802"/>
            <a:ext cx="7648101" cy="657662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055" y="1612495"/>
            <a:ext cx="4500979" cy="5270931"/>
          </a:xfrm>
        </p:spPr>
        <p:txBody>
          <a:bodyPr/>
          <a:lstStyle>
            <a:lvl1pPr marL="0" indent="0">
              <a:buNone/>
              <a:defRPr sz="1900"/>
            </a:lvl1pPr>
            <a:lvl2pPr marL="611048" indent="0">
              <a:buNone/>
              <a:defRPr sz="1600"/>
            </a:lvl2pPr>
            <a:lvl3pPr marL="1222096" indent="0">
              <a:buNone/>
              <a:defRPr sz="1300"/>
            </a:lvl3pPr>
            <a:lvl4pPr marL="1833143" indent="0">
              <a:buNone/>
              <a:defRPr sz="1200"/>
            </a:lvl4pPr>
            <a:lvl5pPr marL="2444191" indent="0">
              <a:buNone/>
              <a:defRPr sz="1200"/>
            </a:lvl5pPr>
            <a:lvl6pPr marL="3055239" indent="0">
              <a:buNone/>
              <a:defRPr sz="1200"/>
            </a:lvl6pPr>
            <a:lvl7pPr marL="3666287" indent="0">
              <a:buNone/>
              <a:defRPr sz="1200"/>
            </a:lvl7pPr>
            <a:lvl8pPr marL="4277335" indent="0">
              <a:buNone/>
              <a:defRPr sz="1200"/>
            </a:lvl8pPr>
            <a:lvl9pPr marL="4888382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0B2B-DF0A-460F-908A-F644D3132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31F4-F4B5-4E85-BFBF-8C49689831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9524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1586" y="5394008"/>
            <a:ext cx="8208645" cy="636793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681586" y="688521"/>
            <a:ext cx="8208645" cy="4623435"/>
          </a:xfrm>
        </p:spPr>
        <p:txBody>
          <a:bodyPr/>
          <a:lstStyle>
            <a:lvl1pPr marL="0" indent="0">
              <a:buNone/>
              <a:defRPr sz="4300"/>
            </a:lvl1pPr>
            <a:lvl2pPr marL="611048" indent="0">
              <a:buNone/>
              <a:defRPr sz="3700"/>
            </a:lvl2pPr>
            <a:lvl3pPr marL="1222096" indent="0">
              <a:buNone/>
              <a:defRPr sz="3200"/>
            </a:lvl3pPr>
            <a:lvl4pPr marL="1833143" indent="0">
              <a:buNone/>
              <a:defRPr sz="2700"/>
            </a:lvl4pPr>
            <a:lvl5pPr marL="2444191" indent="0">
              <a:buNone/>
              <a:defRPr sz="2700"/>
            </a:lvl5pPr>
            <a:lvl6pPr marL="3055239" indent="0">
              <a:buNone/>
              <a:defRPr sz="2700"/>
            </a:lvl6pPr>
            <a:lvl7pPr marL="3666287" indent="0">
              <a:buNone/>
              <a:defRPr sz="2700"/>
            </a:lvl7pPr>
            <a:lvl8pPr marL="4277335" indent="0">
              <a:buNone/>
              <a:defRPr sz="2700"/>
            </a:lvl8pPr>
            <a:lvl9pPr marL="4888382" indent="0">
              <a:buNone/>
              <a:defRPr sz="2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81586" y="6030801"/>
            <a:ext cx="8208645" cy="904352"/>
          </a:xfrm>
        </p:spPr>
        <p:txBody>
          <a:bodyPr/>
          <a:lstStyle>
            <a:lvl1pPr marL="0" indent="0">
              <a:buNone/>
              <a:defRPr sz="1900"/>
            </a:lvl1pPr>
            <a:lvl2pPr marL="611048" indent="0">
              <a:buNone/>
              <a:defRPr sz="1600"/>
            </a:lvl2pPr>
            <a:lvl3pPr marL="1222096" indent="0">
              <a:buNone/>
              <a:defRPr sz="1300"/>
            </a:lvl3pPr>
            <a:lvl4pPr marL="1833143" indent="0">
              <a:buNone/>
              <a:defRPr sz="1200"/>
            </a:lvl4pPr>
            <a:lvl5pPr marL="2444191" indent="0">
              <a:buNone/>
              <a:defRPr sz="1200"/>
            </a:lvl5pPr>
            <a:lvl6pPr marL="3055239" indent="0">
              <a:buNone/>
              <a:defRPr sz="1200"/>
            </a:lvl6pPr>
            <a:lvl7pPr marL="3666287" indent="0">
              <a:buNone/>
              <a:defRPr sz="1200"/>
            </a:lvl7pPr>
            <a:lvl8pPr marL="4277335" indent="0">
              <a:buNone/>
              <a:defRPr sz="1200"/>
            </a:lvl8pPr>
            <a:lvl9pPr marL="4888382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0B2B-DF0A-460F-908A-F644D3132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31F4-F4B5-4E85-BFBF-8C49689831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3136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0B2B-DF0A-460F-908A-F644D3132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31F4-F4B5-4E85-BFBF-8C49689831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7382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918779" y="308587"/>
            <a:ext cx="3078242" cy="6574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4054" y="308587"/>
            <a:ext cx="9006708" cy="6574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A0B2B-DF0A-460F-908A-F644D3132C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A31F4-F4B5-4E85-BFBF-8C49689831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15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одну колонку без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7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8" y="1661578"/>
            <a:ext cx="9554438" cy="5138660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00459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759887" y="1678655"/>
            <a:ext cx="9554415" cy="82136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7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7" y="2823461"/>
            <a:ext cx="4435507" cy="3976813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6" y="2823461"/>
            <a:ext cx="4422399" cy="3976813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86589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в две колонки без 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7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2759857" y="1602403"/>
            <a:ext cx="4435507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6" y="1602403"/>
            <a:ext cx="4422399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42138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7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7891896" y="1602403"/>
            <a:ext cx="4422399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2759913" y="1602402"/>
            <a:ext cx="4433817" cy="5197843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277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диаграммой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59887" y="466023"/>
            <a:ext cx="9554415" cy="50495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600" cap="all">
                <a:solidFill>
                  <a:srgbClr val="0077C8"/>
                </a:solidFill>
              </a:defRPr>
            </a:lvl1pPr>
            <a:lvl2pPr marL="5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1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7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3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9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4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0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A2C4-EAEE-0541-80F0-7D439BD8E73A}" type="slidenum">
              <a:rPr/>
              <a:pPr/>
              <a:t>‹#›</a:t>
            </a:fld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/>
          </p:nvPr>
        </p:nvSpPr>
        <p:spPr>
          <a:xfrm>
            <a:off x="2759883" y="1602403"/>
            <a:ext cx="4422399" cy="5197841"/>
          </a:xfrm>
        </p:spPr>
        <p:txBody>
          <a:bodyPr/>
          <a:lstStyle>
            <a:lvl5pPr>
              <a:defRPr sz="13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5"/>
          </p:nvPr>
        </p:nvSpPr>
        <p:spPr>
          <a:xfrm>
            <a:off x="7890011" y="1602402"/>
            <a:ext cx="4433817" cy="5197843"/>
          </a:xfrm>
        </p:spPr>
        <p:txBody>
          <a:bodyPr/>
          <a:lstStyle/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145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810" r:id="rId2"/>
    <p:sldLayoutId id="2147483811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5pPr>
      <a:lvl6pPr marL="454814"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6pPr>
      <a:lvl7pPr marL="909633"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7pPr>
      <a:lvl8pPr marL="1364442"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8pPr>
      <a:lvl9pPr marL="1819257" algn="ctr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9pPr>
    </p:titleStyle>
    <p:bodyStyle>
      <a:lvl1pPr marL="341108" indent="-341108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Arial" charset="0"/>
        </a:defRPr>
      </a:lvl1pPr>
      <a:lvl2pPr marL="739072" indent="-284258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Arial" charset="0"/>
        </a:defRPr>
      </a:lvl2pPr>
      <a:lvl3pPr marL="1137037" indent="-227408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Arial" charset="0"/>
        </a:defRPr>
      </a:lvl3pPr>
      <a:lvl4pPr marL="1591857" indent="-227408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Arial" charset="0"/>
        </a:defRPr>
      </a:lvl4pPr>
      <a:lvl5pPr marL="2046663" indent="-227408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5pPr>
      <a:lvl6pPr marL="2501475" indent="-227408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6pPr>
      <a:lvl7pPr marL="2956285" indent="-227408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7pPr>
      <a:lvl8pPr marL="3411105" indent="-227408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8pPr>
      <a:lvl9pPr marL="3865920" indent="-227408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8787" y="1677548"/>
            <a:ext cx="9577631" cy="8220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52250" y="2818329"/>
            <a:ext cx="9584166" cy="42812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92147" y="6903029"/>
            <a:ext cx="2121357" cy="410259"/>
          </a:xfrm>
          <a:prstGeom prst="rect">
            <a:avLst/>
          </a:prstGeom>
        </p:spPr>
        <p:txBody>
          <a:bodyPr vert="horz" lIns="120158" tIns="60078" rIns="120158" bIns="60078" rtlCol="0" anchor="ctr"/>
          <a:lstStyle>
            <a:lvl1pPr algn="l">
              <a:defRPr sz="1300" b="0" i="0">
                <a:solidFill>
                  <a:srgbClr val="0077C8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441639" y="560725"/>
            <a:ext cx="643367" cy="4102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700" b="0" i="0">
                <a:solidFill>
                  <a:srgbClr val="00B2A9"/>
                </a:solidFill>
                <a:latin typeface="Arial"/>
                <a:cs typeface="Arial"/>
              </a:defRPr>
            </a:lvl1pPr>
          </a:lstStyle>
          <a:p>
            <a:fld id="{E8CC1B9C-23B7-B94D-B87E-2F844537633D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" y="475421"/>
            <a:ext cx="321730" cy="641685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3512" tIns="66751" rIns="133512" bIns="66751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Изображение 9" descr="for_ppt_minekonom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71" y="391812"/>
            <a:ext cx="1592565" cy="79672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452357" y="475421"/>
            <a:ext cx="228732" cy="641685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3512" tIns="66751" rIns="133512" bIns="66751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52244" y="1054577"/>
            <a:ext cx="9584166" cy="51334"/>
          </a:xfrm>
          <a:prstGeom prst="rect">
            <a:avLst/>
          </a:prstGeom>
          <a:gradFill flip="none" rotWithShape="1">
            <a:gsLst>
              <a:gs pos="0">
                <a:srgbClr val="0077C8"/>
              </a:gs>
              <a:gs pos="100000">
                <a:srgbClr val="00B2A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512" tIns="66751" rIns="133512" bIns="6675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971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</p:sldLayoutIdLst>
  <p:hf hdr="0" dt="0"/>
  <p:txStyles>
    <p:titleStyle>
      <a:lvl1pPr algn="l" defTabSz="600779" rtl="0" eaLnBrk="1" latinLnBrk="0" hangingPunct="1">
        <a:spcBef>
          <a:spcPct val="0"/>
        </a:spcBef>
        <a:buNone/>
        <a:defRPr sz="2700" b="1" i="0" kern="1200" cap="all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600779" rtl="0" eaLnBrk="1" latinLnBrk="0" hangingPunct="1">
        <a:spcBef>
          <a:spcPts val="0"/>
        </a:spcBef>
        <a:buFontTx/>
        <a:buNone/>
        <a:defRPr sz="17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0" indent="0" algn="l" defTabSz="600779" rtl="0" eaLnBrk="1" latinLnBrk="0" hangingPunct="1">
        <a:spcBef>
          <a:spcPts val="0"/>
        </a:spcBef>
        <a:buFontTx/>
        <a:buNone/>
        <a:defRPr sz="1900" b="1" i="0" kern="1200">
          <a:solidFill>
            <a:schemeClr val="tx1"/>
          </a:solidFill>
          <a:latin typeface="Arial"/>
          <a:ea typeface="+mn-ea"/>
          <a:cs typeface="Arial"/>
        </a:defRPr>
      </a:lvl2pPr>
      <a:lvl3pPr marL="250313" indent="-250313" algn="l" defTabSz="600779" rtl="0" eaLnBrk="1" latinLnBrk="0" hangingPunct="1">
        <a:spcBef>
          <a:spcPts val="0"/>
        </a:spcBef>
        <a:buSzPct val="80000"/>
        <a:buFont typeface="Lucida Grande"/>
        <a:buChar char="＞"/>
        <a:defRPr sz="17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0" indent="0" algn="l" defTabSz="600779" rtl="0" eaLnBrk="1" latinLnBrk="0" hangingPunct="1">
        <a:spcBef>
          <a:spcPts val="0"/>
        </a:spcBef>
        <a:buFontTx/>
        <a:buNone/>
        <a:defRPr sz="2100" b="0" i="0" kern="1200" cap="all">
          <a:solidFill>
            <a:schemeClr val="tx1"/>
          </a:solidFill>
          <a:latin typeface="Arial"/>
          <a:ea typeface="+mn-ea"/>
          <a:cs typeface="Arial"/>
        </a:defRPr>
      </a:lvl4pPr>
      <a:lvl5pPr marL="0" indent="0" algn="l" defTabSz="600779" rtl="0" eaLnBrk="1" latinLnBrk="0" hangingPunct="1">
        <a:spcBef>
          <a:spcPts val="0"/>
        </a:spcBef>
        <a:buFontTx/>
        <a:buNone/>
        <a:defRPr sz="13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3304290" indent="-300393" algn="l" defTabSz="600779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05077" indent="-300393" algn="l" defTabSz="600779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05845" indent="-300393" algn="l" defTabSz="600779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06638" indent="-300393" algn="l" defTabSz="600779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007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00779" algn="l" defTabSz="6007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562" algn="l" defTabSz="6007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336" algn="l" defTabSz="6007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123" algn="l" defTabSz="6007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3003900" algn="l" defTabSz="6007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604674" algn="l" defTabSz="6007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205462" algn="l" defTabSz="6007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241" algn="l" defTabSz="60077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8787" y="1677544"/>
            <a:ext cx="9577631" cy="8220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52250" y="2818328"/>
            <a:ext cx="9584166" cy="42812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92147" y="6903027"/>
            <a:ext cx="2121357" cy="410259"/>
          </a:xfrm>
          <a:prstGeom prst="rect">
            <a:avLst/>
          </a:prstGeom>
        </p:spPr>
        <p:txBody>
          <a:bodyPr vert="horz" lIns="120177" tIns="60088" rIns="120177" bIns="60088" rtlCol="0" anchor="ctr"/>
          <a:lstStyle>
            <a:lvl1pPr algn="l">
              <a:defRPr sz="1300" b="0" i="0">
                <a:solidFill>
                  <a:srgbClr val="0077C8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441639" y="560724"/>
            <a:ext cx="643367" cy="4102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700" b="0" i="0">
                <a:solidFill>
                  <a:srgbClr val="00B2A9"/>
                </a:solidFill>
                <a:latin typeface="Arial"/>
                <a:cs typeface="Arial"/>
              </a:defRPr>
            </a:lvl1pPr>
          </a:lstStyle>
          <a:p>
            <a:fld id="{E8CC1B9C-23B7-B94D-B87E-2F844537633D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" y="475421"/>
            <a:ext cx="321730" cy="641685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3528" tIns="66762" rIns="133528" bIns="66762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Изображение 9" descr="for_ppt_minekonom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71" y="391812"/>
            <a:ext cx="1592565" cy="79672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452357" y="475421"/>
            <a:ext cx="228732" cy="641685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3528" tIns="66762" rIns="133528" bIns="66762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52244" y="1054577"/>
            <a:ext cx="9584166" cy="51334"/>
          </a:xfrm>
          <a:prstGeom prst="rect">
            <a:avLst/>
          </a:prstGeom>
          <a:gradFill flip="none" rotWithShape="1">
            <a:gsLst>
              <a:gs pos="0">
                <a:srgbClr val="0077C8"/>
              </a:gs>
              <a:gs pos="100000">
                <a:srgbClr val="00B2A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528" tIns="66762" rIns="133528" bIns="667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01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</p:sldLayoutIdLst>
  <p:hf hdr="0" dt="0"/>
  <p:txStyles>
    <p:titleStyle>
      <a:lvl1pPr algn="l" defTabSz="600874" rtl="0" eaLnBrk="1" latinLnBrk="0" hangingPunct="1">
        <a:spcBef>
          <a:spcPct val="0"/>
        </a:spcBef>
        <a:buNone/>
        <a:defRPr sz="2700" b="1" i="0" kern="1200" cap="all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600874" rtl="0" eaLnBrk="1" latinLnBrk="0" hangingPunct="1">
        <a:spcBef>
          <a:spcPts val="0"/>
        </a:spcBef>
        <a:buFontTx/>
        <a:buNone/>
        <a:defRPr sz="17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0" indent="0" algn="l" defTabSz="600874" rtl="0" eaLnBrk="1" latinLnBrk="0" hangingPunct="1">
        <a:spcBef>
          <a:spcPts val="0"/>
        </a:spcBef>
        <a:buFontTx/>
        <a:buNone/>
        <a:defRPr sz="1900" b="1" i="0" kern="1200">
          <a:solidFill>
            <a:schemeClr val="tx1"/>
          </a:solidFill>
          <a:latin typeface="Arial"/>
          <a:ea typeface="+mn-ea"/>
          <a:cs typeface="Arial"/>
        </a:defRPr>
      </a:lvl2pPr>
      <a:lvl3pPr marL="250353" indent="-250353" algn="l" defTabSz="600874" rtl="0" eaLnBrk="1" latinLnBrk="0" hangingPunct="1">
        <a:spcBef>
          <a:spcPts val="0"/>
        </a:spcBef>
        <a:buSzPct val="80000"/>
        <a:buFont typeface="Lucida Grande"/>
        <a:buChar char="＞"/>
        <a:defRPr sz="17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0" indent="0" algn="l" defTabSz="600874" rtl="0" eaLnBrk="1" latinLnBrk="0" hangingPunct="1">
        <a:spcBef>
          <a:spcPts val="0"/>
        </a:spcBef>
        <a:buFontTx/>
        <a:buNone/>
        <a:defRPr sz="2100" b="0" i="0" kern="1200" cap="all">
          <a:solidFill>
            <a:schemeClr val="tx1"/>
          </a:solidFill>
          <a:latin typeface="Arial"/>
          <a:ea typeface="+mn-ea"/>
          <a:cs typeface="Arial"/>
        </a:defRPr>
      </a:lvl4pPr>
      <a:lvl5pPr marL="0" indent="0" algn="l" defTabSz="600874" rtl="0" eaLnBrk="1" latinLnBrk="0" hangingPunct="1">
        <a:spcBef>
          <a:spcPts val="0"/>
        </a:spcBef>
        <a:buFontTx/>
        <a:buNone/>
        <a:defRPr sz="13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3304801" indent="-300436" algn="l" defTabSz="600874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05673" indent="-300436" algn="l" defTabSz="600874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06547" indent="-300436" algn="l" defTabSz="600874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07423" indent="-300436" algn="l" defTabSz="600874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008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00874" algn="l" defTabSz="6008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46" algn="l" defTabSz="6008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614" algn="l" defTabSz="6008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496" algn="l" defTabSz="6008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3004369" algn="l" defTabSz="6008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605233" algn="l" defTabSz="6008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206113" algn="l" defTabSz="6008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986" algn="l" defTabSz="6008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8787" y="1677541"/>
            <a:ext cx="9577631" cy="8220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52250" y="2818324"/>
            <a:ext cx="9584166" cy="42812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92144" y="6903023"/>
            <a:ext cx="2121357" cy="410259"/>
          </a:xfrm>
          <a:prstGeom prst="rect">
            <a:avLst/>
          </a:prstGeom>
        </p:spPr>
        <p:txBody>
          <a:bodyPr vert="horz" lIns="120229" tIns="60112" rIns="120229" bIns="60112" rtlCol="0" anchor="ctr"/>
          <a:lstStyle>
            <a:lvl1pPr algn="l">
              <a:defRPr sz="1300" b="0" i="0">
                <a:solidFill>
                  <a:srgbClr val="0077C8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19 апреля 2017 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441636" y="560723"/>
            <a:ext cx="643367" cy="41025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900" b="0" i="0">
                <a:solidFill>
                  <a:srgbClr val="00B2A9"/>
                </a:solidFill>
                <a:latin typeface="Arial"/>
                <a:cs typeface="Arial"/>
              </a:defRPr>
            </a:lvl1pPr>
          </a:lstStyle>
          <a:p>
            <a:fld id="{E8CC1B9C-23B7-B94D-B87E-2F844537633D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" y="475389"/>
            <a:ext cx="321730" cy="641686"/>
          </a:xfrm>
          <a:prstGeom prst="rect">
            <a:avLst/>
          </a:prstGeom>
          <a:solidFill>
            <a:srgbClr val="0077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3587" tIns="66790" rIns="133587" bIns="66790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" name="Изображение 9" descr="for_ppt_minekonom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71" y="391783"/>
            <a:ext cx="1592565" cy="79672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452357" y="475389"/>
            <a:ext cx="228732" cy="641686"/>
          </a:xfrm>
          <a:prstGeom prst="rect">
            <a:avLst/>
          </a:prstGeom>
          <a:solidFill>
            <a:srgbClr val="00B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3587" tIns="66790" rIns="133587" bIns="66790"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52244" y="1054574"/>
            <a:ext cx="9584166" cy="51334"/>
          </a:xfrm>
          <a:prstGeom prst="rect">
            <a:avLst/>
          </a:prstGeom>
          <a:gradFill flip="none" rotWithShape="1">
            <a:gsLst>
              <a:gs pos="0">
                <a:srgbClr val="0077C8"/>
              </a:gs>
              <a:gs pos="100000">
                <a:srgbClr val="00B2A9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587" tIns="66790" rIns="133587" bIns="667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855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</p:sldLayoutIdLst>
  <p:hf hdr="0" dt="0"/>
  <p:txStyles>
    <p:titleStyle>
      <a:lvl1pPr algn="l" defTabSz="601130" rtl="0" eaLnBrk="1" latinLnBrk="0" hangingPunct="1">
        <a:spcBef>
          <a:spcPct val="0"/>
        </a:spcBef>
        <a:buNone/>
        <a:defRPr sz="2700" b="1" i="0" kern="1200" cap="all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601130" rtl="0" eaLnBrk="1" latinLnBrk="0" hangingPunct="1">
        <a:spcBef>
          <a:spcPts val="0"/>
        </a:spcBef>
        <a:buFontTx/>
        <a:buNone/>
        <a:defRPr sz="17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0" indent="0" algn="l" defTabSz="601130" rtl="0" eaLnBrk="1" latinLnBrk="0" hangingPunct="1">
        <a:spcBef>
          <a:spcPts val="0"/>
        </a:spcBef>
        <a:buFontTx/>
        <a:buNone/>
        <a:defRPr sz="1900" b="1" i="0" kern="1200">
          <a:solidFill>
            <a:schemeClr val="tx1"/>
          </a:solidFill>
          <a:latin typeface="Arial"/>
          <a:ea typeface="+mn-ea"/>
          <a:cs typeface="Arial"/>
        </a:defRPr>
      </a:lvl2pPr>
      <a:lvl3pPr marL="250463" indent="-250463" algn="l" defTabSz="601130" rtl="0" eaLnBrk="1" latinLnBrk="0" hangingPunct="1">
        <a:spcBef>
          <a:spcPts val="0"/>
        </a:spcBef>
        <a:buSzPct val="80000"/>
        <a:buFont typeface="Lucida Grande"/>
        <a:buChar char="＞"/>
        <a:defRPr sz="17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0" indent="0" algn="l" defTabSz="601130" rtl="0" eaLnBrk="1" latinLnBrk="0" hangingPunct="1">
        <a:spcBef>
          <a:spcPts val="0"/>
        </a:spcBef>
        <a:buFontTx/>
        <a:buNone/>
        <a:defRPr sz="2300" b="0" i="0" kern="1200" cap="all">
          <a:solidFill>
            <a:schemeClr val="tx1"/>
          </a:solidFill>
          <a:latin typeface="Arial"/>
          <a:ea typeface="+mn-ea"/>
          <a:cs typeface="Arial"/>
        </a:defRPr>
      </a:lvl4pPr>
      <a:lvl5pPr marL="0" indent="0" algn="l" defTabSz="601130" rtl="0" eaLnBrk="1" latinLnBrk="0" hangingPunct="1">
        <a:spcBef>
          <a:spcPts val="0"/>
        </a:spcBef>
        <a:buFontTx/>
        <a:buNone/>
        <a:defRPr sz="13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3306220" indent="-300571" algn="l" defTabSz="601130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07358" indent="-300571" algn="l" defTabSz="601130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08482" indent="-300571" algn="l" defTabSz="601130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09615" indent="-300571" algn="l" defTabSz="601130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01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601130" algn="l" defTabSz="601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202265" algn="l" defTabSz="601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03390" algn="l" defTabSz="601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04525" algn="l" defTabSz="601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3005659" algn="l" defTabSz="601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606787" algn="l" defTabSz="601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207919" algn="l" defTabSz="601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809052" algn="l" defTabSz="601130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54" y="308586"/>
            <a:ext cx="12312968" cy="1284288"/>
          </a:xfrm>
          <a:prstGeom prst="rect">
            <a:avLst/>
          </a:prstGeom>
        </p:spPr>
        <p:txBody>
          <a:bodyPr vert="horz" lIns="122210" tIns="61105" rIns="122210" bIns="6110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054" y="1798003"/>
            <a:ext cx="12312968" cy="5085422"/>
          </a:xfrm>
          <a:prstGeom prst="rect">
            <a:avLst/>
          </a:prstGeom>
        </p:spPr>
        <p:txBody>
          <a:bodyPr vert="horz" lIns="122210" tIns="61105" rIns="122210" bIns="6110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4054" y="7142066"/>
            <a:ext cx="3192251" cy="410259"/>
          </a:xfrm>
          <a:prstGeom prst="rect">
            <a:avLst/>
          </a:prstGeom>
        </p:spPr>
        <p:txBody>
          <a:bodyPr vert="horz" lIns="122210" tIns="61105" rIns="122210" bIns="61105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22096" fontAlgn="auto">
              <a:spcBef>
                <a:spcPts val="0"/>
              </a:spcBef>
              <a:spcAft>
                <a:spcPts val="0"/>
              </a:spcAft>
            </a:pPr>
            <a:fld id="{7BEA0B2B-DF0A-460F-908A-F644D3132C23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22096" fontAlgn="auto">
                <a:spcBef>
                  <a:spcPts val="0"/>
                </a:spcBef>
                <a:spcAft>
                  <a:spcPts val="0"/>
                </a:spcAft>
              </a:pPr>
              <a:t>02.10.2024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74368" y="7142066"/>
            <a:ext cx="4332340" cy="410259"/>
          </a:xfrm>
          <a:prstGeom prst="rect">
            <a:avLst/>
          </a:prstGeom>
        </p:spPr>
        <p:txBody>
          <a:bodyPr vert="horz" lIns="122210" tIns="61105" rIns="122210" bIns="61105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22096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04770" y="7142066"/>
            <a:ext cx="3192251" cy="410259"/>
          </a:xfrm>
          <a:prstGeom prst="rect">
            <a:avLst/>
          </a:prstGeom>
        </p:spPr>
        <p:txBody>
          <a:bodyPr vert="horz" lIns="122210" tIns="61105" rIns="122210" bIns="61105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22096" fontAlgn="auto">
              <a:spcBef>
                <a:spcPts val="0"/>
              </a:spcBef>
              <a:spcAft>
                <a:spcPts val="0"/>
              </a:spcAft>
            </a:pPr>
            <a:fld id="{A14A31F4-F4B5-4E85-BFBF-8C49689831D6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22096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999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defTabSz="1222096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8286" indent="-458286" algn="l" defTabSz="1222096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2953" indent="-381905" algn="l" defTabSz="1222096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7620" indent="-305524" algn="l" defTabSz="122209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8667" indent="-305524" algn="l" defTabSz="1222096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9715" indent="-305524" algn="l" defTabSz="1222096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60763" indent="-305524" algn="l" defTabSz="12220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71811" indent="-305524" algn="l" defTabSz="12220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82859" indent="-305524" algn="l" defTabSz="12220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93906" indent="-305524" algn="l" defTabSz="12220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220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1048" algn="l" defTabSz="12220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2096" algn="l" defTabSz="12220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3143" algn="l" defTabSz="12220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4191" algn="l" defTabSz="12220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5239" algn="l" defTabSz="12220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6287" algn="l" defTabSz="12220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7335" algn="l" defTabSz="12220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8382" algn="l" defTabSz="12220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3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3.jpeg"/><Relationship Id="rId10" Type="http://schemas.openxmlformats.org/officeDocument/2006/relationships/image" Target="../media/image32.svg"/><Relationship Id="rId4" Type="http://schemas.openxmlformats.org/officeDocument/2006/relationships/image" Target="../media/image12.jpeg"/><Relationship Id="rId14" Type="http://schemas.openxmlformats.org/officeDocument/2006/relationships/image" Target="../media/image3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167" y="1442"/>
            <a:ext cx="7815910" cy="3590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68028" y="3204790"/>
            <a:ext cx="9996703" cy="140704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00" tIns="41399" rIns="82800" bIns="41399">
            <a:spAutoFit/>
          </a:bodyPr>
          <a:lstStyle>
            <a:lvl1pPr>
              <a:lnSpc>
                <a:spcPct val="75000"/>
              </a:lnSpc>
              <a:spcBef>
                <a:spcPts val="142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35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>
              <a:lnSpc>
                <a:spcPct val="75000"/>
              </a:lnSpc>
              <a:spcBef>
                <a:spcPts val="113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25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>
              <a:lnSpc>
                <a:spcPct val="75000"/>
              </a:lnSpc>
              <a:spcBef>
                <a:spcPts val="86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2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>
              <a:lnSpc>
                <a:spcPct val="75000"/>
              </a:lnSpc>
              <a:spcBef>
                <a:spcPts val="575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2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>
              <a:lnSpc>
                <a:spcPct val="75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ts val="288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ts val="12"/>
              </a:spcBef>
            </a:pPr>
            <a:r>
              <a:rPr lang="ru-RU" altLang="ru-RU" sz="4300" b="1" dirty="0" smtClean="0">
                <a:solidFill>
                  <a:srgbClr val="0070C0"/>
                </a:solidFill>
                <a:latin typeface="Arial" pitchFamily="34" charset="0"/>
              </a:rPr>
              <a:t>О мерах поддержки субъектов МСП</a:t>
            </a:r>
          </a:p>
          <a:p>
            <a:pPr>
              <a:lnSpc>
                <a:spcPct val="100000"/>
              </a:lnSpc>
              <a:spcBef>
                <a:spcPts val="12"/>
              </a:spcBef>
            </a:pPr>
            <a:r>
              <a:rPr lang="ru-RU" altLang="ru-RU" sz="4300" b="1" dirty="0" smtClean="0">
                <a:solidFill>
                  <a:srgbClr val="0070C0"/>
                </a:solidFill>
                <a:latin typeface="Arial" pitchFamily="34" charset="0"/>
              </a:rPr>
              <a:t>Ленинградской области</a:t>
            </a:r>
            <a:endParaRPr lang="ru-RU" altLang="ru-RU" sz="4300" b="1" dirty="0">
              <a:solidFill>
                <a:srgbClr val="0070C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5376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-1" y="1"/>
            <a:ext cx="13681075" cy="12305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НАЙТИ ИНФОРМАЦИЮ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6" y="50952"/>
            <a:ext cx="1055189" cy="1179581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7" y="6965678"/>
            <a:ext cx="13681076" cy="74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36754" y="1476598"/>
            <a:ext cx="115932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2060"/>
                </a:solidFill>
              </a:rPr>
              <a:t>Сайт 813</a:t>
            </a:r>
            <a:r>
              <a:rPr lang="en-US" sz="2500" b="1" dirty="0" smtClean="0">
                <a:solidFill>
                  <a:srgbClr val="002060"/>
                </a:solidFill>
              </a:rPr>
              <a:t>.</a:t>
            </a:r>
            <a:r>
              <a:rPr lang="en-US" sz="2500" b="1" dirty="0" err="1" smtClean="0">
                <a:solidFill>
                  <a:srgbClr val="002060"/>
                </a:solidFill>
              </a:rPr>
              <a:t>ru</a:t>
            </a:r>
            <a:r>
              <a:rPr lang="ru-RU" sz="2500" b="1" dirty="0">
                <a:solidFill>
                  <a:srgbClr val="002060"/>
                </a:solidFill>
              </a:rPr>
              <a:t> </a:t>
            </a:r>
            <a:r>
              <a:rPr lang="ru-RU" sz="2500" b="1" dirty="0" smtClean="0">
                <a:solidFill>
                  <a:srgbClr val="002060"/>
                </a:solidFill>
              </a:rPr>
              <a:t>– раздел Финансовая поддержка / Субсидии и гранты </a:t>
            </a:r>
            <a:endParaRPr lang="ru-RU" sz="25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049" y="1953652"/>
            <a:ext cx="8280697" cy="465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04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0"/>
            <a:ext cx="13685389" cy="11885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6" y="50952"/>
            <a:ext cx="1055189" cy="117958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9857" y="324470"/>
            <a:ext cx="12365678" cy="584771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поддержки </a:t>
            </a:r>
            <a:r>
              <a:rPr lang="ru-RU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самозанятых</a:t>
            </a: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граждан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011165" y="7173966"/>
            <a:ext cx="3079749" cy="409575"/>
          </a:xfrm>
        </p:spPr>
        <p:txBody>
          <a:bodyPr/>
          <a:lstStyle/>
          <a:p>
            <a:pPr>
              <a:defRPr/>
            </a:pPr>
            <a:fld id="{EDB0ADED-770D-4005-9FF6-4ADA30DB4FB7}" type="slidenum"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11</a:t>
            </a:fld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C:\Users\Администратор\Desktop\фо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04"/>
          <a:stretch>
            <a:fillRect/>
          </a:stretch>
        </p:blipFill>
        <p:spPr bwMode="auto">
          <a:xfrm>
            <a:off x="4" y="6995914"/>
            <a:ext cx="13685385" cy="74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706" y="1404590"/>
            <a:ext cx="13357567" cy="583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4434" indent="-334434">
              <a:buFont typeface="Wingdings" panose="05000000000000000000" pitchFamily="2" charset="2"/>
              <a:buChar char="Ø"/>
            </a:pPr>
            <a:r>
              <a:rPr lang="ru-RU" sz="35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Обучающие программы и семинары, в том числе из списка Минэкономразвития России</a:t>
            </a:r>
          </a:p>
          <a:p>
            <a:pPr marL="334434" indent="-334434">
              <a:buFont typeface="Wingdings" panose="05000000000000000000" pitchFamily="2" charset="2"/>
              <a:buChar char="Ø"/>
            </a:pPr>
            <a:endParaRPr lang="ru-RU" sz="1500" b="1" u="sng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Бесплатное участие в выставках и ярмарках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500" b="1" u="sng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Конкурс «Лучший по профессии»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5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Бизнес-акселерация по обучению креативным индустриям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5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Услуга по выходу на </a:t>
            </a:r>
            <a:r>
              <a:rPr lang="ru-RU" sz="3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маркетплейсы</a:t>
            </a:r>
            <a:endParaRPr lang="ru-RU" sz="35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5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Услуга по созданию сайтов-визиток</a:t>
            </a:r>
            <a:endParaRPr lang="ru-RU" sz="35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23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0"/>
            <a:ext cx="13685389" cy="11885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6" y="50952"/>
            <a:ext cx="1055189" cy="117958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9857" y="209857"/>
            <a:ext cx="12365678" cy="861770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Контакты фонда </a:t>
            </a:r>
            <a:r>
              <a:rPr lang="ru-RU" sz="25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поддержки </a:t>
            </a:r>
            <a:r>
              <a:rPr lang="ru-RU" sz="25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предпринимательства</a:t>
            </a:r>
          </a:p>
          <a:p>
            <a:pPr algn="ctr"/>
            <a:r>
              <a:rPr lang="ru-RU" sz="25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 </a:t>
            </a:r>
            <a:r>
              <a:rPr lang="ru-RU" sz="25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промышленности Ленинградской </a:t>
            </a:r>
            <a:r>
              <a:rPr lang="ru-RU" sz="25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области</a:t>
            </a:r>
            <a:endParaRPr lang="ru-RU" sz="2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011165" y="7173966"/>
            <a:ext cx="3079749" cy="409575"/>
          </a:xfrm>
        </p:spPr>
        <p:txBody>
          <a:bodyPr/>
          <a:lstStyle/>
          <a:p>
            <a:pPr>
              <a:defRPr/>
            </a:pPr>
            <a:fld id="{EDB0ADED-770D-4005-9FF6-4ADA30DB4FB7}" type="slidenum"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12</a:t>
            </a:fld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C:\Users\Администратор\Desktop\фо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04"/>
          <a:stretch>
            <a:fillRect/>
          </a:stretch>
        </p:blipFill>
        <p:spPr bwMode="auto">
          <a:xfrm>
            <a:off x="4" y="6995914"/>
            <a:ext cx="13685385" cy="74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9563" y="1836638"/>
            <a:ext cx="128894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000" b="1" dirty="0" smtClean="0">
                <a:solidFill>
                  <a:srgbClr val="002060"/>
                </a:solidFill>
              </a:rPr>
              <a:t>Адрес: </a:t>
            </a:r>
            <a:r>
              <a:rPr lang="ru-RU" sz="3000" b="1" dirty="0">
                <a:solidFill>
                  <a:srgbClr val="002060"/>
                </a:solidFill>
              </a:rPr>
              <a:t>195213, г. Санкт-Петербург, пр. Энергетиков, дом 3 А, бизнес-центр </a:t>
            </a:r>
            <a:r>
              <a:rPr lang="ru-RU" sz="3000" b="1" dirty="0" smtClean="0">
                <a:solidFill>
                  <a:srgbClr val="002060"/>
                </a:solidFill>
              </a:rPr>
              <a:t>«Лада» </a:t>
            </a:r>
            <a:r>
              <a:rPr lang="ru-RU" sz="3000" b="1" dirty="0">
                <a:solidFill>
                  <a:srgbClr val="002060"/>
                </a:solidFill>
              </a:rPr>
              <a:t>(9 этаж), ст</a:t>
            </a:r>
            <a:r>
              <a:rPr lang="ru-RU" sz="3000" b="1" dirty="0" smtClean="0">
                <a:solidFill>
                  <a:srgbClr val="002060"/>
                </a:solidFill>
              </a:rPr>
              <a:t>. м</a:t>
            </a:r>
            <a:r>
              <a:rPr lang="ru-RU" sz="3000" b="1" dirty="0">
                <a:solidFill>
                  <a:srgbClr val="002060"/>
                </a:solidFill>
              </a:rPr>
              <a:t>. </a:t>
            </a:r>
            <a:r>
              <a:rPr lang="ru-RU" sz="3000" b="1" dirty="0" smtClean="0">
                <a:solidFill>
                  <a:srgbClr val="002060"/>
                </a:solidFill>
              </a:rPr>
              <a:t>Ладожская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30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000" b="1" dirty="0" smtClean="0">
                <a:solidFill>
                  <a:srgbClr val="002060"/>
                </a:solidFill>
              </a:rPr>
              <a:t>Режим </a:t>
            </a:r>
            <a:r>
              <a:rPr lang="ru-RU" sz="3000" b="1" dirty="0">
                <a:solidFill>
                  <a:srgbClr val="002060"/>
                </a:solidFill>
              </a:rPr>
              <a:t>работы: </a:t>
            </a:r>
            <a:r>
              <a:rPr lang="ru-RU" sz="3000" b="1" dirty="0" smtClean="0">
                <a:solidFill>
                  <a:srgbClr val="002060"/>
                </a:solidFill>
              </a:rPr>
              <a:t>пн.-чт. </a:t>
            </a:r>
            <a:r>
              <a:rPr lang="ru-RU" sz="3000" b="1" dirty="0">
                <a:solidFill>
                  <a:srgbClr val="002060"/>
                </a:solidFill>
              </a:rPr>
              <a:t>с 9.00 до 18.00, пт. с 9.00 до </a:t>
            </a:r>
            <a:r>
              <a:rPr lang="ru-RU" sz="3000" b="1" dirty="0" smtClean="0">
                <a:solidFill>
                  <a:srgbClr val="002060"/>
                </a:solidFill>
              </a:rPr>
              <a:t>17.00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30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000" b="1" dirty="0" smtClean="0">
                <a:solidFill>
                  <a:srgbClr val="002060"/>
                </a:solidFill>
              </a:rPr>
              <a:t>Телефон: (812) 309-46-88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30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b="1" dirty="0" smtClean="0">
                <a:solidFill>
                  <a:srgbClr val="002060"/>
                </a:solidFill>
              </a:rPr>
              <a:t>https</a:t>
            </a:r>
            <a:r>
              <a:rPr lang="en-US" sz="3000" b="1" dirty="0">
                <a:solidFill>
                  <a:srgbClr val="002060"/>
                </a:solidFill>
              </a:rPr>
              <a:t>://813.ru/</a:t>
            </a:r>
            <a:endParaRPr lang="ru-RU" sz="3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18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-1" y="1"/>
            <a:ext cx="13681075" cy="12305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Сервисы на сайте 813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6" y="50952"/>
            <a:ext cx="1055189" cy="1179581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7" y="6965678"/>
            <a:ext cx="13681076" cy="74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52" y="1295174"/>
            <a:ext cx="9866421" cy="55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61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-1" y="1"/>
            <a:ext cx="13681075" cy="12305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Навигатор мер поддержки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6" y="50952"/>
            <a:ext cx="1055189" cy="1179581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7" y="6965678"/>
            <a:ext cx="13681076" cy="74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089" y="1330946"/>
            <a:ext cx="9934032" cy="558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78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-1" y="1"/>
            <a:ext cx="13681075" cy="12305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Линия прямых обращений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6" y="50952"/>
            <a:ext cx="1055189" cy="1179581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7" y="6965678"/>
            <a:ext cx="13681076" cy="74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009" y="1332583"/>
            <a:ext cx="9729079" cy="547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47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0"/>
            <a:ext cx="13685389" cy="11885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6" y="50952"/>
            <a:ext cx="1055189" cy="117958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9857" y="209857"/>
            <a:ext cx="12365678" cy="861770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поддержки</a:t>
            </a:r>
            <a:r>
              <a:rPr lang="en-US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фонда «</a:t>
            </a:r>
            <a:r>
              <a:rPr lang="ru-RU" sz="25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Фонд </a:t>
            </a:r>
            <a:r>
              <a:rPr lang="ru-RU" sz="25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поддержки предпринимательства и промышленности Ленинградской </a:t>
            </a:r>
            <a:r>
              <a:rPr lang="ru-RU" sz="25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области</a:t>
            </a:r>
            <a:r>
              <a:rPr lang="ru-RU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011165" y="7173966"/>
            <a:ext cx="3079749" cy="409575"/>
          </a:xfrm>
        </p:spPr>
        <p:txBody>
          <a:bodyPr/>
          <a:lstStyle/>
          <a:p>
            <a:pPr>
              <a:defRPr/>
            </a:pPr>
            <a:fld id="{EDB0ADED-770D-4005-9FF6-4ADA30DB4FB7}" type="slidenum"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16</a:t>
            </a:fld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C:\Users\Администратор\Desktop\фо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04"/>
          <a:stretch>
            <a:fillRect/>
          </a:stretch>
        </p:blipFill>
        <p:spPr bwMode="auto">
          <a:xfrm>
            <a:off x="4" y="6995914"/>
            <a:ext cx="13685385" cy="74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706" y="1404590"/>
            <a:ext cx="13357567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4434" indent="-334434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Центр поддержки предпринимательства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консультационные услуги: финансовое планирование, налогообложение, юридические вопросы, маркетинг и продвижение в сетях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есплатные образовательные программы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подбор персонала и содействие в кадровых вопросах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маркетинговые услуги: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брендинг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продукции, изучение целевых рынков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размещение и продвижение продукции на </a:t>
            </a:r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маркетплейсах</a:t>
            </a:r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500" b="1" dirty="0" smtClean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4434" indent="-334434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Центр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инноваций социальной сферы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в получении статуса социального предпринимателя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консультации по созданию бизнес-планов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социальных предпринимателей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социальной эффективности проекта</a:t>
            </a:r>
            <a:endParaRPr lang="ru-RU" sz="2400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80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0"/>
            <a:ext cx="13685389" cy="11885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6" y="50952"/>
            <a:ext cx="1055189" cy="117958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9857" y="209857"/>
            <a:ext cx="12365678" cy="861770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поддержки</a:t>
            </a:r>
            <a:r>
              <a:rPr lang="en-US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фонда «</a:t>
            </a:r>
            <a:r>
              <a:rPr lang="ru-RU" sz="25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Фонд </a:t>
            </a:r>
            <a:r>
              <a:rPr lang="ru-RU" sz="25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поддержки предпринимательства и промышленности Ленинградской </a:t>
            </a:r>
            <a:r>
              <a:rPr lang="ru-RU" sz="25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области</a:t>
            </a:r>
            <a:r>
              <a:rPr lang="ru-RU" sz="2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011165" y="7173966"/>
            <a:ext cx="3079749" cy="409575"/>
          </a:xfrm>
        </p:spPr>
        <p:txBody>
          <a:bodyPr/>
          <a:lstStyle/>
          <a:p>
            <a:pPr>
              <a:defRPr/>
            </a:pPr>
            <a:fld id="{EDB0ADED-770D-4005-9FF6-4ADA30DB4FB7}" type="slidenum"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17</a:t>
            </a:fld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C:\Users\Администратор\Desktop\фо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04"/>
          <a:stretch>
            <a:fillRect/>
          </a:stretch>
        </p:blipFill>
        <p:spPr bwMode="auto">
          <a:xfrm>
            <a:off x="4" y="6995914"/>
            <a:ext cx="13685385" cy="74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706" y="1404590"/>
            <a:ext cx="13357567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4434" indent="-334434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Региональный центр инжиниринга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программ модернизации предприятия и документации для привлечения финансирования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в регистрации прав интеллектуальной собственности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в проведении сертификации и декларировании продукции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технических решений для производственных предприятий</a:t>
            </a:r>
          </a:p>
          <a:p>
            <a:endParaRPr lang="ru-RU" sz="2500" b="1" dirty="0" smtClean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4434" indent="-334434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Центр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кредитно-инвестиционной поддержки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поручительств по кредиту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льготные займы на оборудование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возможности получить заемное финансирование в банке</a:t>
            </a:r>
          </a:p>
          <a:p>
            <a:endParaRPr lang="ru-RU" b="1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0"/>
            <a:ext cx="13685389" cy="11885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6" y="50952"/>
            <a:ext cx="1055189" cy="117958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9857" y="355758"/>
            <a:ext cx="12365678" cy="477050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Контакты </a:t>
            </a:r>
            <a:r>
              <a:rPr lang="ru-RU" sz="25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микрокредитной</a:t>
            </a:r>
            <a:r>
              <a:rPr lang="ru-RU" sz="25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компании Ленинградской области</a:t>
            </a:r>
            <a:endParaRPr lang="ru-RU" sz="2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011165" y="7173966"/>
            <a:ext cx="3079749" cy="409575"/>
          </a:xfrm>
        </p:spPr>
        <p:txBody>
          <a:bodyPr/>
          <a:lstStyle/>
          <a:p>
            <a:pPr>
              <a:defRPr/>
            </a:pPr>
            <a:fld id="{EDB0ADED-770D-4005-9FF6-4ADA30DB4FB7}" type="slidenum"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18</a:t>
            </a:fld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C:\Users\Администратор\Desktop\фо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04"/>
          <a:stretch>
            <a:fillRect/>
          </a:stretch>
        </p:blipFill>
        <p:spPr bwMode="auto">
          <a:xfrm>
            <a:off x="4" y="6995914"/>
            <a:ext cx="13685385" cy="74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9563" y="1836638"/>
            <a:ext cx="128894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000" b="1" dirty="0" smtClean="0">
                <a:solidFill>
                  <a:srgbClr val="002060"/>
                </a:solidFill>
              </a:rPr>
              <a:t>Адрес: </a:t>
            </a:r>
            <a:r>
              <a:rPr lang="ru-RU" sz="3000" b="1" dirty="0">
                <a:solidFill>
                  <a:srgbClr val="002060"/>
                </a:solidFill>
              </a:rPr>
              <a:t>195213, г. Санкт-Петербург, пр. Энергетиков, дом 3 А, бизнес-центр </a:t>
            </a:r>
            <a:r>
              <a:rPr lang="ru-RU" sz="3000" b="1" dirty="0" smtClean="0">
                <a:solidFill>
                  <a:srgbClr val="002060"/>
                </a:solidFill>
              </a:rPr>
              <a:t>«Лада» </a:t>
            </a:r>
            <a:r>
              <a:rPr lang="ru-RU" sz="3000" b="1" dirty="0">
                <a:solidFill>
                  <a:srgbClr val="002060"/>
                </a:solidFill>
              </a:rPr>
              <a:t>(9 этаж), ст</a:t>
            </a:r>
            <a:r>
              <a:rPr lang="ru-RU" sz="3000" b="1" dirty="0" smtClean="0">
                <a:solidFill>
                  <a:srgbClr val="002060"/>
                </a:solidFill>
              </a:rPr>
              <a:t>. м</a:t>
            </a:r>
            <a:r>
              <a:rPr lang="ru-RU" sz="3000" b="1" dirty="0">
                <a:solidFill>
                  <a:srgbClr val="002060"/>
                </a:solidFill>
              </a:rPr>
              <a:t>. </a:t>
            </a:r>
            <a:r>
              <a:rPr lang="ru-RU" sz="3000" b="1" dirty="0" smtClean="0">
                <a:solidFill>
                  <a:srgbClr val="002060"/>
                </a:solidFill>
              </a:rPr>
              <a:t>Ладожская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30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000" b="1" dirty="0" smtClean="0">
                <a:solidFill>
                  <a:srgbClr val="002060"/>
                </a:solidFill>
              </a:rPr>
              <a:t>Режим </a:t>
            </a:r>
            <a:r>
              <a:rPr lang="ru-RU" sz="3000" b="1" dirty="0">
                <a:solidFill>
                  <a:srgbClr val="002060"/>
                </a:solidFill>
              </a:rPr>
              <a:t>работы: </a:t>
            </a:r>
            <a:r>
              <a:rPr lang="ru-RU" sz="3000" b="1" dirty="0" smtClean="0">
                <a:solidFill>
                  <a:srgbClr val="002060"/>
                </a:solidFill>
              </a:rPr>
              <a:t>пн.-чт. </a:t>
            </a:r>
            <a:r>
              <a:rPr lang="ru-RU" sz="3000" b="1" dirty="0">
                <a:solidFill>
                  <a:srgbClr val="002060"/>
                </a:solidFill>
              </a:rPr>
              <a:t>с 9.00 до 18.00, пт. с 9.00 до </a:t>
            </a:r>
            <a:r>
              <a:rPr lang="ru-RU" sz="3000" b="1" dirty="0" smtClean="0">
                <a:solidFill>
                  <a:srgbClr val="002060"/>
                </a:solidFill>
              </a:rPr>
              <a:t>17.00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30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000" b="1" dirty="0" smtClean="0">
                <a:solidFill>
                  <a:srgbClr val="002060"/>
                </a:solidFill>
              </a:rPr>
              <a:t>Телефон: (812) 309-46-88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30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b="1" dirty="0" smtClean="0">
                <a:solidFill>
                  <a:srgbClr val="002060"/>
                </a:solidFill>
              </a:rPr>
              <a:t>https://mkk.813.ru</a:t>
            </a:r>
            <a:r>
              <a:rPr lang="en-US" sz="3000" b="1" dirty="0">
                <a:solidFill>
                  <a:srgbClr val="002060"/>
                </a:solidFill>
              </a:rPr>
              <a:t>/</a:t>
            </a:r>
            <a:endParaRPr lang="ru-RU" sz="3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8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0"/>
            <a:ext cx="13685389" cy="11885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6" y="50952"/>
            <a:ext cx="1055189" cy="117958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9857" y="209857"/>
            <a:ext cx="12365678" cy="861770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Продукты микрофинансирования</a:t>
            </a:r>
          </a:p>
          <a:p>
            <a:pPr algn="ctr"/>
            <a:r>
              <a:rPr lang="ru-RU" sz="25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микрокредитной</a:t>
            </a:r>
            <a:r>
              <a:rPr lang="ru-RU" sz="25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компании Ленинградской области</a:t>
            </a:r>
            <a:endParaRPr lang="ru-RU" sz="2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011165" y="7173966"/>
            <a:ext cx="3079749" cy="409575"/>
          </a:xfrm>
        </p:spPr>
        <p:txBody>
          <a:bodyPr/>
          <a:lstStyle/>
          <a:p>
            <a:pPr>
              <a:defRPr/>
            </a:pPr>
            <a:fld id="{EDB0ADED-770D-4005-9FF6-4ADA30DB4FB7}" type="slidenum"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19</a:t>
            </a:fld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C:\Users\Администратор\Desktop\фо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04"/>
          <a:stretch>
            <a:fillRect/>
          </a:stretch>
        </p:blipFill>
        <p:spPr bwMode="auto">
          <a:xfrm>
            <a:off x="4" y="6995914"/>
            <a:ext cx="13685385" cy="74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623854"/>
              </p:ext>
            </p:extLst>
          </p:nvPr>
        </p:nvGraphicFramePr>
        <p:xfrm>
          <a:off x="124313" y="1270895"/>
          <a:ext cx="13268952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4296"/>
                <a:gridCol w="5904656"/>
              </a:tblGrid>
              <a:tr h="320913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Продукт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Ставка</a:t>
                      </a:r>
                      <a:endParaRPr lang="ru-RU" sz="2000" dirty="0"/>
                    </a:p>
                  </a:txBody>
                  <a:tcPr/>
                </a:tc>
              </a:tr>
              <a:tr h="273370">
                <a:tc>
                  <a:txBody>
                    <a:bodyPr/>
                    <a:lstStyle/>
                    <a:p>
                      <a:pPr algn="l"/>
                      <a:r>
                        <a:rPr lang="ru-RU" sz="2100" b="1" dirty="0" err="1" smtClean="0">
                          <a:solidFill>
                            <a:srgbClr val="002060"/>
                          </a:solidFill>
                        </a:rPr>
                        <a:t>Микрозайм</a:t>
                      </a:r>
                      <a:r>
                        <a:rPr lang="ru-RU" sz="2100" b="1" dirty="0" smtClean="0">
                          <a:solidFill>
                            <a:srgbClr val="002060"/>
                          </a:solidFill>
                        </a:rPr>
                        <a:t> для </a:t>
                      </a:r>
                      <a:r>
                        <a:rPr lang="ru-RU" sz="2100" b="1" dirty="0" err="1" smtClean="0">
                          <a:solidFill>
                            <a:srgbClr val="002060"/>
                          </a:solidFill>
                        </a:rPr>
                        <a:t>самозанятых</a:t>
                      </a:r>
                      <a:endParaRPr lang="ru-RU" sz="21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5 %</a:t>
                      </a:r>
                      <a:endParaRPr lang="ru-RU" sz="30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409895">
                <a:tc>
                  <a:txBody>
                    <a:bodyPr/>
                    <a:lstStyle/>
                    <a:p>
                      <a:pPr algn="l"/>
                      <a:r>
                        <a:rPr lang="ru-RU" sz="2100" b="1" dirty="0" smtClean="0">
                          <a:solidFill>
                            <a:srgbClr val="002060"/>
                          </a:solidFill>
                        </a:rPr>
                        <a:t>Социальная ипотека</a:t>
                      </a:r>
                      <a:endParaRPr lang="ru-RU" sz="21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ru-RU" sz="1800" dirty="0"/>
                    </a:p>
                  </a:txBody>
                  <a:tcPr/>
                </a:tc>
              </a:tr>
              <a:tr h="154514">
                <a:tc>
                  <a:txBody>
                    <a:bodyPr/>
                    <a:lstStyle/>
                    <a:p>
                      <a:pPr algn="l"/>
                      <a:r>
                        <a:rPr lang="ru-RU" sz="2100" b="1" dirty="0" smtClean="0">
                          <a:solidFill>
                            <a:srgbClr val="002060"/>
                          </a:solidFill>
                        </a:rPr>
                        <a:t>Приоритет</a:t>
                      </a:r>
                      <a:r>
                        <a:rPr lang="ru-RU" sz="21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100" b="1" baseline="0" dirty="0" err="1" smtClean="0">
                          <a:solidFill>
                            <a:srgbClr val="002060"/>
                          </a:solidFill>
                        </a:rPr>
                        <a:t>Лайт</a:t>
                      </a:r>
                      <a:endParaRPr lang="ru-RU" sz="21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</a:txBody>
                  <a:tcPr/>
                </a:tc>
              </a:tr>
              <a:tr h="154514">
                <a:tc>
                  <a:txBody>
                    <a:bodyPr/>
                    <a:lstStyle/>
                    <a:p>
                      <a:pPr algn="l"/>
                      <a:r>
                        <a:rPr lang="ru-RU" sz="2100" b="1" dirty="0" smtClean="0">
                          <a:solidFill>
                            <a:srgbClr val="002060"/>
                          </a:solidFill>
                        </a:rPr>
                        <a:t>Приоритет + </a:t>
                      </a:r>
                      <a:r>
                        <a:rPr lang="ru-RU" sz="2100" b="1" dirty="0" err="1" smtClean="0">
                          <a:solidFill>
                            <a:srgbClr val="002060"/>
                          </a:solidFill>
                        </a:rPr>
                        <a:t>Микрозайм</a:t>
                      </a:r>
                      <a:r>
                        <a:rPr lang="ru-RU" sz="2100" b="1" dirty="0" smtClean="0">
                          <a:solidFill>
                            <a:srgbClr val="002060"/>
                          </a:solidFill>
                        </a:rPr>
                        <a:t> для </a:t>
                      </a:r>
                      <a:r>
                        <a:rPr lang="ru-RU" sz="2100" b="1" dirty="0" err="1" smtClean="0">
                          <a:solidFill>
                            <a:srgbClr val="002060"/>
                          </a:solidFill>
                        </a:rPr>
                        <a:t>самозанятых</a:t>
                      </a:r>
                      <a:endParaRPr lang="ru-RU" sz="21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</a:txBody>
                  <a:tcPr/>
                </a:tc>
              </a:tr>
              <a:tr h="154514">
                <a:tc>
                  <a:txBody>
                    <a:bodyPr/>
                    <a:lstStyle/>
                    <a:p>
                      <a:pPr algn="l"/>
                      <a:r>
                        <a:rPr lang="ru-RU" sz="2100" b="1" dirty="0" smtClean="0">
                          <a:solidFill>
                            <a:srgbClr val="002060"/>
                          </a:solidFill>
                        </a:rPr>
                        <a:t>Экспорт</a:t>
                      </a:r>
                      <a:endParaRPr lang="ru-RU" sz="21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5,5 %</a:t>
                      </a:r>
                      <a:endParaRPr lang="ru-RU" sz="30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154514">
                <a:tc>
                  <a:txBody>
                    <a:bodyPr/>
                    <a:lstStyle/>
                    <a:p>
                      <a:pPr algn="l"/>
                      <a:r>
                        <a:rPr lang="ru-RU" sz="2100" b="1" dirty="0" smtClean="0">
                          <a:solidFill>
                            <a:srgbClr val="002060"/>
                          </a:solidFill>
                        </a:rPr>
                        <a:t>Приоритет</a:t>
                      </a:r>
                      <a:endParaRPr lang="ru-RU" sz="21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</a:txBody>
                  <a:tcPr/>
                </a:tc>
              </a:tr>
              <a:tr h="154514">
                <a:tc>
                  <a:txBody>
                    <a:bodyPr/>
                    <a:lstStyle/>
                    <a:p>
                      <a:pPr algn="l"/>
                      <a:r>
                        <a:rPr lang="ru-RU" sz="2100" b="1" dirty="0" smtClean="0">
                          <a:solidFill>
                            <a:srgbClr val="002060"/>
                          </a:solidFill>
                        </a:rPr>
                        <a:t>Контрактный</a:t>
                      </a:r>
                      <a:endParaRPr lang="ru-RU" sz="21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</a:txBody>
                  <a:tcPr/>
                </a:tc>
              </a:tr>
              <a:tr h="154514">
                <a:tc>
                  <a:txBody>
                    <a:bodyPr/>
                    <a:lstStyle/>
                    <a:p>
                      <a:pPr algn="l"/>
                      <a:r>
                        <a:rPr lang="ru-RU" sz="2100" b="1" dirty="0" smtClean="0">
                          <a:solidFill>
                            <a:srgbClr val="002060"/>
                          </a:solidFill>
                        </a:rPr>
                        <a:t>Доверие</a:t>
                      </a:r>
                      <a:endParaRPr lang="ru-RU" sz="21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30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8 %</a:t>
                      </a:r>
                      <a:endParaRPr lang="ru-RU" sz="30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ru-RU" sz="2100" b="1" dirty="0" smtClean="0">
                          <a:solidFill>
                            <a:srgbClr val="002060"/>
                          </a:solidFill>
                        </a:rPr>
                        <a:t>Стандарт</a:t>
                      </a:r>
                      <a:endParaRPr lang="ru-RU" sz="21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</a:txBody>
                  <a:tcPr/>
                </a:tc>
              </a:tr>
              <a:tr h="154514">
                <a:tc>
                  <a:txBody>
                    <a:bodyPr/>
                    <a:lstStyle/>
                    <a:p>
                      <a:pPr algn="l"/>
                      <a:r>
                        <a:rPr lang="ru-RU" sz="2100" b="1" dirty="0" smtClean="0">
                          <a:solidFill>
                            <a:srgbClr val="002060"/>
                          </a:solidFill>
                        </a:rPr>
                        <a:t>Старт</a:t>
                      </a:r>
                      <a:endParaRPr lang="ru-RU" sz="21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</a:txBody>
                  <a:tcPr/>
                </a:tc>
              </a:tr>
              <a:tr h="154514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dirty="0" err="1" smtClean="0">
                          <a:solidFill>
                            <a:srgbClr val="002060"/>
                          </a:solidFill>
                        </a:rPr>
                        <a:t>Беззалоговый</a:t>
                      </a:r>
                      <a:endParaRPr lang="ru-RU" sz="21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0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13-15%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707" y="6301134"/>
            <a:ext cx="13285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+mn-lt"/>
              </a:rPr>
              <a:t>Заявки – через ГИС </a:t>
            </a:r>
            <a:r>
              <a:rPr lang="ru-RU" b="1" smtClean="0">
                <a:solidFill>
                  <a:srgbClr val="C00000"/>
                </a:solidFill>
                <a:latin typeface="+mn-lt"/>
              </a:rPr>
              <a:t>ЛО «Прием </a:t>
            </a:r>
            <a:r>
              <a:rPr lang="ru-RU" b="1" dirty="0">
                <a:solidFill>
                  <a:srgbClr val="C00000"/>
                </a:solidFill>
                <a:latin typeface="+mn-lt"/>
              </a:rPr>
              <a:t>заявок от субъектов малого и среднего предпринимательства на </a:t>
            </a:r>
            <a:r>
              <a:rPr lang="ru-RU" b="1">
                <a:solidFill>
                  <a:srgbClr val="C00000"/>
                </a:solidFill>
                <a:latin typeface="+mn-lt"/>
              </a:rPr>
              <a:t>предоставление </a:t>
            </a:r>
            <a:r>
              <a:rPr lang="ru-RU" b="1" smtClean="0">
                <a:solidFill>
                  <a:srgbClr val="C00000"/>
                </a:solidFill>
                <a:latin typeface="+mn-lt"/>
              </a:rPr>
              <a:t>субсидий» </a:t>
            </a:r>
            <a:r>
              <a:rPr lang="en-US" b="1" smtClean="0">
                <a:solidFill>
                  <a:srgbClr val="C00000"/>
                </a:solidFill>
                <a:latin typeface="+mn-lt"/>
              </a:rPr>
              <a:t>https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://ssmsp.lenreg.ru</a:t>
            </a:r>
            <a:endParaRPr lang="ru-RU" b="1" dirty="0">
              <a:solidFill>
                <a:srgbClr val="C00000"/>
              </a:solidFill>
              <a:latin typeface="+mn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15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36B5920-BF23-4123-BAC9-34FBF3A82913}"/>
              </a:ext>
            </a:extLst>
          </p:cNvPr>
          <p:cNvSpPr/>
          <p:nvPr/>
        </p:nvSpPr>
        <p:spPr>
          <a:xfrm>
            <a:off x="6984553" y="2484710"/>
            <a:ext cx="6236911" cy="3370618"/>
          </a:xfrm>
          <a:prstGeom prst="rect">
            <a:avLst/>
          </a:prstGeom>
        </p:spPr>
        <p:txBody>
          <a:bodyPr wrap="square" lIns="107140" tIns="53570" rIns="107140" bIns="53570">
            <a:spAutoFit/>
          </a:bodyPr>
          <a:lstStyle/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562212"/>
                </a:solidFill>
              </a:rPr>
              <a:t>В </a:t>
            </a:r>
            <a:r>
              <a:rPr lang="ru-RU" sz="3200" b="1" dirty="0">
                <a:solidFill>
                  <a:srgbClr val="562212"/>
                </a:solidFill>
              </a:rPr>
              <a:t>Ленинградской области </a:t>
            </a:r>
          </a:p>
          <a:p>
            <a:pPr algn="ctr"/>
            <a:r>
              <a:rPr lang="ru-RU" sz="3200" b="1" dirty="0">
                <a:solidFill>
                  <a:srgbClr val="562212"/>
                </a:solidFill>
              </a:rPr>
              <a:t>на </a:t>
            </a:r>
            <a:r>
              <a:rPr lang="ru-RU" sz="3200" b="1" dirty="0" smtClean="0">
                <a:solidFill>
                  <a:srgbClr val="562212"/>
                </a:solidFill>
              </a:rPr>
              <a:t>10.09.2024 зарегистрировано </a:t>
            </a:r>
            <a:endParaRPr lang="ru-RU" sz="3200" b="1" dirty="0">
              <a:solidFill>
                <a:srgbClr val="0070C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81 </a:t>
            </a:r>
            <a:r>
              <a:rPr lang="en-US" sz="3200" b="1" dirty="0" smtClean="0">
                <a:solidFill>
                  <a:srgbClr val="FF0000"/>
                </a:solidFill>
              </a:rPr>
              <a:t>682</a:t>
            </a:r>
            <a:r>
              <a:rPr lang="ru-RU" sz="3200" b="1" dirty="0" smtClean="0">
                <a:solidFill>
                  <a:srgbClr val="FF0000"/>
                </a:solidFill>
              </a:rPr>
              <a:t> субъектов МСП</a:t>
            </a:r>
          </a:p>
          <a:p>
            <a:pPr algn="ctr"/>
            <a:r>
              <a:rPr lang="ru-RU" sz="2400" b="1" dirty="0" smtClean="0">
                <a:solidFill>
                  <a:srgbClr val="562212"/>
                </a:solidFill>
              </a:rPr>
              <a:t>( + </a:t>
            </a:r>
            <a:r>
              <a:rPr lang="en-US" sz="2400" b="1" dirty="0" smtClean="0">
                <a:solidFill>
                  <a:srgbClr val="562212"/>
                </a:solidFill>
              </a:rPr>
              <a:t>8,2</a:t>
            </a:r>
            <a:r>
              <a:rPr lang="ru-RU" sz="2400" b="1" dirty="0" smtClean="0">
                <a:solidFill>
                  <a:srgbClr val="562212"/>
                </a:solidFill>
              </a:rPr>
              <a:t>% по сравнению с аналогичным периодом 2023 года)</a:t>
            </a:r>
            <a:endParaRPr lang="ru-RU" sz="2300" b="1" dirty="0"/>
          </a:p>
          <a:p>
            <a:endParaRPr lang="ru-RU" b="1" dirty="0"/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 bwMode="auto">
          <a:xfrm>
            <a:off x="-3789" y="1"/>
            <a:ext cx="13681074" cy="11165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5400" dirty="0" smtClean="0"/>
              <a:t>Ленинградская область</a:t>
            </a:r>
            <a:endParaRPr lang="ru-RU" sz="5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93" y="1"/>
            <a:ext cx="1055189" cy="1179581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72" y="6967845"/>
            <a:ext cx="13681076" cy="74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20" y="2052662"/>
            <a:ext cx="6773243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6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 bwMode="auto">
          <a:xfrm>
            <a:off x="0" y="0"/>
            <a:ext cx="13685389" cy="11885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6" y="50952"/>
            <a:ext cx="1055189" cy="1179581"/>
          </a:xfrm>
          <a:prstGeom prst="rect">
            <a:avLst/>
          </a:prstGeom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7" y="6965678"/>
            <a:ext cx="13681076" cy="74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512945" y="2788084"/>
            <a:ext cx="2873786" cy="2873786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5"/>
          <a:srcRect l="20204" t="34117" r="17895" b="38042"/>
          <a:stretch>
            <a:fillRect/>
          </a:stretch>
        </p:blipFill>
        <p:spPr>
          <a:xfrm>
            <a:off x="7416601" y="2821877"/>
            <a:ext cx="3005644" cy="2927843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59817" y="2855670"/>
            <a:ext cx="2806200" cy="2806200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888209" y="2821877"/>
            <a:ext cx="2873786" cy="2873786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283533" y="2106454"/>
            <a:ext cx="671369" cy="671369"/>
          </a:xfrm>
          <a:prstGeom prst="rect">
            <a:avLst/>
          </a:prstGeom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3980718" y="2116893"/>
            <a:ext cx="671369" cy="671369"/>
          </a:xfrm>
          <a:prstGeom prst="rect">
            <a:avLst/>
          </a:prstGeom>
        </p:spPr>
      </p:pic>
      <p:pic>
        <p:nvPicPr>
          <p:cNvPr id="10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7560617" y="2116715"/>
            <a:ext cx="671369" cy="671369"/>
          </a:xfrm>
          <a:prstGeom prst="rect">
            <a:avLst/>
          </a:prstGeom>
        </p:spPr>
      </p:pic>
      <p:pic>
        <p:nvPicPr>
          <p:cNvPr id="11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0805876" y="2052662"/>
            <a:ext cx="725160" cy="725160"/>
          </a:xfrm>
          <a:prstGeom prst="rect">
            <a:avLst/>
          </a:prstGeom>
        </p:spPr>
      </p:pic>
      <p:sp>
        <p:nvSpPr>
          <p:cNvPr id="12" name="TextBox 13"/>
          <p:cNvSpPr txBox="1"/>
          <p:nvPr/>
        </p:nvSpPr>
        <p:spPr>
          <a:xfrm>
            <a:off x="1135877" y="2178170"/>
            <a:ext cx="2104260" cy="45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191919"/>
                </a:solidFill>
                <a:latin typeface="Ubuntu"/>
              </a:rPr>
              <a:t>Сайт 813.ru</a:t>
            </a:r>
          </a:p>
        </p:txBody>
      </p:sp>
      <p:sp>
        <p:nvSpPr>
          <p:cNvPr id="13" name="TextBox 14"/>
          <p:cNvSpPr txBox="1"/>
          <p:nvPr/>
        </p:nvSpPr>
        <p:spPr>
          <a:xfrm>
            <a:off x="4879752" y="2208390"/>
            <a:ext cx="3061807" cy="413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  <a:spcBef>
                <a:spcPct val="0"/>
              </a:spcBef>
            </a:pPr>
            <a:r>
              <a:rPr lang="ru-RU" sz="2600" dirty="0">
                <a:solidFill>
                  <a:srgbClr val="191919"/>
                </a:solidFill>
                <a:latin typeface="Ubuntu"/>
              </a:rPr>
              <a:t>Навигатор</a:t>
            </a:r>
            <a:endParaRPr lang="en-US" sz="2600" dirty="0">
              <a:solidFill>
                <a:srgbClr val="191919"/>
              </a:solidFill>
              <a:latin typeface="Ubuntu"/>
            </a:endParaRPr>
          </a:p>
        </p:txBody>
      </p:sp>
      <p:sp>
        <p:nvSpPr>
          <p:cNvPr id="14" name="TextBox 15"/>
          <p:cNvSpPr txBox="1"/>
          <p:nvPr/>
        </p:nvSpPr>
        <p:spPr>
          <a:xfrm>
            <a:off x="8412961" y="2179883"/>
            <a:ext cx="1975813" cy="45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191919"/>
                </a:solidFill>
                <a:latin typeface="Ubuntu"/>
              </a:rPr>
              <a:t>Телеграм</a:t>
            </a:r>
          </a:p>
        </p:txBody>
      </p:sp>
      <p:sp>
        <p:nvSpPr>
          <p:cNvPr id="15" name="TextBox 16"/>
          <p:cNvSpPr txBox="1"/>
          <p:nvPr/>
        </p:nvSpPr>
        <p:spPr>
          <a:xfrm>
            <a:off x="11713751" y="2135442"/>
            <a:ext cx="2111562" cy="45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191919"/>
                </a:solidFill>
                <a:latin typeface="Ubuntu"/>
              </a:rPr>
              <a:t>ВКонтакте</a:t>
            </a:r>
          </a:p>
        </p:txBody>
      </p:sp>
      <p:sp>
        <p:nvSpPr>
          <p:cNvPr id="16" name="TextBox 17"/>
          <p:cNvSpPr txBox="1"/>
          <p:nvPr/>
        </p:nvSpPr>
        <p:spPr>
          <a:xfrm>
            <a:off x="1173509" y="324470"/>
            <a:ext cx="11859716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Ubuntu"/>
              </a:rPr>
              <a:t>Оперативная </a:t>
            </a:r>
            <a:r>
              <a:rPr lang="ru-RU" sz="3200" b="1" dirty="0" smtClean="0">
                <a:solidFill>
                  <a:srgbClr val="FF0000"/>
                </a:solidFill>
                <a:latin typeface="Ubuntu"/>
              </a:rPr>
              <a:t>информация о поддержке </a:t>
            </a:r>
            <a:endParaRPr lang="en-US" sz="3200" b="1" dirty="0">
              <a:solidFill>
                <a:srgbClr val="FF0000"/>
              </a:solidFill>
              <a:latin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35919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0"/>
            <a:ext cx="13685389" cy="11885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</a:pPr>
            <a:r>
              <a:rPr lang="ru-RU" sz="3600" b="1" spc="-50" dirty="0">
                <a:solidFill>
                  <a:srgbClr val="FF0000"/>
                </a:solidFill>
                <a:latin typeface="Calibri"/>
              </a:rPr>
              <a:t>Виды поддержки </a:t>
            </a:r>
            <a:r>
              <a:rPr lang="ru-RU" sz="3600" b="1" spc="-50" dirty="0" smtClean="0">
                <a:solidFill>
                  <a:srgbClr val="FF0000"/>
                </a:solidFill>
                <a:latin typeface="Calibri"/>
              </a:rPr>
              <a:t>малого и </a:t>
            </a:r>
            <a:r>
              <a:rPr lang="ru-RU" sz="3600" b="1" spc="-50" dirty="0">
                <a:solidFill>
                  <a:srgbClr val="FF0000"/>
                </a:solidFill>
                <a:latin typeface="Calibri"/>
              </a:rPr>
              <a:t>среднего </a:t>
            </a:r>
            <a:r>
              <a:rPr lang="ru-RU" sz="3600" b="1" spc="-50" dirty="0" smtClean="0">
                <a:solidFill>
                  <a:srgbClr val="FF0000"/>
                </a:solidFill>
                <a:latin typeface="Calibri"/>
              </a:rPr>
              <a:t>бизнеса</a:t>
            </a:r>
          </a:p>
          <a:p>
            <a:pPr algn="ctr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</a:pPr>
            <a:r>
              <a:rPr lang="ru-RU" sz="3600" b="1" spc="-50" dirty="0" smtClean="0">
                <a:solidFill>
                  <a:srgbClr val="FF0000"/>
                </a:solidFill>
                <a:latin typeface="Calibri"/>
              </a:rPr>
              <a:t>в </a:t>
            </a:r>
            <a:r>
              <a:rPr lang="ru-RU" sz="3600" b="1" spc="-50" dirty="0">
                <a:solidFill>
                  <a:srgbClr val="FF0000"/>
                </a:solidFill>
                <a:latin typeface="Calibri"/>
              </a:rPr>
              <a:t>Ленинградской области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6" y="50952"/>
            <a:ext cx="1055189" cy="117958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68663" y="746125"/>
            <a:ext cx="1895475" cy="250825"/>
          </a:xfrm>
          <a:prstGeom prst="rect">
            <a:avLst/>
          </a:prstGeom>
        </p:spPr>
        <p:txBody>
          <a:bodyPr lIns="0" tIns="0" rIns="0" bIns="0"/>
          <a:lstStyle/>
          <a:p>
            <a:pPr algn="just" fontAlgn="auto">
              <a:lnSpc>
                <a:spcPts val="947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" sz="800" cap="small" dirty="0">
              <a:solidFill>
                <a:srgbClr val="522015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1675" y="436563"/>
            <a:ext cx="1604963" cy="781050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" sz="950" b="1" dirty="0">
              <a:solidFill>
                <a:srgbClr val="522015"/>
              </a:solidFill>
              <a:latin typeface="Verdan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2949" y="6373420"/>
            <a:ext cx="219400" cy="247214"/>
          </a:xfrm>
          <a:prstGeom prst="rect">
            <a:avLst/>
          </a:prstGeom>
        </p:spPr>
        <p:txBody>
          <a:bodyPr wrap="square" lIns="0" tIns="0" rIns="0" bIns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" sz="2200" b="1" spc="-100" dirty="0">
              <a:solidFill>
                <a:srgbClr val="EA4F3A"/>
              </a:solidFill>
              <a:latin typeface="Calibri"/>
            </a:endParaRPr>
          </a:p>
        </p:txBody>
      </p:sp>
      <p:sp>
        <p:nvSpPr>
          <p:cNvPr id="5126" name="Прямоугольник 7"/>
          <p:cNvSpPr>
            <a:spLocks noChangeArrowheads="1"/>
          </p:cNvSpPr>
          <p:nvPr/>
        </p:nvSpPr>
        <p:spPr bwMode="auto">
          <a:xfrm>
            <a:off x="8783638" y="6453808"/>
            <a:ext cx="3979578" cy="37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/>
          <a:lstStyle/>
          <a:p>
            <a:pPr algn="ctr">
              <a:lnSpc>
                <a:spcPts val="1225"/>
              </a:lnSpc>
              <a:spcBef>
                <a:spcPts val="10500"/>
              </a:spcBef>
            </a:pPr>
            <a:endParaRPr lang="ru-RU" sz="2200" b="1">
              <a:solidFill>
                <a:srgbClr val="CE9A6C"/>
              </a:solidFill>
              <a:latin typeface="Calibri"/>
            </a:endParaRPr>
          </a:p>
        </p:txBody>
      </p:sp>
      <p:sp>
        <p:nvSpPr>
          <p:cNvPr id="5128" name="Прямоугольник 11"/>
          <p:cNvSpPr>
            <a:spLocks noChangeArrowheads="1"/>
          </p:cNvSpPr>
          <p:nvPr/>
        </p:nvSpPr>
        <p:spPr bwMode="auto">
          <a:xfrm>
            <a:off x="135004" y="1206723"/>
            <a:ext cx="13249276" cy="6053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61938"/>
            <a:endParaRPr lang="ru-RU" sz="28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261938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            ФИНАНСОВАЯ 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ПОДДЕРЖКА	</a:t>
            </a:r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</a:rPr>
              <a:t> 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КОНСУЛЬТАЦИОННАЯ 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ПОДДЕРЖКА</a:t>
            </a:r>
          </a:p>
          <a:p>
            <a:pPr marL="261938"/>
            <a:endParaRPr lang="ru-RU" sz="28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261938"/>
            <a:endParaRPr lang="ru-RU" sz="2800" b="1" dirty="0" smtClean="0">
              <a:solidFill>
                <a:srgbClr val="FF0000"/>
              </a:solidFill>
            </a:endParaRPr>
          </a:p>
          <a:p>
            <a:pPr marL="261938"/>
            <a:endParaRPr lang="ru-RU" sz="2800" b="1" dirty="0">
              <a:solidFill>
                <a:srgbClr val="FF0000"/>
              </a:solidFill>
            </a:endParaRPr>
          </a:p>
          <a:p>
            <a:pPr marL="261938"/>
            <a:endParaRPr lang="ru-RU" sz="2800" b="1" dirty="0" smtClean="0">
              <a:solidFill>
                <a:srgbClr val="FF0000"/>
              </a:solidFill>
            </a:endParaRPr>
          </a:p>
          <a:p>
            <a:pPr marL="261938"/>
            <a:endParaRPr lang="ru-RU" sz="2800" b="1" dirty="0">
              <a:solidFill>
                <a:srgbClr val="FF0000"/>
              </a:solidFill>
            </a:endParaRPr>
          </a:p>
          <a:p>
            <a:pPr marL="261938"/>
            <a:endParaRPr lang="ru-RU" sz="2800" b="1" dirty="0" smtClean="0">
              <a:solidFill>
                <a:srgbClr val="FF0000"/>
              </a:solidFill>
            </a:endParaRPr>
          </a:p>
          <a:p>
            <a:pPr marL="261938"/>
            <a:endParaRPr lang="ru-RU" sz="2800" b="1" dirty="0">
              <a:solidFill>
                <a:srgbClr val="FF0000"/>
              </a:solidFill>
            </a:endParaRPr>
          </a:p>
          <a:p>
            <a:pPr marL="261938"/>
            <a:endParaRPr lang="ru-RU" sz="1600" b="1" dirty="0" smtClean="0">
              <a:solidFill>
                <a:srgbClr val="C00000"/>
              </a:solidFill>
              <a:latin typeface="+mn-lt"/>
            </a:endParaRPr>
          </a:p>
          <a:p>
            <a:pPr marL="261938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                                              ИМУЩЕСТВЕННАЯ 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ПОДДЕРЖКА</a:t>
            </a:r>
            <a:endParaRPr lang="ru-RU" sz="2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marL="261938" algn="ctr"/>
            <a:endParaRPr lang="ru-RU" sz="4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287809" y="2268686"/>
            <a:ext cx="6988759" cy="3024336"/>
          </a:xfrm>
          <a:prstGeom prst="rect">
            <a:avLst/>
          </a:prstGeom>
          <a:gradFill>
            <a:gsLst>
              <a:gs pos="0">
                <a:schemeClr val="bg2">
                  <a:lumMod val="50000"/>
                  <a:lumOff val="50000"/>
                </a:schemeClr>
              </a:gs>
              <a:gs pos="100000">
                <a:schemeClr val="lt2">
                  <a:shade val="30000"/>
                  <a:satMod val="20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dk1"/>
          </a:lnRef>
          <a:fillRef idx="1003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marL="174625"/>
            <a:r>
              <a:rPr lang="ru-RU" sz="2200" b="1" dirty="0" smtClean="0">
                <a:solidFill>
                  <a:prstClr val="black"/>
                </a:solidFill>
                <a:latin typeface="Calibri"/>
              </a:rPr>
              <a:t>– Налоговые льготы</a:t>
            </a:r>
            <a:br>
              <a:rPr lang="ru-RU" sz="2200" b="1" dirty="0" smtClean="0">
                <a:solidFill>
                  <a:prstClr val="black"/>
                </a:solidFill>
                <a:latin typeface="Calibri"/>
              </a:rPr>
            </a:br>
            <a:r>
              <a:rPr lang="ru-RU" sz="2200" b="1" dirty="0" smtClean="0">
                <a:solidFill>
                  <a:prstClr val="black"/>
                </a:solidFill>
                <a:latin typeface="Calibri"/>
              </a:rPr>
              <a:t>(78-ОЗ от 12.10.2009 - УСН; 80-ОЗ от 07.11.2012 - ПСН)</a:t>
            </a:r>
          </a:p>
          <a:p>
            <a:pPr marL="174625"/>
            <a:endParaRPr lang="ru-RU" sz="1500" b="1" dirty="0" smtClean="0">
              <a:solidFill>
                <a:prstClr val="black"/>
              </a:solidFill>
              <a:latin typeface="Calibri"/>
            </a:endParaRPr>
          </a:p>
          <a:p>
            <a:pPr marL="174625"/>
            <a:r>
              <a:rPr lang="ru-RU" sz="2200" b="1" dirty="0" smtClean="0">
                <a:solidFill>
                  <a:prstClr val="black"/>
                </a:solidFill>
                <a:latin typeface="Calibri"/>
              </a:rPr>
              <a:t>– </a:t>
            </a:r>
            <a:r>
              <a:rPr lang="ru-RU" sz="2200" b="1" dirty="0">
                <a:solidFill>
                  <a:prstClr val="black"/>
                </a:solidFill>
                <a:latin typeface="Calibri"/>
              </a:rPr>
              <a:t>Субсидии предпринимателям, организациям </a:t>
            </a:r>
            <a:r>
              <a:rPr lang="ru-RU" sz="2200" b="1" dirty="0" smtClean="0">
                <a:solidFill>
                  <a:prstClr val="black"/>
                </a:solidFill>
                <a:latin typeface="Calibri"/>
              </a:rPr>
              <a:t>инфраструктуры поддержки</a:t>
            </a:r>
            <a:r>
              <a:rPr lang="ru-RU" sz="2200" b="1" dirty="0">
                <a:solidFill>
                  <a:prstClr val="black"/>
                </a:solidFill>
                <a:latin typeface="Calibri"/>
              </a:rPr>
              <a:t>, муниципальным </a:t>
            </a:r>
            <a:r>
              <a:rPr lang="ru-RU" sz="2200" b="1" dirty="0" smtClean="0">
                <a:solidFill>
                  <a:prstClr val="black"/>
                </a:solidFill>
                <a:latin typeface="Calibri"/>
              </a:rPr>
              <a:t>образованиям</a:t>
            </a:r>
          </a:p>
          <a:p>
            <a:pPr marL="174625"/>
            <a:endParaRPr lang="ru-RU" sz="1500" b="1" dirty="0" smtClean="0">
              <a:solidFill>
                <a:prstClr val="black"/>
              </a:solidFill>
              <a:latin typeface="Calibri"/>
            </a:endParaRPr>
          </a:p>
          <a:p>
            <a:pPr marL="174625"/>
            <a:r>
              <a:rPr lang="ru-RU" sz="2200" b="1" dirty="0">
                <a:solidFill>
                  <a:prstClr val="black"/>
                </a:solidFill>
                <a:latin typeface="Calibri"/>
              </a:rPr>
              <a:t>– Микрозаймы, </a:t>
            </a:r>
            <a:r>
              <a:rPr lang="ru-RU" sz="2200" b="1" dirty="0" smtClean="0">
                <a:solidFill>
                  <a:prstClr val="black"/>
                </a:solidFill>
                <a:latin typeface="Calibri"/>
              </a:rPr>
              <a:t>поручительства</a:t>
            </a:r>
          </a:p>
          <a:p>
            <a:pPr marL="174625"/>
            <a:endParaRPr lang="ru-RU" sz="1500" b="1" dirty="0" smtClean="0">
              <a:solidFill>
                <a:prstClr val="black"/>
              </a:solidFill>
              <a:latin typeface="Calibri"/>
            </a:endParaRPr>
          </a:p>
          <a:p>
            <a:pPr marL="174625"/>
            <a:r>
              <a:rPr lang="ru-RU" sz="2200" b="1" dirty="0" smtClean="0">
                <a:solidFill>
                  <a:prstClr val="black"/>
                </a:solidFill>
                <a:latin typeface="Calibri"/>
              </a:rPr>
              <a:t>– </a:t>
            </a:r>
            <a:r>
              <a:rPr lang="ru-RU" sz="2200" b="1" dirty="0">
                <a:solidFill>
                  <a:prstClr val="black"/>
                </a:solidFill>
                <a:latin typeface="Calibri"/>
              </a:rPr>
              <a:t>Льготные займы фонда развития </a:t>
            </a:r>
            <a:r>
              <a:rPr lang="ru-RU" sz="2200" b="1" dirty="0" smtClean="0">
                <a:solidFill>
                  <a:prstClr val="black"/>
                </a:solidFill>
                <a:latin typeface="Calibri"/>
              </a:rPr>
              <a:t>промышленности</a:t>
            </a:r>
            <a:endParaRPr lang="ru-RU" sz="22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4" name="Прямоугольник 11"/>
          <p:cNvSpPr>
            <a:spLocks noChangeArrowheads="1"/>
          </p:cNvSpPr>
          <p:nvPr/>
        </p:nvSpPr>
        <p:spPr bwMode="auto">
          <a:xfrm>
            <a:off x="3744193" y="5891307"/>
            <a:ext cx="6480720" cy="841875"/>
          </a:xfrm>
          <a:prstGeom prst="rect">
            <a:avLst/>
          </a:prstGeom>
          <a:gradFill>
            <a:gsLst>
              <a:gs pos="0">
                <a:schemeClr val="lt2">
                  <a:tint val="80000"/>
                  <a:satMod val="300000"/>
                  <a:lumMod val="50000"/>
                  <a:lumOff val="50000"/>
                </a:schemeClr>
              </a:gs>
              <a:gs pos="100000">
                <a:schemeClr val="lt2">
                  <a:shade val="30000"/>
                  <a:satMod val="20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dk1"/>
          </a:lnRef>
          <a:fillRef idx="1003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marL="261938"/>
            <a:r>
              <a:rPr lang="ru-RU" sz="2200" b="1" dirty="0">
                <a:solidFill>
                  <a:prstClr val="black"/>
                </a:solidFill>
                <a:latin typeface="Calibri"/>
              </a:rPr>
              <a:t> – </a:t>
            </a:r>
            <a:r>
              <a:rPr lang="ru-RU" sz="2200" b="1" dirty="0" smtClean="0">
                <a:solidFill>
                  <a:prstClr val="black"/>
                </a:solidFill>
                <a:latin typeface="Calibri"/>
              </a:rPr>
              <a:t>Передача </a:t>
            </a:r>
            <a:r>
              <a:rPr lang="ru-RU" sz="2200" b="1" dirty="0">
                <a:solidFill>
                  <a:prstClr val="black"/>
                </a:solidFill>
                <a:latin typeface="Calibri"/>
              </a:rPr>
              <a:t>в аренду и в собственность государственного и муниципального имущества </a:t>
            </a:r>
          </a:p>
        </p:txBody>
      </p:sp>
      <p:sp>
        <p:nvSpPr>
          <p:cNvPr id="15" name="Прямоугольник 10"/>
          <p:cNvSpPr>
            <a:spLocks noChangeArrowheads="1"/>
          </p:cNvSpPr>
          <p:nvPr/>
        </p:nvSpPr>
        <p:spPr bwMode="auto">
          <a:xfrm>
            <a:off x="7560617" y="2268686"/>
            <a:ext cx="5891206" cy="3024336"/>
          </a:xfrm>
          <a:prstGeom prst="rect">
            <a:avLst/>
          </a:prstGeom>
          <a:gradFill>
            <a:gsLst>
              <a:gs pos="0">
                <a:schemeClr val="lt2">
                  <a:tint val="80000"/>
                  <a:satMod val="300000"/>
                  <a:lumMod val="50000"/>
                  <a:lumOff val="50000"/>
                </a:schemeClr>
              </a:gs>
              <a:gs pos="100000">
                <a:schemeClr val="lt2">
                  <a:shade val="30000"/>
                  <a:satMod val="20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dk1"/>
          </a:lnRef>
          <a:fillRef idx="1003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anchor="ctr" anchorCtr="0"/>
          <a:lstStyle/>
          <a:p>
            <a:pPr marL="174625"/>
            <a:r>
              <a:rPr lang="ru-RU" sz="2200" b="1" dirty="0">
                <a:solidFill>
                  <a:prstClr val="black"/>
                </a:solidFill>
                <a:latin typeface="Calibri"/>
              </a:rPr>
              <a:t> – </a:t>
            </a:r>
            <a:r>
              <a:rPr lang="ru-RU" sz="2200" b="1" dirty="0" smtClean="0">
                <a:solidFill>
                  <a:prstClr val="black"/>
                </a:solidFill>
                <a:latin typeface="Calibri"/>
              </a:rPr>
              <a:t>Консультации </a:t>
            </a:r>
            <a:r>
              <a:rPr lang="ru-RU" sz="2200" b="1" dirty="0">
                <a:solidFill>
                  <a:prstClr val="black"/>
                </a:solidFill>
                <a:latin typeface="Calibri"/>
              </a:rPr>
              <a:t>в организациях </a:t>
            </a:r>
            <a:r>
              <a:rPr lang="ru-RU" sz="2200" b="1" dirty="0" smtClean="0">
                <a:solidFill>
                  <a:prstClr val="black"/>
                </a:solidFill>
                <a:latin typeface="Calibri"/>
              </a:rPr>
              <a:t>поддержки</a:t>
            </a:r>
          </a:p>
          <a:p>
            <a:pPr marL="174625"/>
            <a:endParaRPr lang="ru-RU" sz="2200" b="1" dirty="0" smtClean="0">
              <a:solidFill>
                <a:prstClr val="black"/>
              </a:solidFill>
              <a:latin typeface="Calibri"/>
            </a:endParaRPr>
          </a:p>
          <a:p>
            <a:pPr marL="174625"/>
            <a:r>
              <a:rPr lang="ru-RU" sz="2200" b="1" dirty="0">
                <a:solidFill>
                  <a:prstClr val="black"/>
                </a:solidFill>
                <a:latin typeface="Calibri"/>
              </a:rPr>
              <a:t> – Консультации профильных </a:t>
            </a:r>
            <a:r>
              <a:rPr lang="ru-RU" sz="2200" b="1" dirty="0" smtClean="0">
                <a:solidFill>
                  <a:prstClr val="black"/>
                </a:solidFill>
                <a:latin typeface="Calibri"/>
              </a:rPr>
              <a:t>экспертов</a:t>
            </a:r>
          </a:p>
          <a:p>
            <a:pPr marL="174625"/>
            <a:endParaRPr lang="ru-RU" sz="2200" b="1" dirty="0" smtClean="0">
              <a:solidFill>
                <a:prstClr val="black"/>
              </a:solidFill>
              <a:latin typeface="Calibri"/>
            </a:endParaRPr>
          </a:p>
          <a:p>
            <a:pPr marL="174625"/>
            <a:r>
              <a:rPr lang="ru-RU" sz="2200" b="1" dirty="0">
                <a:solidFill>
                  <a:prstClr val="black"/>
                </a:solidFill>
                <a:latin typeface="Calibri"/>
              </a:rPr>
              <a:t>– Обучение </a:t>
            </a:r>
            <a:r>
              <a:rPr lang="ru-RU" sz="2200" b="1" dirty="0" smtClean="0">
                <a:solidFill>
                  <a:prstClr val="black"/>
                </a:solidFill>
                <a:latin typeface="Calibri"/>
              </a:rPr>
              <a:t>предпринимателей</a:t>
            </a:r>
            <a:endParaRPr lang="ru-RU" sz="22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7" y="6965678"/>
            <a:ext cx="13681076" cy="74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96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0"/>
            <a:ext cx="13685389" cy="11885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</a:pPr>
            <a:r>
              <a:rPr lang="ru-RU" sz="3600" b="1" spc="-50" dirty="0" smtClean="0">
                <a:solidFill>
                  <a:srgbClr val="FF0000"/>
                </a:solidFill>
                <a:latin typeface="Calibri"/>
              </a:rPr>
              <a:t>Организации инфраструктуры </a:t>
            </a:r>
            <a:r>
              <a:rPr lang="ru-RU" sz="3600" b="1" spc="-50" dirty="0">
                <a:solidFill>
                  <a:srgbClr val="FF0000"/>
                </a:solidFill>
                <a:latin typeface="Calibri"/>
              </a:rPr>
              <a:t>поддержки </a:t>
            </a:r>
            <a:r>
              <a:rPr lang="ru-RU" sz="3600" b="1" spc="-50" dirty="0" smtClean="0">
                <a:solidFill>
                  <a:srgbClr val="FF0000"/>
                </a:solidFill>
                <a:latin typeface="Calibri"/>
              </a:rPr>
              <a:t>малого и</a:t>
            </a:r>
          </a:p>
          <a:p>
            <a:pPr algn="ctr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</a:pPr>
            <a:r>
              <a:rPr lang="ru-RU" sz="3600" b="1" spc="-50" dirty="0" smtClean="0">
                <a:solidFill>
                  <a:srgbClr val="FF0000"/>
                </a:solidFill>
                <a:latin typeface="Calibri"/>
              </a:rPr>
              <a:t>среднего бизнеса в </a:t>
            </a:r>
            <a:r>
              <a:rPr lang="ru-RU" sz="3600" b="1" spc="-50" dirty="0">
                <a:solidFill>
                  <a:srgbClr val="FF0000"/>
                </a:solidFill>
                <a:latin typeface="Calibri"/>
              </a:rPr>
              <a:t>Ленинградской области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6" y="50952"/>
            <a:ext cx="1055189" cy="117958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68663" y="746125"/>
            <a:ext cx="1895475" cy="250825"/>
          </a:xfrm>
          <a:prstGeom prst="rect">
            <a:avLst/>
          </a:prstGeom>
        </p:spPr>
        <p:txBody>
          <a:bodyPr lIns="0" tIns="0" rIns="0" bIns="0"/>
          <a:lstStyle/>
          <a:p>
            <a:pPr algn="just" fontAlgn="auto">
              <a:lnSpc>
                <a:spcPts val="947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" sz="800" cap="small" dirty="0">
              <a:solidFill>
                <a:srgbClr val="522015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1675" y="436563"/>
            <a:ext cx="1604963" cy="781050"/>
          </a:xfrm>
          <a:prstGeom prst="rect">
            <a:avLst/>
          </a:prstGeom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" sz="950" b="1" dirty="0">
              <a:solidFill>
                <a:srgbClr val="522015"/>
              </a:solidFill>
              <a:latin typeface="Verdan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2949" y="6373420"/>
            <a:ext cx="219400" cy="247214"/>
          </a:xfrm>
          <a:prstGeom prst="rect">
            <a:avLst/>
          </a:prstGeom>
        </p:spPr>
        <p:txBody>
          <a:bodyPr wrap="square" lIns="0" tIns="0" rIns="0" bIns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" sz="2200" b="1" spc="-100" dirty="0">
              <a:solidFill>
                <a:srgbClr val="EA4F3A"/>
              </a:solidFill>
              <a:latin typeface="Calibri"/>
            </a:endParaRPr>
          </a:p>
        </p:txBody>
      </p:sp>
      <p:sp>
        <p:nvSpPr>
          <p:cNvPr id="5126" name="Прямоугольник 7"/>
          <p:cNvSpPr>
            <a:spLocks noChangeArrowheads="1"/>
          </p:cNvSpPr>
          <p:nvPr/>
        </p:nvSpPr>
        <p:spPr bwMode="auto">
          <a:xfrm>
            <a:off x="8783638" y="6453808"/>
            <a:ext cx="3979578" cy="37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/>
          <a:lstStyle/>
          <a:p>
            <a:pPr algn="ctr">
              <a:lnSpc>
                <a:spcPts val="1225"/>
              </a:lnSpc>
              <a:spcBef>
                <a:spcPts val="10500"/>
              </a:spcBef>
            </a:pPr>
            <a:endParaRPr lang="ru-RU" sz="2200" b="1">
              <a:solidFill>
                <a:srgbClr val="CE9A6C"/>
              </a:solidFill>
              <a:latin typeface="Calibri"/>
            </a:endParaRPr>
          </a:p>
        </p:txBody>
      </p:sp>
      <p:sp>
        <p:nvSpPr>
          <p:cNvPr id="5128" name="Прямоугольник 11"/>
          <p:cNvSpPr>
            <a:spLocks noChangeArrowheads="1"/>
          </p:cNvSpPr>
          <p:nvPr/>
        </p:nvSpPr>
        <p:spPr bwMode="auto">
          <a:xfrm>
            <a:off x="149525" y="1476598"/>
            <a:ext cx="13249276" cy="6053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61938"/>
            <a:endParaRPr lang="ru-RU" sz="28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261938"/>
            <a:endParaRPr lang="ru-RU" sz="28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261938"/>
            <a:endParaRPr lang="ru-RU" sz="2800" b="1" dirty="0" smtClean="0">
              <a:solidFill>
                <a:srgbClr val="FF0000"/>
              </a:solidFill>
            </a:endParaRPr>
          </a:p>
          <a:p>
            <a:pPr marL="261938"/>
            <a:endParaRPr lang="ru-RU" sz="2800" b="1" dirty="0">
              <a:solidFill>
                <a:srgbClr val="FF0000"/>
              </a:solidFill>
            </a:endParaRPr>
          </a:p>
          <a:p>
            <a:pPr marL="261938"/>
            <a:endParaRPr lang="ru-RU" sz="2800" b="1" dirty="0" smtClean="0">
              <a:solidFill>
                <a:srgbClr val="FF0000"/>
              </a:solidFill>
            </a:endParaRPr>
          </a:p>
          <a:p>
            <a:pPr marL="261938"/>
            <a:endParaRPr lang="ru-RU" sz="2800" b="1" dirty="0">
              <a:solidFill>
                <a:srgbClr val="FF0000"/>
              </a:solidFill>
            </a:endParaRPr>
          </a:p>
          <a:p>
            <a:pPr marL="261938"/>
            <a:endParaRPr lang="ru-RU" sz="2800" b="1" dirty="0" smtClean="0">
              <a:solidFill>
                <a:srgbClr val="FF0000"/>
              </a:solidFill>
            </a:endParaRPr>
          </a:p>
          <a:p>
            <a:pPr marL="261938"/>
            <a:endParaRPr lang="ru-RU" sz="2800" b="1" dirty="0">
              <a:solidFill>
                <a:srgbClr val="FF0000"/>
              </a:solidFill>
            </a:endParaRPr>
          </a:p>
          <a:p>
            <a:pPr marL="261938"/>
            <a:endParaRPr lang="ru-RU" sz="1600" b="1" dirty="0" smtClean="0">
              <a:solidFill>
                <a:srgbClr val="C00000"/>
              </a:solidFill>
              <a:latin typeface="+mn-lt"/>
            </a:endParaRPr>
          </a:p>
          <a:p>
            <a:pPr marL="261938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                                               </a:t>
            </a:r>
            <a:endParaRPr lang="ru-RU" sz="40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7" y="6965678"/>
            <a:ext cx="13681076" cy="74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49032" y="1480765"/>
            <a:ext cx="1332148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4434" indent="-334434"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Фонд «Фонд поддержки предпринимательства и промышленности Ленинградской области» - 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 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813.ru</a:t>
            </a:r>
            <a:endParaRPr lang="ru-RU" sz="2200" b="1" dirty="0" smtClean="0">
              <a:solidFill>
                <a:srgbClr val="0020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34434" indent="-334434">
              <a:buFont typeface="Wingdings" panose="05000000000000000000" pitchFamily="2" charset="2"/>
              <a:buChar char="Ø"/>
            </a:pPr>
            <a:endParaRPr lang="ru-RU" sz="1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АНО «</a:t>
            </a:r>
            <a:r>
              <a:rPr lang="ru-RU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Микрокредитная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компания Ленинградской области» </a:t>
            </a:r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- 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 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mkk.813.r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000" b="1" dirty="0">
              <a:solidFill>
                <a:srgbClr val="00206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ГКУ «</a:t>
            </a:r>
            <a:r>
              <a:rPr lang="ru-RU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Агенство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экономического развития Ленинградской области»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https://lenoblinvest.ru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ГКУ ЛО «Ленинградский областной центр поддержки предпринимательства»</a:t>
            </a:r>
            <a:r>
              <a:rPr lang="en-US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https://msp.lenobl.ru/ru/o-komitete/podvedomstvennye-organizatsii/cpp/</a:t>
            </a:r>
            <a:endParaRPr lang="en-US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АНО «Центр развития промышленности Ленинградской области» (Центр поддержки экспорта)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https://crplo.ru/</a:t>
            </a:r>
            <a:endParaRPr lang="ru-RU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ГКУ ЛО «Агентство по обеспечению деятельности агропромышленного и </a:t>
            </a:r>
            <a:r>
              <a:rPr lang="ru-RU" sz="2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рыбохозяйственного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комплекса Ленинградской области» (Центр компетенций в сфере сельскохозяйственной кооперации и поддержки фермеров)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https://agroconsult.lenreg.ru/</a:t>
            </a:r>
            <a:endParaRPr lang="ru-RU" sz="2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Муниципальные организации инфраструктуры поддержки – 20 единиц</a:t>
            </a:r>
          </a:p>
        </p:txBody>
      </p:sp>
    </p:spTree>
    <p:extLst>
      <p:ext uri="{BB962C8B-B14F-4D97-AF65-F5344CB8AC3E}">
        <p14:creationId xmlns:p14="http://schemas.microsoft.com/office/powerpoint/2010/main" val="76465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0"/>
            <a:ext cx="13685389" cy="11885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6" y="50952"/>
            <a:ext cx="1055189" cy="117958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9857" y="324470"/>
            <a:ext cx="12365678" cy="584771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финансовой поддержки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011165" y="7173966"/>
            <a:ext cx="3079749" cy="409575"/>
          </a:xfrm>
        </p:spPr>
        <p:txBody>
          <a:bodyPr/>
          <a:lstStyle/>
          <a:p>
            <a:pPr>
              <a:defRPr/>
            </a:pPr>
            <a:fld id="{EDB0ADED-770D-4005-9FF6-4ADA30DB4FB7}" type="slidenum"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5</a:t>
            </a:fld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C:\Users\Администратор\Desktop\фо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04"/>
          <a:stretch>
            <a:fillRect/>
          </a:stretch>
        </p:blipFill>
        <p:spPr bwMode="auto">
          <a:xfrm>
            <a:off x="4" y="6995914"/>
            <a:ext cx="13685385" cy="74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91865" y="2135698"/>
            <a:ext cx="123853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4434" indent="-334434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12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видов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субсидий – </a:t>
            </a:r>
            <a:r>
              <a:rPr lang="ru-RU" sz="28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2024 году 334 получателя на 318,4 млн руб.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Возмещение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затрат прошлого и текущего годов до 95%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зависимости от вида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</a:t>
            </a:r>
          </a:p>
          <a:p>
            <a:endParaRPr lang="ru-RU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Молодежные гранты и гранты социальным предпринимателям – до 500 тысяч – </a:t>
            </a:r>
            <a:r>
              <a:rPr lang="ru-RU" sz="28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2024 году 133 получателя на 62,4 млн руб.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Микрозаймы – 8 продуктов от 50 тыс. руб. до 5 млн руб., льготная ставка 5 - 8% на срок до 3 лет – </a:t>
            </a:r>
            <a:r>
              <a:rPr lang="ru-RU" sz="28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2024 году выдан 141 </a:t>
            </a:r>
            <a:r>
              <a:rPr lang="ru-RU" sz="2800" b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микрозайм</a:t>
            </a:r>
            <a:r>
              <a:rPr lang="ru-RU" sz="28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294 млн руб.</a:t>
            </a:r>
          </a:p>
          <a:p>
            <a:endParaRPr lang="ru-RU" b="1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00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0"/>
            <a:ext cx="13685389" cy="11885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6" y="50952"/>
            <a:ext cx="1055189" cy="117958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9857" y="324470"/>
            <a:ext cx="12365678" cy="584771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средства на 2024 год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011165" y="7173966"/>
            <a:ext cx="3079749" cy="409575"/>
          </a:xfrm>
        </p:spPr>
        <p:txBody>
          <a:bodyPr/>
          <a:lstStyle/>
          <a:p>
            <a:pPr>
              <a:defRPr/>
            </a:pPr>
            <a:fld id="{EDB0ADED-770D-4005-9FF6-4ADA30DB4FB7}" type="slidenum"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6</a:t>
            </a:fld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C:\Users\Администратор\Desktop\фо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04"/>
          <a:stretch>
            <a:fillRect/>
          </a:stretch>
        </p:blipFill>
        <p:spPr bwMode="auto">
          <a:xfrm>
            <a:off x="4" y="6995914"/>
            <a:ext cx="13685385" cy="74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706" y="2135698"/>
            <a:ext cx="13357567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4434" indent="-334434">
              <a:buFont typeface="Wingdings" panose="05000000000000000000" pitchFamily="2" charset="2"/>
              <a:buChar char="Ø"/>
            </a:pPr>
            <a:r>
              <a:rPr lang="ru-RU" sz="35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Субсидирование процентов по кредитам</a:t>
            </a:r>
            <a:r>
              <a:rPr lang="ru-RU" sz="3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35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млн руб.</a:t>
            </a:r>
          </a:p>
          <a:p>
            <a:endParaRPr lang="ru-RU" sz="35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Субсидии социальным предпринимателям – </a:t>
            </a:r>
            <a:r>
              <a:rPr lang="ru-RU" sz="35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млн руб.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35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Микрозаймы</a:t>
            </a:r>
            <a:r>
              <a:rPr lang="ru-RU" sz="3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3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млн рублей</a:t>
            </a:r>
            <a:endParaRPr lang="ru-RU" b="1" dirty="0">
              <a:solidFill>
                <a:srgbClr val="56221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15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0" y="0"/>
            <a:ext cx="13685389" cy="11885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6" y="50952"/>
            <a:ext cx="1055189" cy="117958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9857" y="324470"/>
            <a:ext cx="12365678" cy="584771"/>
          </a:xfrm>
          <a:prstGeom prst="rect">
            <a:avLst/>
          </a:prstGeom>
          <a:noFill/>
        </p:spPr>
        <p:txBody>
          <a:bodyPr wrap="square" lIns="91434" tIns="45718" rIns="91434" bIns="45718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Общие требования к соискателям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011165" y="7173966"/>
            <a:ext cx="3079749" cy="409575"/>
          </a:xfrm>
        </p:spPr>
        <p:txBody>
          <a:bodyPr/>
          <a:lstStyle/>
          <a:p>
            <a:pPr>
              <a:defRPr/>
            </a:pPr>
            <a:fld id="{EDB0ADED-770D-4005-9FF6-4ADA30DB4FB7}" type="slidenum"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7</a:t>
            </a:fld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C:\Users\Администратор\Desktop\фо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04"/>
          <a:stretch>
            <a:fillRect/>
          </a:stretch>
        </p:blipFill>
        <p:spPr bwMode="auto">
          <a:xfrm>
            <a:off x="4" y="6995914"/>
            <a:ext cx="13685385" cy="74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705" y="1250327"/>
            <a:ext cx="1342957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4434" indent="-334434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Осуществляют деятельность на территории Ленинградской области и состоят на налоговом учете в территориальных органах Ленинградской области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4434" indent="-334434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Отсутствует </a:t>
            </a:r>
            <a:r>
              <a:rPr lang="ru-RU" sz="2000" b="1" dirty="0">
                <a:solidFill>
                  <a:srgbClr val="002060"/>
                </a:solidFill>
              </a:rPr>
              <a:t>неисполненная обязанность по уплате налогов, сборов, страховых взносов, пеней, штрафов, процентов, подлежащих уплате в соответствии с законодательством </a:t>
            </a:r>
            <a:r>
              <a:rPr lang="ru-RU" sz="2000" b="1" dirty="0" smtClean="0">
                <a:solidFill>
                  <a:srgbClr val="002060"/>
                </a:solidFill>
              </a:rPr>
              <a:t>РФ </a:t>
            </a:r>
            <a:r>
              <a:rPr lang="ru-RU" sz="2000" b="1" dirty="0">
                <a:solidFill>
                  <a:srgbClr val="002060"/>
                </a:solidFill>
              </a:rPr>
              <a:t>о налогах и сборах, превышающая 3 тыс. </a:t>
            </a:r>
            <a:r>
              <a:rPr lang="ru-RU" sz="2000" b="1" dirty="0" smtClean="0">
                <a:solidFill>
                  <a:srgbClr val="002060"/>
                </a:solidFill>
              </a:rPr>
              <a:t>рублей</a:t>
            </a:r>
          </a:p>
          <a:p>
            <a:pPr marL="334434" indent="-334434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Не </a:t>
            </a:r>
            <a:r>
              <a:rPr lang="ru-RU" sz="2000" b="1" dirty="0">
                <a:solidFill>
                  <a:srgbClr val="002060"/>
                </a:solidFill>
              </a:rPr>
              <a:t>должен являться иностранным </a:t>
            </a:r>
            <a:r>
              <a:rPr lang="ru-RU" sz="2000" b="1" dirty="0" smtClean="0">
                <a:solidFill>
                  <a:srgbClr val="002060"/>
                </a:solidFill>
              </a:rPr>
              <a:t>ЮЛ, </a:t>
            </a:r>
            <a:r>
              <a:rPr lang="ru-RU" sz="2000" b="1" dirty="0">
                <a:solidFill>
                  <a:srgbClr val="002060"/>
                </a:solidFill>
              </a:rPr>
              <a:t>в том числе местом регистрации которого является </a:t>
            </a:r>
            <a:r>
              <a:rPr lang="ru-RU" sz="2000" b="1" dirty="0" smtClean="0">
                <a:solidFill>
                  <a:srgbClr val="002060"/>
                </a:solidFill>
              </a:rPr>
              <a:t> офшорная территория, а </a:t>
            </a:r>
            <a:r>
              <a:rPr lang="ru-RU" sz="2000" b="1" dirty="0">
                <a:solidFill>
                  <a:srgbClr val="002060"/>
                </a:solidFill>
              </a:rPr>
              <a:t>также российским </a:t>
            </a:r>
            <a:r>
              <a:rPr lang="ru-RU" sz="2000" b="1" dirty="0" smtClean="0">
                <a:solidFill>
                  <a:srgbClr val="002060"/>
                </a:solidFill>
              </a:rPr>
              <a:t>ЮЛ, </a:t>
            </a:r>
            <a:r>
              <a:rPr lang="ru-RU" sz="2000" b="1" dirty="0">
                <a:solidFill>
                  <a:srgbClr val="002060"/>
                </a:solidFill>
              </a:rPr>
              <a:t>в уставном </a:t>
            </a:r>
            <a:r>
              <a:rPr lang="ru-RU" sz="2000" b="1" dirty="0" smtClean="0">
                <a:solidFill>
                  <a:srgbClr val="002060"/>
                </a:solidFill>
              </a:rPr>
              <a:t>капитале </a:t>
            </a:r>
            <a:r>
              <a:rPr lang="ru-RU" sz="2000" b="1" dirty="0">
                <a:solidFill>
                  <a:srgbClr val="002060"/>
                </a:solidFill>
              </a:rPr>
              <a:t>которого доля прямого или косвенного (через третьих лиц) участия офшорных компаний в совокупности превышает 25 </a:t>
            </a:r>
            <a:r>
              <a:rPr lang="ru-RU" sz="2000" b="1" dirty="0" smtClean="0">
                <a:solidFill>
                  <a:srgbClr val="002060"/>
                </a:solidFill>
              </a:rPr>
              <a:t>процентов</a:t>
            </a:r>
          </a:p>
          <a:p>
            <a:pPr marL="334434" indent="-334434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Не должен </a:t>
            </a:r>
            <a:r>
              <a:rPr lang="ru-RU" sz="2000" b="1" dirty="0">
                <a:solidFill>
                  <a:srgbClr val="002060"/>
                </a:solidFill>
              </a:rPr>
              <a:t>находиться в перечне организаций и физических лиц, в отношении которых имеются сведения об их причастности к экстремистской деятельности или </a:t>
            </a:r>
            <a:r>
              <a:rPr lang="ru-RU" sz="2000" b="1" dirty="0" smtClean="0">
                <a:solidFill>
                  <a:srgbClr val="002060"/>
                </a:solidFill>
              </a:rPr>
              <a:t>терроризму</a:t>
            </a:r>
          </a:p>
          <a:p>
            <a:pPr marL="334434" indent="-334434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Не получает </a:t>
            </a:r>
            <a:r>
              <a:rPr lang="ru-RU" sz="2000" b="1" dirty="0">
                <a:solidFill>
                  <a:srgbClr val="002060"/>
                </a:solidFill>
              </a:rPr>
              <a:t>средства из бюджета Ленинградской области в соответствии с иными нормативными правовыми актами на </a:t>
            </a:r>
            <a:r>
              <a:rPr lang="ru-RU" sz="2000" b="1" dirty="0" smtClean="0">
                <a:solidFill>
                  <a:srgbClr val="002060"/>
                </a:solidFill>
              </a:rPr>
              <a:t>те же цели</a:t>
            </a:r>
          </a:p>
          <a:p>
            <a:pPr marL="334434" indent="-334434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Не является иностранным агентом</a:t>
            </a:r>
          </a:p>
          <a:p>
            <a:pPr marL="334434" indent="-334434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Отсутствие сведений об участнике отбора в реестре недобросовестных поставщиков в соответствии с 44-ФЗ</a:t>
            </a:r>
          </a:p>
          <a:p>
            <a:pPr marL="334434" indent="-334434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Не </a:t>
            </a:r>
            <a:r>
              <a:rPr lang="ru-RU" sz="2000" b="1" dirty="0">
                <a:solidFill>
                  <a:srgbClr val="002060"/>
                </a:solidFill>
              </a:rPr>
              <a:t>имеет невыполненных обязательств перед </a:t>
            </a:r>
            <a:r>
              <a:rPr lang="ru-RU" sz="2000" b="1" dirty="0" smtClean="0">
                <a:solidFill>
                  <a:srgbClr val="002060"/>
                </a:solidFill>
              </a:rPr>
              <a:t>комитетом</a:t>
            </a:r>
          </a:p>
          <a:p>
            <a:pPr marL="334434" indent="-334434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Не должен </a:t>
            </a:r>
            <a:r>
              <a:rPr lang="ru-RU" sz="2000" b="1" dirty="0">
                <a:solidFill>
                  <a:srgbClr val="002060"/>
                </a:solidFill>
              </a:rPr>
              <a:t>находиться в процессе </a:t>
            </a:r>
            <a:r>
              <a:rPr lang="ru-RU" sz="2000" b="1" dirty="0" smtClean="0">
                <a:solidFill>
                  <a:srgbClr val="002060"/>
                </a:solidFill>
              </a:rPr>
              <a:t>реорганизации, ликвидации</a:t>
            </a:r>
            <a:r>
              <a:rPr lang="ru-RU" sz="2000" b="1" dirty="0">
                <a:solidFill>
                  <a:srgbClr val="002060"/>
                </a:solidFill>
              </a:rPr>
              <a:t>, </a:t>
            </a:r>
            <a:r>
              <a:rPr lang="ru-RU" sz="2000" b="1" dirty="0" smtClean="0">
                <a:solidFill>
                  <a:srgbClr val="002060"/>
                </a:solidFill>
              </a:rPr>
              <a:t>банкротства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86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-1" y="1"/>
            <a:ext cx="13681075" cy="12305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 СУБЪЕКТАМ МСП В 2025 ГОДУ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6" y="50952"/>
            <a:ext cx="1055189" cy="1179581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413744"/>
              </p:ext>
            </p:extLst>
          </p:nvPr>
        </p:nvGraphicFramePr>
        <p:xfrm>
          <a:off x="124313" y="1270895"/>
          <a:ext cx="13429576" cy="606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0652"/>
                <a:gridCol w="4909788"/>
                <a:gridCol w="2940758"/>
                <a:gridCol w="1828378"/>
              </a:tblGrid>
              <a:tr h="32091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Вид субсидии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Размер субсидии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Порядок предоставления субсидии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Планируемый объем средств </a:t>
                      </a:r>
                      <a:r>
                        <a:rPr lang="ru-RU" sz="2000" baseline="0" dirty="0" smtClean="0"/>
                        <a:t>в 2025 году, млн руб.</a:t>
                      </a:r>
                      <a:endParaRPr lang="ru-RU" sz="2000" dirty="0"/>
                    </a:p>
                  </a:txBody>
                  <a:tcPr/>
                </a:tc>
              </a:tr>
              <a:tr h="273370">
                <a:tc>
                  <a:txBody>
                    <a:bodyPr/>
                    <a:lstStyle/>
                    <a:p>
                      <a:pPr algn="l"/>
                      <a:r>
                        <a:rPr lang="ru-RU" sz="2300" b="1" spc="-1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модернизация производства, в том числе ЮЛ, участниками которых являются только объединения инвалидов:</a:t>
                      </a:r>
                    </a:p>
                    <a:p>
                      <a:pPr algn="l"/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возмещение – 50% от затрат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, но не более 5 млн руб. (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min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 сумма затрат 500 тыс. руб.)</a:t>
                      </a:r>
                    </a:p>
                    <a:p>
                      <a:pPr algn="l"/>
                      <a:endParaRPr lang="ru-RU" sz="1800" b="1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l"/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финансовое обеспечение (</a:t>
                      </a:r>
                      <a:r>
                        <a:rPr lang="ru-RU" sz="1800" b="1" spc="-1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объединения инвалидов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) –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75% от затрат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, но не более 5 млн руб. (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min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 сумма затрат 250 тыс. руб.)</a:t>
                      </a:r>
                      <a:endParaRPr lang="ru-RU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ru-RU" sz="2500" b="1" dirty="0" smtClean="0">
                          <a:solidFill>
                            <a:srgbClr val="002060"/>
                          </a:solidFill>
                        </a:rPr>
                        <a:t>Постановление Правительства</a:t>
                      </a:r>
                      <a:r>
                        <a:rPr lang="ru-RU" sz="2500" b="1" baseline="0" dirty="0" smtClean="0">
                          <a:solidFill>
                            <a:srgbClr val="002060"/>
                          </a:solidFill>
                        </a:rPr>
                        <a:t> ЛО от </a:t>
                      </a:r>
                      <a:r>
                        <a:rPr lang="en-US" sz="2500" b="1" baseline="0" dirty="0" smtClean="0">
                          <a:solidFill>
                            <a:srgbClr val="002060"/>
                          </a:solidFill>
                        </a:rPr>
                        <a:t>03.04.2024</a:t>
                      </a:r>
                      <a:r>
                        <a:rPr lang="ru-RU" sz="2500" b="1" baseline="0" dirty="0" smtClean="0">
                          <a:solidFill>
                            <a:srgbClr val="002060"/>
                          </a:solidFill>
                        </a:rPr>
                        <a:t/>
                      </a:r>
                      <a:br>
                        <a:rPr lang="ru-RU" sz="2500" b="1" baseline="0" dirty="0" smtClean="0">
                          <a:solidFill>
                            <a:srgbClr val="002060"/>
                          </a:solidFill>
                        </a:rPr>
                      </a:br>
                      <a:r>
                        <a:rPr lang="ru-RU" sz="2500" b="1" baseline="0" dirty="0" smtClean="0">
                          <a:solidFill>
                            <a:srgbClr val="002060"/>
                          </a:solidFill>
                        </a:rPr>
                        <a:t>№</a:t>
                      </a:r>
                      <a:r>
                        <a:rPr lang="en-US" sz="2500" b="1" baseline="0" dirty="0" smtClean="0">
                          <a:solidFill>
                            <a:srgbClr val="002060"/>
                          </a:solidFill>
                        </a:rPr>
                        <a:t> 226 </a:t>
                      </a:r>
                      <a:endParaRPr lang="ru-RU" sz="25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spc="-1" dirty="0" smtClean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97</a:t>
                      </a:r>
                      <a:endParaRPr lang="ru-RU" sz="2500" dirty="0"/>
                    </a:p>
                  </a:txBody>
                  <a:tcPr/>
                </a:tc>
              </a:tr>
              <a:tr h="409895">
                <a:tc>
                  <a:txBody>
                    <a:bodyPr/>
                    <a:lstStyle/>
                    <a:p>
                      <a:pPr algn="l"/>
                      <a:r>
                        <a:rPr lang="ru-RU" sz="2300" b="1" spc="-1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проценты по кредитам</a:t>
                      </a:r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75% от затрат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, но не более 2,5 млн руб. (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min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 сумма затрат 500 тыс. руб.)</a:t>
                      </a:r>
                      <a:endParaRPr lang="ru-RU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spc="-1" dirty="0" smtClean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41</a:t>
                      </a:r>
                      <a:endParaRPr lang="ru-RU" sz="2500" dirty="0"/>
                    </a:p>
                  </a:txBody>
                  <a:tcPr/>
                </a:tc>
              </a:tr>
              <a:tr h="154514">
                <a:tc>
                  <a:txBody>
                    <a:bodyPr/>
                    <a:lstStyle/>
                    <a:p>
                      <a:pPr algn="l"/>
                      <a:r>
                        <a:rPr lang="ru-RU" sz="2300" b="1" spc="-1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проценты по лизингу</a:t>
                      </a:r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75% от затрат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, но не более 1,5 млн руб. (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min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 сумма затрат 250 тыс. руб.)</a:t>
                      </a:r>
                      <a:endParaRPr lang="ru-RU" sz="1800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spc="-1" dirty="0" smtClean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45</a:t>
                      </a:r>
                      <a:endParaRPr lang="ru-RU" sz="2500" dirty="0"/>
                    </a:p>
                  </a:txBody>
                  <a:tcPr/>
                </a:tc>
              </a:tr>
              <a:tr h="154514">
                <a:tc>
                  <a:txBody>
                    <a:bodyPr/>
                    <a:lstStyle/>
                    <a:p>
                      <a:pPr algn="l"/>
                      <a:r>
                        <a:rPr lang="ru-RU" sz="2300" b="1" spc="-1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социальным предприятиям</a:t>
                      </a:r>
                      <a:endParaRPr lang="ru-RU" sz="2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75% от затрат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, но не более 1 млн руб. (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min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 сумма затрат 250 тыс. руб.)</a:t>
                      </a:r>
                      <a:endParaRPr lang="ru-RU" sz="1800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spc="-1" dirty="0" smtClean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2500" b="1" spc="-1" dirty="0" smtClean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7</a:t>
                      </a:r>
                      <a:endParaRPr lang="ru-RU" sz="2500" dirty="0"/>
                    </a:p>
                  </a:txBody>
                  <a:tcPr/>
                </a:tc>
              </a:tr>
              <a:tr h="154514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1" spc="-1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получение сертификатов</a:t>
                      </a:r>
                      <a:endParaRPr lang="ru-RU" sz="23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75% от затрат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, но не более 2,5 млн руб. (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min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 сумма затрат 500 тыс. руб.)</a:t>
                      </a:r>
                      <a:endParaRPr lang="ru-RU" sz="1800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1" spc="-1" dirty="0" smtClean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  <a:endParaRPr lang="ru-RU" sz="25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14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-1" y="1"/>
            <a:ext cx="13681075" cy="12305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 СУБЪЕКТАМ МСП В 2025 ГОДУ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6" y="50952"/>
            <a:ext cx="1055189" cy="1179581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05759"/>
              </p:ext>
            </p:extLst>
          </p:nvPr>
        </p:nvGraphicFramePr>
        <p:xfrm>
          <a:off x="124313" y="1270895"/>
          <a:ext cx="13429576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0652"/>
                <a:gridCol w="3750652"/>
                <a:gridCol w="4099894"/>
                <a:gridCol w="1828378"/>
              </a:tblGrid>
              <a:tr h="32091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Вид субсидии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Размер субсидии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Порядок предоставления субсидии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Планируемый объем средств </a:t>
                      </a:r>
                      <a:r>
                        <a:rPr lang="ru-RU" sz="2000" baseline="0" dirty="0" smtClean="0"/>
                        <a:t>в 2025 году, млн руб.</a:t>
                      </a:r>
                      <a:endParaRPr lang="ru-RU" sz="2000" dirty="0"/>
                    </a:p>
                  </a:txBody>
                  <a:tcPr/>
                </a:tc>
              </a:tr>
              <a:tr h="154514">
                <a:tc>
                  <a:txBody>
                    <a:bodyPr/>
                    <a:lstStyle/>
                    <a:p>
                      <a:pPr algn="l"/>
                      <a:r>
                        <a:rPr lang="ru-RU" sz="2000" b="1" spc="-1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гранты для молодежи</a:t>
                      </a:r>
                      <a:endParaRPr lang="ru-RU" sz="2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75% от затрат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, но не более 500 тыс. руб.</a:t>
                      </a:r>
                    </a:p>
                    <a:p>
                      <a:pPr algn="ctr"/>
                      <a:r>
                        <a:rPr lang="ru-RU" sz="1800" b="0" i="1" baseline="0" dirty="0" smtClean="0">
                          <a:solidFill>
                            <a:srgbClr val="002060"/>
                          </a:solidFill>
                        </a:rPr>
                        <a:t>(план в 2025 году поднять возраст до 30 лет и субсидию до 750 тыс. руб.)</a:t>
                      </a:r>
                      <a:endParaRPr lang="ru-RU" sz="1800" b="0" i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Постановление Правительства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 ЛО от 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07.07.2021 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№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 481</a:t>
                      </a:r>
                      <a:endParaRPr lang="ru-RU" sz="18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spc="-1" dirty="0" smtClean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30</a:t>
                      </a:r>
                      <a:endParaRPr lang="ru-RU" sz="2500" dirty="0"/>
                    </a:p>
                  </a:txBody>
                  <a:tcPr/>
                </a:tc>
              </a:tr>
              <a:tr h="154514">
                <a:tc>
                  <a:txBody>
                    <a:bodyPr/>
                    <a:lstStyle/>
                    <a:p>
                      <a:pPr algn="l"/>
                      <a:r>
                        <a:rPr lang="ru-RU" sz="2000" b="1" spc="-1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гранты для социальных предприятий</a:t>
                      </a:r>
                      <a:endParaRPr lang="ru-RU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ru-RU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spc="-1" dirty="0" smtClean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30</a:t>
                      </a:r>
                      <a:endParaRPr lang="ru-RU" sz="2500" dirty="0"/>
                    </a:p>
                  </a:txBody>
                  <a:tcPr/>
                </a:tc>
              </a:tr>
              <a:tr h="154514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2000" b="1" spc="-1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на участие в </a:t>
                      </a:r>
                      <a:r>
                        <a:rPr lang="ru-RU" sz="2000" b="1" spc="-1" dirty="0" err="1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выставочно</a:t>
                      </a:r>
                      <a:r>
                        <a:rPr lang="ru-RU" sz="2000" b="1" spc="-1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-ярмарочных мероприятиях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95% от затрат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, но не более 2 млн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Постановление Правительства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 ЛО от 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03.04.2024 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№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 22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ru-RU" sz="18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spc="-1" dirty="0" smtClean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  <a:endParaRPr lang="ru-RU" sz="2500" dirty="0"/>
                    </a:p>
                  </a:txBody>
                  <a:tcPr/>
                </a:tc>
              </a:tr>
              <a:tr h="154514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2000" b="1" spc="-1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народным художественным промыслам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90% от затрат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, но не более 700 тыс. руб.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Постановление Правительства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 ЛО от 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8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.04.2024 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№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234</a:t>
                      </a:r>
                      <a:endParaRPr lang="ru-RU" sz="18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spc="-1" dirty="0" smtClean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lang="ru-RU" sz="2500" dirty="0"/>
                    </a:p>
                  </a:txBody>
                  <a:tcPr/>
                </a:tc>
              </a:tr>
              <a:tr h="154514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2000" b="1" spc="-1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на приобретение автомагазинов и прицепов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70% от затрат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, но не более 2 млн руб.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spc="-1" dirty="0" smtClean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  <a:endParaRPr lang="ru-RU" sz="2500" dirty="0"/>
                    </a:p>
                  </a:txBody>
                  <a:tcPr/>
                </a:tc>
              </a:tr>
              <a:tr h="154514">
                <a:tc>
                  <a:txBody>
                    <a:bodyPr/>
                    <a:lstStyle/>
                    <a:p>
                      <a:pPr algn="l"/>
                      <a:r>
                        <a:rPr lang="ru-RU" sz="2000" b="1" spc="-1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проект на миллион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75% от затрат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, но не более 1 млн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Постановление Правительства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 ЛО от 21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.0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.202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№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</a:rPr>
                        <a:t>507</a:t>
                      </a:r>
                      <a:r>
                        <a:rPr lang="en-US" sz="18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sz="1800" b="1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spc="-1" dirty="0" smtClean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3</a:t>
                      </a:r>
                      <a:endParaRPr lang="ru-RU" sz="2500" dirty="0"/>
                    </a:p>
                  </a:txBody>
                  <a:tcPr/>
                </a:tc>
              </a:tr>
              <a:tr h="154514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spc="-1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гранты субъектам МСП,</a:t>
                      </a:r>
                      <a:r>
                        <a:rPr lang="ru-RU" sz="2000" b="1" spc="-1" baseline="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 действующим до 2-х лет</a:t>
                      </a:r>
                      <a:endParaRPr lang="ru-RU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в разработке</a:t>
                      </a:r>
                      <a:endParaRPr lang="ru-RU" sz="1800" b="1" baseline="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Планируется в 2025 году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1" spc="-1" dirty="0" smtClean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39</a:t>
                      </a:r>
                      <a:endParaRPr lang="ru-RU" sz="25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75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7C8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7C8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7C8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25267</TotalTime>
  <Words>1285</Words>
  <Application>Microsoft Office PowerPoint</Application>
  <PresentationFormat>Произвольный</PresentationFormat>
  <Paragraphs>244</Paragraphs>
  <Slides>20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Office Theme</vt:lpstr>
      <vt:lpstr>1_Тема Office</vt:lpstr>
      <vt:lpstr>2_Тема Office</vt:lpstr>
      <vt:lpstr>3_Тема Office</vt:lpstr>
      <vt:lpstr>5_Тема Office</vt:lpstr>
      <vt:lpstr>Презентация PowerPoint</vt:lpstr>
      <vt:lpstr>Ленинградская область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СУБСИДИИ СУБЪЕКТАМ МСП В 2025 ГОДУ</vt:lpstr>
      <vt:lpstr>СУБСИДИИ СУБЪЕКТАМ МСП В 2025 ГОДУ</vt:lpstr>
      <vt:lpstr>ГДЕ НАЙТИ ИНФОРМАЦИЮ</vt:lpstr>
      <vt:lpstr>Презентация PowerPoint</vt:lpstr>
      <vt:lpstr>Презентация PowerPoint</vt:lpstr>
      <vt:lpstr>Сервисы на сайте 813.ru</vt:lpstr>
      <vt:lpstr>Навигатор мер поддержки</vt:lpstr>
      <vt:lpstr>Линия прямых обращений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Дарья Леонидовна Бульина</cp:lastModifiedBy>
  <cp:revision>1078</cp:revision>
  <cp:lastPrinted>2024-09-16T13:05:00Z</cp:lastPrinted>
  <dcterms:modified xsi:type="dcterms:W3CDTF">2024-10-02T07:15:00Z</dcterms:modified>
</cp:coreProperties>
</file>