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8" r:id="rId4"/>
    <p:sldId id="272" r:id="rId5"/>
    <p:sldId id="264" r:id="rId6"/>
    <p:sldId id="257" r:id="rId7"/>
    <p:sldId id="265" r:id="rId8"/>
    <p:sldId id="279" r:id="rId9"/>
    <p:sldId id="280" r:id="rId10"/>
    <p:sldId id="281" r:id="rId11"/>
    <p:sldId id="283" r:id="rId12"/>
    <p:sldId id="269" r:id="rId13"/>
    <p:sldId id="282" r:id="rId14"/>
    <p:sldId id="278" r:id="rId15"/>
    <p:sldId id="263" r:id="rId16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75E"/>
    <a:srgbClr val="3494CE"/>
    <a:srgbClr val="455AA8"/>
    <a:srgbClr val="243D99"/>
    <a:srgbClr val="9BDCF3"/>
    <a:srgbClr val="F04247"/>
    <a:srgbClr val="F9BDBD"/>
    <a:srgbClr val="EE2128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99" autoAdjust="0"/>
  </p:normalViewPr>
  <p:slideViewPr>
    <p:cSldViewPr showGuides="1">
      <p:cViewPr varScale="1">
        <p:scale>
          <a:sx n="108" d="100"/>
          <a:sy n="108" d="100"/>
        </p:scale>
        <p:origin x="762" y="114"/>
      </p:cViewPr>
      <p:guideLst>
        <p:guide orient="horz" pos="21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3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1667" y="2348880"/>
            <a:ext cx="11833225" cy="373429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Bahnschrift SemiLight" panose="020B0502040204020203" pitchFamily="34" charset="0"/>
                <a:cs typeface="DejaVu Sans"/>
              </a:rPr>
              <a:t>Субсидия «НХП и ремесла»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Bahnschrift SemiLight" panose="020B0502040204020203" pitchFamily="34" charset="0"/>
                <a:cs typeface="DejaVu Sans"/>
              </a:rPr>
              <a:t>на возмещение части затрат субъектам малого и среднего предпринимательства, осуществляющим деятельность в сфере народных художественных промыслов и (или) ремесел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5477782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Bahnschrift SemiBold" panose="020B0502040204020203" pitchFamily="34" charset="0"/>
                <a:sym typeface="+mn-ea"/>
              </a:rPr>
              <a:t>РАСЧЕТ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Пятиугольник 1"/>
          <p:cNvSpPr/>
          <p:nvPr/>
        </p:nvSpPr>
        <p:spPr bwMode="auto">
          <a:xfrm>
            <a:off x="767408" y="1266339"/>
            <a:ext cx="8280920" cy="2116624"/>
          </a:xfrm>
          <a:prstGeom prst="homePlate">
            <a:avLst/>
          </a:prstGeom>
          <a:solidFill>
            <a:srgbClr val="3494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767408" y="3749889"/>
            <a:ext cx="8280920" cy="2025425"/>
          </a:xfrm>
          <a:prstGeom prst="homePlate">
            <a:avLst/>
          </a:prstGeom>
          <a:solidFill>
            <a:srgbClr val="455A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шивка 2"/>
          <p:cNvSpPr/>
          <p:nvPr/>
        </p:nvSpPr>
        <p:spPr bwMode="auto">
          <a:xfrm>
            <a:off x="8832304" y="1266339"/>
            <a:ext cx="2016224" cy="2116624"/>
          </a:xfrm>
          <a:prstGeom prst="chevron">
            <a:avLst/>
          </a:prstGeom>
          <a:solidFill>
            <a:srgbClr val="455A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шивка 10"/>
          <p:cNvSpPr/>
          <p:nvPr/>
        </p:nvSpPr>
        <p:spPr bwMode="auto">
          <a:xfrm>
            <a:off x="8832304" y="3749888"/>
            <a:ext cx="2016224" cy="2025425"/>
          </a:xfrm>
          <a:prstGeom prst="chevron">
            <a:avLst/>
          </a:prstGeom>
          <a:solidFill>
            <a:srgbClr val="3494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7451" y="1289041"/>
            <a:ext cx="5802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latin typeface="Bahnschrift SemiLight" panose="020B0502040204020203" pitchFamily="34" charset="0"/>
              </a:rPr>
              <a:t>Sсуб</a:t>
            </a:r>
            <a:r>
              <a:rPr lang="ru-RU" sz="1800" dirty="0">
                <a:latin typeface="Bahnschrift SemiLight" panose="020B0502040204020203" pitchFamily="34" charset="0"/>
              </a:rPr>
              <a:t>=</a:t>
            </a:r>
            <a:r>
              <a:rPr lang="ru-RU" sz="1800" dirty="0" err="1">
                <a:latin typeface="Bahnschrift SemiLight" panose="020B0502040204020203" pitchFamily="34" charset="0"/>
              </a:rPr>
              <a:t>Sзатр</a:t>
            </a:r>
            <a:r>
              <a:rPr lang="ru-RU" sz="1800" dirty="0">
                <a:latin typeface="Bahnschrift SemiLight" panose="020B0502040204020203" pitchFamily="34" charset="0"/>
              </a:rPr>
              <a:t> x К,</a:t>
            </a:r>
          </a:p>
          <a:p>
            <a:endParaRPr lang="ru-RU" sz="1800" dirty="0">
              <a:latin typeface="Bahnschrift SemiLight" panose="020B0502040204020203" pitchFamily="34" charset="0"/>
            </a:endParaRPr>
          </a:p>
          <a:p>
            <a:r>
              <a:rPr lang="ru-RU" sz="1800" dirty="0">
                <a:latin typeface="Bahnschrift SemiLight" panose="020B0502040204020203" pitchFamily="34" charset="0"/>
              </a:rPr>
              <a:t>где:</a:t>
            </a:r>
          </a:p>
          <a:p>
            <a:r>
              <a:rPr lang="ru-RU" sz="1800" dirty="0" err="1">
                <a:solidFill>
                  <a:srgbClr val="C00000"/>
                </a:solidFill>
                <a:latin typeface="Bahnschrift SemiLight" panose="020B0502040204020203" pitchFamily="34" charset="0"/>
              </a:rPr>
              <a:t>Sсуб</a:t>
            </a:r>
            <a:r>
              <a:rPr lang="ru-RU" sz="1800" dirty="0">
                <a:latin typeface="Bahnschrift SemiLight" panose="020B0502040204020203" pitchFamily="34" charset="0"/>
              </a:rPr>
              <a:t> – расчетный размер субсидии,</a:t>
            </a:r>
          </a:p>
          <a:p>
            <a:r>
              <a:rPr lang="ru-RU" sz="1800" dirty="0" err="1">
                <a:solidFill>
                  <a:srgbClr val="C00000"/>
                </a:solidFill>
                <a:latin typeface="Bahnschrift SemiLight" panose="020B0502040204020203" pitchFamily="34" charset="0"/>
              </a:rPr>
              <a:t>Sзатр</a:t>
            </a:r>
            <a:r>
              <a:rPr lang="ru-RU" sz="1800" dirty="0">
                <a:latin typeface="Bahnschrift SemiLight" panose="020B0502040204020203" pitchFamily="34" charset="0"/>
              </a:rPr>
              <a:t> – сумма фактически осуществленных и документально подтвержденных затрат,</a:t>
            </a:r>
          </a:p>
          <a:p>
            <a:r>
              <a:rPr lang="ru-RU" sz="1800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К</a:t>
            </a:r>
            <a:r>
              <a:rPr lang="ru-RU" sz="1800" dirty="0">
                <a:latin typeface="Bahnschrift SemiLight" panose="020B0502040204020203" pitchFamily="34" charset="0"/>
              </a:rPr>
              <a:t> – коэффициент возмещения затрат.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20774" y="3861048"/>
            <a:ext cx="6847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Для получателей субсидии, изготавливаемые изделия которых решением художественно-экспертного совета по народным художественным промыслам Ленинградской области </a:t>
            </a:r>
            <a:r>
              <a:rPr lang="ru-RU" sz="1800" dirty="0" err="1">
                <a:solidFill>
                  <a:schemeClr val="bg1"/>
                </a:solidFill>
                <a:latin typeface="Bahnschrift SemiLight" panose="020B0502040204020203" pitchFamily="34" charset="0"/>
              </a:rPr>
              <a:t>отнесенык</a:t>
            </a:r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 изделиям народных художественных промыслов, </a:t>
            </a:r>
            <a:r>
              <a:rPr lang="ru-RU" sz="1800" dirty="0">
                <a:solidFill>
                  <a:srgbClr val="F1575E"/>
                </a:solidFill>
                <a:latin typeface="Bahnschrift SemiLight" panose="020B0502040204020203" pitchFamily="34" charset="0"/>
              </a:rPr>
              <a:t>К = 0,9</a:t>
            </a:r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; </a:t>
            </a:r>
          </a:p>
          <a:p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для иных получателей субсидии </a:t>
            </a:r>
            <a:r>
              <a:rPr lang="ru-RU" sz="1800" dirty="0">
                <a:solidFill>
                  <a:srgbClr val="F1575E"/>
                </a:solidFill>
                <a:latin typeface="Bahnschrift SemiLight" panose="020B0502040204020203" pitchFamily="34" charset="0"/>
              </a:rPr>
              <a:t>К = 0,8</a:t>
            </a:r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.</a:t>
            </a:r>
          </a:p>
          <a:p>
            <a:endParaRPr lang="ru-RU" sz="18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2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ОТВЕТСТВЕННОСТЬ И ОБЯЗАТЕЛЬСТВА ПРЕДПРИНИМАТЕЛЯ</a:t>
            </a:r>
            <a:b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5360" y="1564323"/>
            <a:ext cx="11593287" cy="156966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3285302"/>
            <a:ext cx="11521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1.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Обязательство 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получателя субсидии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не отчуждать торговое оборудование из своей собственности в течение трех лет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, следующих за годом предоставления субсидии (в случае предоставления субсидии для возмещения части затрат, связанных с приобретением торгового оборудования для объектов товаропроводящей сети)</a:t>
            </a:r>
          </a:p>
          <a:p>
            <a:endParaRPr lang="ru-RU" sz="2000" b="1" dirty="0">
              <a:solidFill>
                <a:srgbClr val="243D99"/>
              </a:solidFill>
              <a:latin typeface="Bahnschrift SemiLight" panose="020B0502040204020203" pitchFamily="34" charset="0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 получателя субсидии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обеспечить увеличение объема выручки в году предоставления субсидии не менее чем на 2% 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по отношению к году, предшествующему году предоставления субсидии (в случае если общий размер субсидий, предоставленных получателю субсидии в текущем году, составляет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менее пятисот тысяч руб.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ОТВЕТСТВЕННОСТЬ И ОБЯЗАТЕЛЬСТВА ПРЕДПРИНИМАТЕЛЯ</a:t>
            </a:r>
            <a:b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1369187"/>
            <a:ext cx="11521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3.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Обязательство 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получателя субсидии обеспечить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увеличение объема выручки в году предоставления субсидии не менее чем на 5%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 по отношению к году, предшествующему году предоставления субсидии (в случае если общий размер субсидий, предоставленных получателю субсидии в текущем году, составляет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пятьсот тысяч рублей и более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Bahnschrift SemiLight" panose="020B0502040204020203" pitchFamily="34" charset="0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 получателя субсидии обеспечить в году предоставления субсидии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сохранение среднесписочной численности работников 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(при наличии у получателя субсидии наемных работников)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на уровне не менее чем 90%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 от величины среднесписочной численности работников в году, предшествующем году предоставления субсидии (в случае если общий размер субсидий, предоставленных получателю субсидии в текущем году, составляет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менее пятисот тысяч рублей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Bahnschrift SemiLight" panose="020B0502040204020203" pitchFamily="34" charset="0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5.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 получателя субсидии обеспечить в году предоставления субсидии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сохранение среднесписочной численности работников 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(при наличии у получателя субсидии наемных работников)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на уровне не менее чем в году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, предшествующем году предоставления субсидии (в случае если общий размер субсидий, предоставленных получателю                         субсидии в текущем году, составляет </a:t>
            </a:r>
            <a:r>
              <a:rPr lang="ru-RU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пятьсот тысяч рублей и более</a:t>
            </a:r>
            <a:r>
              <a:rPr lang="ru-RU" sz="2000" b="1" dirty="0">
                <a:solidFill>
                  <a:srgbClr val="243D99"/>
                </a:solidFill>
                <a:latin typeface="Bahnschrift Semi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616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отчётность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344" y="1343223"/>
            <a:ext cx="116162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F1575E"/>
                </a:solidFill>
                <a:latin typeface="Bahnschrift SemiLight" panose="020B0502040204020203" pitchFamily="34" charset="0"/>
                <a:cs typeface="Arial" panose="020B0604020202020204"/>
              </a:rPr>
              <a:t>ежеквартальный</a:t>
            </a:r>
            <a:r>
              <a:rPr lang="ru-RU" sz="3200" kern="100" spc="-100" dirty="0">
                <a:solidFill>
                  <a:srgbClr val="F1575E"/>
                </a:solidFill>
                <a:latin typeface="Bahnschrift SemiLight" panose="020B0502040204020203" pitchFamily="34" charset="0"/>
                <a:cs typeface="Arial" panose="020B0604020202020204"/>
              </a:rPr>
              <a:t>  </a:t>
            </a:r>
            <a:r>
              <a:rPr lang="ru-RU" sz="2800" kern="100" spc="-100" dirty="0">
                <a:solidFill>
                  <a:srgbClr val="F1575E"/>
                </a:solidFill>
                <a:latin typeface="Bahnschrift SemiLight" panose="020B0502040204020203" pitchFamily="34" charset="0"/>
                <a:cs typeface="Arial" panose="020B0604020202020204"/>
              </a:rPr>
              <a:t>отчет </a:t>
            </a:r>
            <a:r>
              <a:rPr lang="ru-RU" sz="2800" kern="100" spc="-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 </a:t>
            </a:r>
            <a:r>
              <a:rPr lang="ru-RU" sz="2800" kern="100" spc="-100" dirty="0">
                <a:solidFill>
                  <a:srgbClr val="F1575E"/>
                </a:solidFill>
                <a:latin typeface="Bahnschrift SemiLight" panose="020B0502040204020203" pitchFamily="34" charset="0"/>
              </a:rPr>
              <a:t>о достижении значений результатов предоставления субсидии </a:t>
            </a:r>
            <a:r>
              <a:rPr lang="ru-RU" sz="2800" kern="100" spc="-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не позднее 20 числа месяца, следующего за отчетным кварталом </a:t>
            </a:r>
            <a:r>
              <a:rPr lang="ru-RU" sz="2800" kern="100" spc="-100" dirty="0">
                <a:solidFill>
                  <a:srgbClr val="0033CC"/>
                </a:solidFill>
                <a:latin typeface="Bahnschrift SemiLight" panose="020B0502040204020203" pitchFamily="34" charset="0"/>
              </a:rPr>
              <a:t>по форме, установленной Соглашением</a:t>
            </a:r>
            <a:endParaRPr lang="ru-RU" sz="2800" kern="100" spc="-100" dirty="0">
              <a:solidFill>
                <a:srgbClr val="0033CC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endParaRPr lang="ru-RU" sz="2400" kern="100" spc="-100" dirty="0">
              <a:solidFill>
                <a:srgbClr val="0033CC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F1575E"/>
                </a:solidFill>
                <a:latin typeface="Bahnschrift SemiLight" panose="020B0502040204020203" pitchFamily="34" charset="0"/>
              </a:rPr>
              <a:t>отчет о выполнении обязательств </a:t>
            </a:r>
            <a:r>
              <a:rPr lang="ru-RU" sz="2800" kern="100" spc="-100" dirty="0">
                <a:solidFill>
                  <a:srgbClr val="0033CC"/>
                </a:solidFill>
                <a:latin typeface="Bahnschrift SemiLight" panose="020B0502040204020203" pitchFamily="34" charset="0"/>
              </a:rPr>
              <a:t>по Соглашению по форме, установленной Соглашением</a:t>
            </a: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endParaRPr lang="ru-RU" sz="2800" kern="100" spc="-100" dirty="0">
              <a:solidFill>
                <a:srgbClr val="0033CC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Bahnschrift SemiLight" panose="020B0502040204020203" pitchFamily="34" charset="0"/>
                <a:cs typeface="Arial" panose="020B0604020202020204"/>
              </a:rPr>
              <a:t>В случае нарушения сроков предоставления отчетности –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5 000 рублей за каждый выявленный случай нарушения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Bahnschrift SemiLight" panose="020B0502040204020203" pitchFamily="34" charset="0"/>
                <a:cs typeface="Arial" panose="020B0604020202020204"/>
              </a:rPr>
              <a:t>срока предоставления отчетности</a:t>
            </a: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869156" y="4653136"/>
            <a:ext cx="9331300" cy="1490241"/>
          </a:xfrm>
          <a:prstGeom prst="snip2Diag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14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152900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Bahnschrift SemiLight" panose="020B0502040204020203" pitchFamily="34" charset="0"/>
                <a:cs typeface="Arial" panose="020B0604020202020204"/>
              </a:rPr>
              <a:t>Информация о датах приема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Bahnschrift SemiLight" panose="020B0502040204020203" pitchFamily="34" charset="0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Bahnschrift SemiLight" panose="020B0502040204020203" pitchFamily="34" charset="0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Bahnschrift SemiLight" panose="020B0502040204020203" pitchFamily="34" charset="0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Bahnschrift SemiLight" panose="020B0502040204020203" pitchFamily="34" charset="0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Bahnschrift SemiLight" panose="020B0502040204020203" pitchFamily="34" charset="0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Bahnschrift SemiLight" panose="020B0502040204020203" pitchFamily="34" charset="0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Bahnschrift SemiLight" panose="020B0502040204020203" pitchFamily="34" charset="0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Bahnschrift SemiLight" panose="020B0502040204020203" pitchFamily="34" charset="0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Bahnschrift SemiLight" panose="020B0502040204020203" pitchFamily="34" charset="0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6797054" cy="113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Bahnschrift Light" panose="020B0502040204020203" pitchFamily="34" charset="0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Bahnschrift Light" panose="020B0502040204020203" pitchFamily="34" charset="0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Bahnschrift Light" panose="020B0502040204020203" pitchFamily="34" charset="0"/>
                <a:ea typeface="DejaVu Sans"/>
              </a:rPr>
              <a:t>Ленинградской области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75045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8464" y="652830"/>
            <a:ext cx="12192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latin typeface="Bahnschrift SemiLight" panose="020B0502040204020203" pitchFamily="34" charset="0"/>
              </a:rPr>
              <a:t>Возмещение части затрат субъектам малого и среднего предпринимательства, осуществляющим деятельность в сфере народных художественных промыслов и (или) ремесел</a:t>
            </a:r>
          </a:p>
          <a:p>
            <a:pPr marL="1143000" lvl="3" indent="0"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uFillTx/>
              <a:latin typeface="Bahnschrift SemiLight" panose="020B0502040204020203" pitchFamily="34" charset="0"/>
              <a:cs typeface="Arial" panose="020B0604020202020204"/>
              <a:sym typeface="+mn-ea"/>
            </a:endParaRPr>
          </a:p>
          <a:p>
            <a:pPr marL="1143000" lvl="3" indent="0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  <a:sym typeface="+mn-ea"/>
              </a:rPr>
              <a:t>8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 000 000 рублей</a:t>
            </a:r>
          </a:p>
          <a:p>
            <a:pPr marL="1143000" lvl="3" indent="0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  <a:sym typeface="+mn-ea"/>
              </a:rPr>
              <a:t>не более 90% затрат</a:t>
            </a:r>
          </a:p>
          <a:p>
            <a:pPr marL="1143000" lvl="3" indent="0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3200" b="1" kern="100" dirty="0">
              <a:solidFill>
                <a:srgbClr val="FF0000"/>
              </a:solidFill>
              <a:latin typeface="Bahnschrift SemiLight" panose="020B0502040204020203" pitchFamily="34" charset="0"/>
              <a:cs typeface="Arial" panose="020B0604020202020204"/>
              <a:sym typeface="+mn-ea"/>
            </a:endParaRPr>
          </a:p>
          <a:p>
            <a:pPr marL="357188" lvl="3" indent="0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*максимальная сумма субсидии: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700 тыс. руб. </a:t>
            </a:r>
          </a:p>
          <a:p>
            <a:pPr marL="357188" lvl="3" indent="0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latin typeface="Bahnschrift SemiLight" panose="020B0502040204020203" pitchFamily="34" charset="0"/>
              </a:rPr>
              <a:t>*минимальная сумма субсидии: </a:t>
            </a:r>
            <a:r>
              <a:rPr lang="ru-RU" altLang="ru-RU" sz="3200" b="1" kern="1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200 тыс. руб. </a:t>
            </a:r>
            <a:endParaRPr lang="ru-RU" altLang="ru-RU" sz="3200" b="1" kern="100" dirty="0">
              <a:solidFill>
                <a:srgbClr val="FF0000"/>
              </a:solidFill>
              <a:uFillTx/>
              <a:latin typeface="Bahnschrift SemiLight" panose="020B0502040204020203" pitchFamily="34" charset="0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субсидии категориям и требованиям, предусмотренным Порядком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4285545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FF0000"/>
              </a:solidFill>
              <a:latin typeface="Bahnschrift SemiLight" panose="020B0502040204020203" pitchFamily="34" charset="0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467752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63406" y="2898080"/>
            <a:ext cx="8465185" cy="138499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63406" y="4712694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1191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60" y="912336"/>
            <a:ext cx="1124585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субъект МСП 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– </a:t>
            </a:r>
            <a:r>
              <a:rPr lang="ru-RU" sz="2300" kern="100" spc="-30" dirty="0">
                <a:solidFill>
                  <a:srgbClr val="0033CC"/>
                </a:solidFill>
                <a:latin typeface="Bahnschrift SemiLight" panose="020B0502040204020203" pitchFamily="34" charset="0"/>
                <a:sym typeface="+mn-ea"/>
              </a:rPr>
              <a:t>хозяйствующие субъекты (юридические лица и индивидуальные предприниматели)</a:t>
            </a:r>
            <a:r>
              <a:rPr lang="ru-RU" sz="2300" kern="100" spc="-3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, сведения о которых внесены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 в Единый реестр МСП – </a:t>
            </a:r>
            <a:r>
              <a:rPr lang="en-US" sz="2300" kern="100" spc="-30" dirty="0" err="1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/>
                <a:sym typeface="+mn-ea"/>
              </a:rPr>
              <a:t>rmsp</a:t>
            </a:r>
            <a:r>
              <a:rPr lang="ru-RU" sz="2300" kern="100" spc="-30" dirty="0">
                <a:solidFill>
                  <a:srgbClr val="FF0000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.nalog.ru</a:t>
            </a:r>
            <a:endParaRPr lang="ru-RU" sz="2300" kern="100" spc="-30" dirty="0">
              <a:solidFill>
                <a:srgbClr val="0033CC"/>
              </a:solidFill>
              <a:uFillTx/>
              <a:latin typeface="Bahnschrift SemiLight" panose="020B0502040204020203" pitchFamily="34" charset="0"/>
              <a:cs typeface="Arial" panose="020B0604020202020204"/>
              <a:sym typeface="+mn-ea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осуществляет деятельность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 в Ленинградской области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состоит на налоговом учете 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в Ленинградской области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не осуществляет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задолженность по налогам 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не превышает </a:t>
            </a:r>
            <a:r>
              <a:rPr lang="ru-RU" sz="2300" kern="100" spc="-30" dirty="0">
                <a:solidFill>
                  <a:srgbClr val="FF0000"/>
                </a:solidFill>
                <a:uFillTx/>
                <a:latin typeface="Bahnschrift SemiLight" panose="020B0502040204020203" pitchFamily="34" charset="0"/>
                <a:cs typeface="Arial" panose="020B0604020202020204"/>
              </a:rPr>
              <a:t>30 000 рублей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 по возврату </a:t>
            </a:r>
            <a:r>
              <a:rPr lang="ru-RU" sz="2300" kern="100" spc="-30" dirty="0">
                <a:solidFill>
                  <a:srgbClr val="0033CC"/>
                </a:solidFill>
                <a:latin typeface="Bahnschrift SemiLight" panose="020B0502040204020203" pitchFamily="34" charset="0"/>
                <a:sym typeface="+mn-ea"/>
              </a:rPr>
              <a:t>субсидий в бюджет</a:t>
            </a:r>
            <a:endParaRPr lang="ru-RU" sz="2300" kern="100" spc="-30" dirty="0">
              <a:solidFill>
                <a:srgbClr val="0033CC"/>
              </a:solidFill>
              <a:uFillTx/>
              <a:latin typeface="Bahnschrift SemiLight" panose="020B0502040204020203" pitchFamily="34" charset="0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 по полученным мерам поддержки                               (</a:t>
            </a:r>
            <a:r>
              <a:rPr lang="ru-RU" sz="2300" kern="100" spc="-30" dirty="0">
                <a:solidFill>
                  <a:srgbClr val="FF0000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rmsp-pp.nalog.ru</a:t>
            </a:r>
            <a:r>
              <a:rPr lang="ru-RU" sz="2300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)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30" dirty="0">
                <a:solidFill>
                  <a:srgbClr val="0033CC"/>
                </a:solidFill>
                <a:uFillTx/>
                <a:latin typeface="Bahnschrift SemiLight" panose="020B0502040204020203" pitchFamily="34" charset="0"/>
                <a:cs typeface="Arial" panose="020B0604020202020204"/>
                <a:sym typeface="+mn-ea"/>
              </a:rPr>
              <a:t>основной </a:t>
            </a:r>
            <a:r>
              <a:rPr lang="ru-RU" sz="2300" kern="100" spc="-30" dirty="0">
                <a:solidFill>
                  <a:srgbClr val="0033CC"/>
                </a:solidFill>
                <a:latin typeface="Bahnschrift SemiLight" panose="020B0502040204020203" pitchFamily="34" charset="0"/>
                <a:cs typeface="Arial" panose="020B0604020202020204"/>
              </a:rPr>
              <a:t>или дополнительный </a:t>
            </a:r>
            <a:r>
              <a:rPr lang="ru-RU" sz="2300" b="1" kern="100" spc="-30" dirty="0">
                <a:solidFill>
                  <a:srgbClr val="0033CC"/>
                </a:solidFill>
                <a:latin typeface="Bahnschrift SemiLight" panose="020B0502040204020203" pitchFamily="34" charset="0"/>
                <a:sym typeface="+mn-ea"/>
              </a:rPr>
              <a:t>ОКВЭД –</a:t>
            </a:r>
            <a:r>
              <a:rPr lang="ru-RU" sz="2300" kern="100" spc="-30" dirty="0">
                <a:solidFill>
                  <a:srgbClr val="0033CC"/>
                </a:solidFill>
                <a:latin typeface="Bahnschrift SemiLight" panose="020B0502040204020203" pitchFamily="34" charset="0"/>
                <a:sym typeface="+mn-ea"/>
              </a:rPr>
              <a:t>включен в перечень, утвержденный постановлением Правительства Ленинградской области                                                от 28 апреля 2022 года № 284</a:t>
            </a:r>
            <a:endParaRPr lang="ru-RU" altLang="ru-RU" sz="2300" kern="100" spc="-30" dirty="0">
              <a:solidFill>
                <a:srgbClr val="0033CC"/>
              </a:solidFill>
              <a:uFillTx/>
              <a:latin typeface="Bahnschrift SemiLight" panose="020B0502040204020203" pitchFamily="34" charset="0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Bahnschrift SemiBold" panose="020B0502040204020203" pitchFamily="34" charset="0"/>
                <a:sym typeface="+mn-ea"/>
              </a:rPr>
              <a:t>ОПРЕДЕЛЕНИЕ затрат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294730"/>
            <a:ext cx="11239102" cy="4510534"/>
          </a:xfrm>
          <a:prstGeom prst="round2DiagRect">
            <a:avLst/>
          </a:prstGeom>
          <a:solidFill>
            <a:srgbClr val="455AA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Возмещение части затрат, связанных с приобретением расходных материалов, инструментов, необходимых для изготовления продукции и изделий</a:t>
            </a: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: </a:t>
            </a:r>
          </a:p>
          <a:p>
            <a:pPr>
              <a:buClrTx/>
              <a:buSzTx/>
            </a:pPr>
            <a:endParaRPr lang="ru-RU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-    заявление по форме согласно приложению 2 к настоящему Порядку; 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договоры и платежные документы, подтверждающие приобретение и оплату расходных материалов (платежные поручения с отметкой банка, а также счета и(или) счета-фактуры);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документы, подтверждающие прием-передачу расходных материалов.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Bahnschrift SemiBold" panose="020B0502040204020203" pitchFamily="34" charset="0"/>
                <a:sym typeface="+mn-ea"/>
              </a:rPr>
              <a:t>ОПРЕДЕЛЕНИЕ затрат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042702"/>
            <a:ext cx="11239102" cy="4680521"/>
          </a:xfrm>
          <a:prstGeom prst="round2DiagRect">
            <a:avLst/>
          </a:prstGeom>
          <a:solidFill>
            <a:srgbClr val="F9BDB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latin typeface="Bahnschrift SemiLight" panose="020B0502040204020203" pitchFamily="34" charset="0"/>
              </a:rPr>
              <a:t>Возмещение части затрат, связанных с приобретением торгового оборудования для объектов товаропроводящей сети: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latin typeface="Bahnschrift SemiLight" panose="020B0502040204020203" pitchFamily="34" charset="0"/>
            </a:endParaRPr>
          </a:p>
          <a:p>
            <a:pPr>
              <a:buClrTx/>
              <a:buSzTx/>
            </a:pPr>
            <a:r>
              <a:rPr lang="ru-RU" sz="2400" dirty="0">
                <a:latin typeface="Bahnschrift SemiLight" panose="020B0502040204020203" pitchFamily="34" charset="0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latin typeface="Bahnschrift SemiLight" panose="020B0502040204020203" pitchFamily="34" charset="0"/>
              </a:rPr>
              <a:t>-    заявление по форме согласно приложению 2 к настоящему Порядку; </a:t>
            </a:r>
            <a:endParaRPr lang="ru-RU" sz="2400" b="1" dirty="0">
              <a:latin typeface="Bahnschrift SemiLight" panose="020B0502040204020203" pitchFamily="34" charset="0"/>
            </a:endParaRP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Bahnschrift SemiLight" panose="020B0502040204020203" pitchFamily="34" charset="0"/>
              </a:rPr>
              <a:t>договоры и платежные документы, подтверждающие оплату торгового оборудования (платежные поручения с отметкой банка, а также счета и(или) счета-фактуры);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Bahnschrift SemiLight" panose="020B0502040204020203" pitchFamily="34" charset="0"/>
              </a:rPr>
              <a:t>документы, подтверждающие прием-передачу торгового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Bahnschrift SemiBold" panose="020B0502040204020203" pitchFamily="34" charset="0"/>
                <a:sym typeface="+mn-ea"/>
              </a:rPr>
              <a:t>ОПРЕДЕЛЕНИЕ затрат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340768"/>
            <a:ext cx="11239102" cy="4464496"/>
          </a:xfrm>
          <a:prstGeom prst="round2DiagRect">
            <a:avLst/>
          </a:prstGeom>
          <a:solidFill>
            <a:srgbClr val="F0424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Возмещение части затрат, связанных с регистрацией прав интеллектуальной собственности:</a:t>
            </a:r>
          </a:p>
          <a:p>
            <a:pPr>
              <a:buClrTx/>
              <a:buSzTx/>
            </a:pPr>
            <a:endParaRPr lang="ru-RU" sz="28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-    заявление по форме согласно приложению 2 к настоящему Порядку; 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документ, подтверждающий получение исключительного права на интеллектуальную собственность;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документы, подтверждающие произведенные затраты на регистрацию прав интеллектуальной собственности (договор, платежные документы).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Bahnschrift SemiBold" panose="020B0502040204020203" pitchFamily="34" charset="0"/>
                <a:sym typeface="+mn-ea"/>
              </a:rPr>
              <a:t>ОПРЕДЕЛЕНИЕ затрат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007530"/>
            <a:ext cx="11239102" cy="5544616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400" b="1" dirty="0">
                <a:latin typeface="Bahnschrift SemiLight" panose="020B0502040204020203" pitchFamily="34" charset="0"/>
              </a:rPr>
              <a:t>Возмещение части затрат, связанных с поставкой на экспорт готовой продукции, произведенной участником отбора, а именно: упаковкой, маркировкой, перевозкой (транспортировкой), погрузкой, разгрузкой или перегрузкой товаров, страхованием и таможенным декларированием:</a:t>
            </a:r>
          </a:p>
          <a:p>
            <a:pPr>
              <a:buClrTx/>
              <a:buSzTx/>
            </a:pPr>
            <a:endParaRPr lang="ru-RU" sz="2400" b="1" dirty="0">
              <a:latin typeface="Bahnschrift SemiLight" panose="020B0502040204020203" pitchFamily="34" charset="0"/>
            </a:endParaRPr>
          </a:p>
          <a:p>
            <a:pPr>
              <a:buClrTx/>
              <a:buSzTx/>
            </a:pPr>
            <a:r>
              <a:rPr lang="ru-RU" sz="2400" dirty="0">
                <a:latin typeface="Bahnschrift SemiLight" panose="020B0502040204020203" pitchFamily="34" charset="0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latin typeface="Bahnschrift SemiLight" panose="020B0502040204020203" pitchFamily="34" charset="0"/>
              </a:rPr>
              <a:t>-    заявление по форме согласно приложению 2 к настоящему Порядку; 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Bahnschrift SemiLight" panose="020B0502040204020203" pitchFamily="34" charset="0"/>
              </a:rPr>
              <a:t>договоры с организациями, которые оказали услуги, выполнили работы по упаковке и маркировке, перевозке (транспортировке), погрузке, разгрузке или перегрузке товаров, страхованию и таможенному декларированию;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Bahnschrift SemiLight" panose="020B0502040204020203" pitchFamily="34" charset="0"/>
              </a:rPr>
              <a:t>документы, подтверждающие произведенную оплату на упаковку, маркировку, перевозку (транспортировку), погрузку, разгрузку или перегрузку товаров, страхование и таможенное декларирование.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1030</Words>
  <Application>Microsoft Office PowerPoint</Application>
  <PresentationFormat>Широкоэкранный</PresentationFormat>
  <Paragraphs>101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Bahnschrift Light</vt:lpstr>
      <vt:lpstr>Bahnschrift SemiBold</vt:lpstr>
      <vt:lpstr>Bahnschrift SemiLight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ОПРЕДЕЛЕНИЕ затрат</vt:lpstr>
      <vt:lpstr>ОПРЕДЕЛЕНИЕ затрат</vt:lpstr>
      <vt:lpstr>ОПРЕДЕЛЕНИЕ затрат</vt:lpstr>
      <vt:lpstr>ОПРЕДЕЛЕНИЕ затрат</vt:lpstr>
      <vt:lpstr>РАСЧЕТ СУБСИДИИ</vt:lpstr>
      <vt:lpstr> ОТВЕТСТВЕННОСТЬ И ОБЯЗАТЕЛЬСТВА ПРЕДПРИНИМАТЕЛЯ </vt:lpstr>
      <vt:lpstr> ОТВЕТСТВЕННОСТЬ И ОБЯЗАТЕЛЬСТВА ПРЕДПРИНИМАТЕЛЯ </vt:lpstr>
      <vt:lpstr>отчётность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416</cp:revision>
  <dcterms:created xsi:type="dcterms:W3CDTF">2022-07-23T06:53:00Z</dcterms:created>
  <dcterms:modified xsi:type="dcterms:W3CDTF">2024-04-02T09:12:03Z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B5A9F8DD5F3B41B391CA20A72B5B8838</vt:lpwstr>
  </property>
  <property fmtid="{D5CDD505-2E9C-101B-9397-08002B2CF9AE}" pid="7" name="KSOProductBuildVer">
    <vt:lpwstr>1033-12.2.0.13472</vt:lpwstr>
  </property>
</Properties>
</file>