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17"/>
  </p:notesMasterIdLst>
  <p:sldIdLst>
    <p:sldId id="256" r:id="rId4"/>
    <p:sldId id="268" r:id="rId5"/>
    <p:sldId id="272" r:id="rId6"/>
    <p:sldId id="264" r:id="rId7"/>
    <p:sldId id="257" r:id="rId8"/>
    <p:sldId id="265" r:id="rId9"/>
    <p:sldId id="266" r:id="rId10"/>
    <p:sldId id="267" r:id="rId11"/>
    <p:sldId id="269" r:id="rId12"/>
    <p:sldId id="270" r:id="rId13"/>
    <p:sldId id="271" r:id="rId14"/>
    <p:sldId id="273" r:id="rId15"/>
    <p:sldId id="274" r:id="rId16"/>
    <p:sldId id="275" r:id="rId18"/>
    <p:sldId id="276" r:id="rId19"/>
    <p:sldId id="263" r:id="rId20"/>
  </p:sldIdLst>
  <p:sldSz cx="12192000" cy="6858000"/>
  <p:notesSz cx="12192000" cy="6858000"/>
  <p:defaultTextStyle>
    <a:defPPr>
      <a:defRPr lang="en-GB"/>
    </a:defPPr>
    <a:lvl1pPr marL="0" lvl="0" indent="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1pPr>
    <a:lvl2pPr marL="742950" lvl="1" indent="-28575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2pPr>
    <a:lvl3pPr marL="1143000" lvl="2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3pPr>
    <a:lvl4pPr marL="1600200" lvl="3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4pPr>
    <a:lvl5pPr marL="2057400" lvl="4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5pPr>
    <a:lvl6pPr marL="2286000" lvl="5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6pPr>
    <a:lvl7pPr marL="2743200" lvl="6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7pPr>
    <a:lvl8pPr marL="3200400" lvl="7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8pPr>
    <a:lvl9pPr marL="3657600" lvl="8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D99"/>
    <a:srgbClr val="455AA8"/>
    <a:srgbClr val="EE2128"/>
    <a:srgbClr val="F1575E"/>
    <a:srgbClr val="F9BDBD"/>
    <a:srgbClr val="F04247"/>
    <a:srgbClr val="3494CE"/>
    <a:srgbClr val="9BDCF3"/>
    <a:srgbClr val="F479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678" y="120"/>
      </p:cViewPr>
      <p:guideLst>
        <p:guide orient="horz" pos="213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B4F6D-707C-4006-A44A-D7A2ADEC61DD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BBA68-A568-4FD7-8B19-FEEA5D3DC64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PhAnim="0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PhAnim="0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200" y="1122363"/>
            <a:ext cx="2741613" cy="4457700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600" y="1122363"/>
            <a:ext cx="8077200" cy="445770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PhAnim="0" userDrawn="1">
  <p:cSld name="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PhAnim="0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PhAnim="0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PhAnim="0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79600"/>
            <a:ext cx="5180013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879600"/>
            <a:ext cx="5181600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PhAnim="0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PhAnim="0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PhAnim="0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PhAnim="0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PhAnim="0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PhAnim="0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PhAnim="0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PhAnim="0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7313" cy="58642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642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PhAnim="0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PhAnim="0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09600" y="1604963"/>
            <a:ext cx="5408613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604963"/>
            <a:ext cx="5410200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PhAnim="0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PhAnim="0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PhAnim="0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PhAnim="0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PhAnim="0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0" tIns="88900" rIns="0" bIns="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0" y="-2855912"/>
            <a:ext cx="12192000" cy="665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2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>
              <a:defRPr/>
            </a:pPr>
            <a:r>
              <a:rPr lang="en-GB"/>
              <a:t>Click to edit Master title style</a:t>
            </a:r>
            <a:endParaRPr lang="en-GB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8B8B8B"/>
                </a:solidFill>
                <a:latin typeface="+mn-lt"/>
                <a:cs typeface="Segoe UI" panose="020B0502040204020203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Times New Roman" panose="02020603050405020304"/>
              <a:defRPr sz="1800">
                <a:solidFill>
                  <a:srgbClr val="8B8B8B"/>
                </a:solidFill>
                <a:latin typeface="Calibri" panose="020F0502020204030204"/>
              </a:defRPr>
            </a:lvl1pPr>
          </a:lstStyle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  <p:sp>
        <p:nvSpPr>
          <p:cNvPr id="1030" name="Rectangle 5"/>
          <p:cNvSpPr>
            <a:spLocks noGrp="1"/>
          </p:cNvSpPr>
          <p:nvPr>
            <p:ph type="body" idx="1"/>
          </p:nvPr>
        </p:nvSpPr>
        <p:spPr bwMode="auto">
          <a:xfrm>
            <a:off x="609600" y="1604963"/>
            <a:ext cx="10971213" cy="3975100"/>
          </a:xfrm>
          <a:prstGeom prst="rect">
            <a:avLst/>
          </a:prstGeom>
          <a:noFill/>
          <a:ln w="9525">
            <a:noFill/>
          </a:ln>
        </p:spPr>
        <p:txBody>
          <a:bodyPr lIns="0" tIns="88900" rIns="0" bIns="0"/>
          <a:lstStyle/>
          <a:p>
            <a:pPr lvl="0">
              <a:defRPr/>
            </a:pPr>
            <a:r>
              <a:rPr lang="en-GB"/>
              <a:t>Для правки структуры щёлкните мышью</a:t>
            </a:r>
            <a:endParaRPr lang="en-GB"/>
          </a:p>
          <a:p>
            <a:pPr lvl="1">
              <a:defRPr/>
            </a:pPr>
            <a:r>
              <a:rPr lang="en-GB"/>
              <a:t>Второй уровень структуры</a:t>
            </a:r>
            <a:endParaRPr lang="en-GB"/>
          </a:p>
          <a:p>
            <a:pPr lvl="2">
              <a:defRPr/>
            </a:pPr>
            <a:r>
              <a:rPr lang="en-GB"/>
              <a:t>Третий уровень структуры</a:t>
            </a:r>
            <a:endParaRPr lang="en-GB"/>
          </a:p>
          <a:p>
            <a:pPr lvl="3">
              <a:defRPr/>
            </a:pPr>
            <a:r>
              <a:rPr lang="en-GB"/>
              <a:t>Четвёртый уровень структуры</a:t>
            </a:r>
            <a:endParaRPr lang="en-GB"/>
          </a:p>
          <a:p>
            <a:pPr lvl="4">
              <a:defRPr/>
            </a:pPr>
            <a:r>
              <a:rPr lang="en-GB"/>
              <a:t>Пятый уровень структуры</a:t>
            </a:r>
            <a:endParaRPr lang="en-GB"/>
          </a:p>
          <a:p>
            <a:pPr lvl="4">
              <a:defRPr/>
            </a:pPr>
            <a:r>
              <a:rPr lang="en-GB"/>
              <a:t>Шестой уровень структуры</a:t>
            </a:r>
            <a:endParaRPr lang="en-GB"/>
          </a:p>
          <a:p>
            <a:pPr lvl="4">
              <a:defRPr/>
            </a:pPr>
            <a:r>
              <a:rPr lang="en-GB"/>
              <a:t>Седьмой уровень структуры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12"/>
          <a:srcRect b="63693"/>
          <a:stretch>
            <a:fillRect/>
          </a:stretch>
        </p:blipFill>
        <p:spPr bwMode="auto">
          <a:xfrm>
            <a:off x="3348038" y="5659438"/>
            <a:ext cx="8834437" cy="1216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2"/>
          <p:cNvPicPr>
            <a:picLocks noChangeAspect="1"/>
          </p:cNvPicPr>
          <p:nvPr/>
        </p:nvPicPr>
        <p:blipFill>
          <a:blip r:embed="rId12"/>
          <a:srcRect l="1151" t="93713" r="1314"/>
          <a:stretch>
            <a:fillRect/>
          </a:stretch>
        </p:blipFill>
        <p:spPr bwMode="auto">
          <a:xfrm>
            <a:off x="0" y="0"/>
            <a:ext cx="12192000" cy="184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AutoShape 3"/>
          <p:cNvSpPr/>
          <p:nvPr/>
        </p:nvSpPr>
        <p:spPr bwMode="auto">
          <a:xfrm>
            <a:off x="0" y="5862638"/>
            <a:ext cx="1108075" cy="1012825"/>
          </a:xfrm>
          <a:custGeom>
            <a:avLst/>
            <a:gdLst>
              <a:gd name="txL" fmla="*/ 0 w 1108075"/>
              <a:gd name="txT" fmla="*/ 0 h 1012825"/>
              <a:gd name="txR" fmla="*/ 1108075 w 1108075"/>
              <a:gd name="txB" fmla="*/ 1012825 h 1012825"/>
            </a:gdLst>
            <a:ahLst/>
            <a:cxnLst>
              <a:cxn ang="0">
                <a:pos x="1108075" y="506413"/>
              </a:cxn>
              <a:cxn ang="5898240">
                <a:pos x="554038" y="1012825"/>
              </a:cxn>
              <a:cxn ang="11796480">
                <a:pos x="0" y="506413"/>
              </a:cxn>
              <a:cxn ang="17694720">
                <a:pos x="554038" y="0"/>
              </a:cxn>
            </a:cxnLst>
            <a:rect l="txL" t="txT" r="txR" b="txB"/>
            <a:pathLst>
              <a:path w="1108075" h="1012825" extrusionOk="0">
                <a:moveTo>
                  <a:pt x="0" y="2816"/>
                </a:moveTo>
                <a:lnTo>
                  <a:pt x="3078" y="0"/>
                </a:lnTo>
                <a:lnTo>
                  <a:pt x="3078" y="2816"/>
                </a:lnTo>
                <a:lnTo>
                  <a:pt x="0" y="2816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3" name="Rectangle 4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4013" cy="1323974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>
              <a:defRPr/>
            </a:pPr>
            <a:r>
              <a:rPr lang="en-GB"/>
              <a:t>Click to edit Master title style</a:t>
            </a:r>
            <a:endParaRPr lang="en-GB"/>
          </a:p>
        </p:txBody>
      </p:sp>
      <p:sp>
        <p:nvSpPr>
          <p:cNvPr id="2054" name="Rectangle 5"/>
          <p:cNvSpPr>
            <a:spLocks noGrp="1"/>
          </p:cNvSpPr>
          <p:nvPr>
            <p:ph type="body" idx="1"/>
          </p:nvPr>
        </p:nvSpPr>
        <p:spPr bwMode="auto">
          <a:xfrm>
            <a:off x="838200" y="1879600"/>
            <a:ext cx="10514013" cy="43497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  <a:endParaRPr lang="en-GB"/>
          </a:p>
          <a:p>
            <a:pPr lvl="1">
              <a:defRPr/>
            </a:pPr>
            <a:r>
              <a:rPr lang="en-GB"/>
              <a:t>Second level</a:t>
            </a:r>
            <a:endParaRPr lang="en-GB"/>
          </a:p>
          <a:p>
            <a:pPr lvl="2">
              <a:defRPr/>
            </a:pPr>
            <a:r>
              <a:rPr lang="en-GB"/>
              <a:t>Third level</a:t>
            </a:r>
            <a:endParaRPr lang="en-GB"/>
          </a:p>
          <a:p>
            <a:pPr lvl="3">
              <a:defRPr/>
            </a:pPr>
            <a:r>
              <a:rPr lang="en-GB"/>
              <a:t>Fourth level</a:t>
            </a:r>
            <a:endParaRPr lang="en-GB"/>
          </a:p>
          <a:p>
            <a:pPr lvl="4">
              <a:defRPr/>
            </a:pPr>
            <a:r>
              <a:rPr lang="en-GB"/>
              <a:t>Fifth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/>
          <p:nvPr/>
        </p:nvSpPr>
        <p:spPr bwMode="auto">
          <a:xfrm rot="1560000">
            <a:off x="7785100" y="45640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099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476250" y="889000"/>
            <a:ext cx="963613" cy="1084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58775" y="3356175"/>
            <a:ext cx="11833225" cy="441833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65320" rIns="90000" bIns="45000"/>
          <a:lstStyle/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7200" b="1" dirty="0">
                <a:solidFill>
                  <a:srgbClr val="003EBA"/>
                </a:solidFill>
                <a:latin typeface="Calibri" panose="020F0502020204030204"/>
                <a:cs typeface="DejaVu Sans"/>
              </a:rPr>
              <a:t>Субсидия «Лизинг»</a:t>
            </a:r>
            <a:endParaRPr lang="ru-RU" sz="7200" b="1" dirty="0">
              <a:solidFill>
                <a:srgbClr val="003EBA"/>
              </a:solidFill>
              <a:latin typeface="Calibri" panose="020F0502020204030204"/>
              <a:cs typeface="DejaVu Sans"/>
            </a:endParaRP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3200" b="1" dirty="0">
                <a:solidFill>
                  <a:srgbClr val="003EBA"/>
                </a:solidFill>
                <a:latin typeface="Calibri" panose="020F0502020204030204"/>
                <a:cs typeface="DejaVu Sans"/>
              </a:rPr>
              <a:t>Возмещение части затрат, связанных                                                                      с заключением договоров финансовой аренды (лизинга)</a:t>
            </a:r>
            <a:endParaRPr lang="ru-RU" sz="3200" b="1" dirty="0">
              <a:solidFill>
                <a:srgbClr val="003EBA"/>
              </a:solidFill>
              <a:latin typeface="Calibri" panose="020F0502020204030204"/>
              <a:cs typeface="DejaVu Sans"/>
            </a:endParaRP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endParaRPr lang="ru-RU" sz="32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54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2024</a:t>
            </a:r>
            <a:endParaRPr lang="ru-RU" sz="54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775" y="2077152"/>
            <a:ext cx="6248827" cy="1047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Комитет по развитию малого,                                                                         </a:t>
            </a:r>
            <a:endParaRPr lang="ru-RU" sz="16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среднего бизнеса и потребительского рынка</a:t>
            </a:r>
            <a:endParaRPr lang="ru-RU" sz="16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                                                                </a:t>
            </a:r>
            <a:endParaRPr lang="ru-RU" sz="16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Результат предоставления субсидии</a:t>
            </a:r>
            <a:endParaRPr lang="ru-RU" altLang="en-US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343660" y="1484630"/>
            <a:ext cx="9531985" cy="1080274"/>
          </a:xfrm>
          <a:prstGeom prst="round2DiagRect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>
              <a:buClrTx/>
              <a:buSzTx/>
              <a:buFontTx/>
            </a:pPr>
            <a:r>
              <a:rPr lang="ru-RU" altLang="en-US" sz="2800" b="1" dirty="0">
                <a:solidFill>
                  <a:schemeClr val="bg1"/>
                </a:solidFill>
                <a:sym typeface="+mn-ea"/>
              </a:rPr>
              <a:t>Увеличение выручки – не менее 2%</a:t>
            </a:r>
            <a:endParaRPr lang="ru-RU" alt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362291" y="2780928"/>
            <a:ext cx="9531985" cy="1152128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b="1" dirty="0">
                <a:solidFill>
                  <a:srgbClr val="243D99"/>
                </a:solidFill>
                <a:sym typeface="+mn-ea"/>
              </a:rPr>
              <a:t>Сохранение среднесписочной численности – 90% </a:t>
            </a:r>
            <a:endParaRPr lang="ru-RU" altLang="en-US" sz="2800" b="1" dirty="0">
              <a:solidFill>
                <a:srgbClr val="243D99"/>
              </a:solidFill>
              <a:sym typeface="+mn-ea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1343660" y="4241800"/>
            <a:ext cx="9531985" cy="1684615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b="1" dirty="0">
                <a:solidFill>
                  <a:srgbClr val="243D99"/>
                </a:solidFill>
              </a:rPr>
              <a:t>Заработная плата - </a:t>
            </a:r>
            <a:r>
              <a:rPr lang="ru-RU" altLang="en-US" sz="2800" dirty="0">
                <a:solidFill>
                  <a:srgbClr val="243D99"/>
                </a:solidFill>
              </a:rPr>
              <a:t>не ниже МРОТ                                                в Ленинградской области</a:t>
            </a:r>
            <a:r>
              <a:rPr lang="ru-RU" altLang="en-US" sz="2800" b="1" dirty="0">
                <a:solidFill>
                  <a:srgbClr val="243D99"/>
                </a:solidFill>
              </a:rPr>
              <a:t>	</a:t>
            </a:r>
            <a:endParaRPr lang="ru-RU" altLang="en-US" sz="2800" b="1" dirty="0">
              <a:solidFill>
                <a:srgbClr val="243D99"/>
              </a:solidFill>
            </a:endParaRPr>
          </a:p>
          <a:p>
            <a:pPr algn="ctr"/>
            <a:r>
              <a:rPr lang="ru-RU" altLang="en-US" sz="2800" b="1" dirty="0">
                <a:solidFill>
                  <a:srgbClr val="243D99"/>
                </a:solidFill>
              </a:rPr>
              <a:t>в 2024 году - 20 125 рублей</a:t>
            </a:r>
            <a:endParaRPr lang="ru-RU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РАЗМЕР СУБСИДИИ</a:t>
            </a:r>
            <a:endParaRPr lang="ru-RU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332105" y="1499235"/>
            <a:ext cx="11457305" cy="4923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400" b="1" kern="100" spc="-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не может превышать величину выручки </a:t>
            </a:r>
            <a:endParaRPr lang="ru-RU" altLang="ru-RU" sz="2400" b="1" kern="100" spc="-10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kern="100" spc="-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(за минусом НДС, акцизов) по итогам</a:t>
            </a:r>
            <a:r>
              <a:rPr lang="en-US" altLang="ru-RU" sz="2400" kern="100" spc="-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2023</a:t>
            </a:r>
            <a:r>
              <a:rPr lang="ru-RU" altLang="ru-RU" sz="2400" kern="100" spc="-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года</a:t>
            </a:r>
            <a:endParaRPr lang="ru-RU" altLang="ru-RU" sz="2400" kern="100" spc="-10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endParaRPr lang="en-US" altLang="ru-RU" sz="2400" kern="100" spc="-10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400" kern="100" spc="-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r>
              <a:rPr lang="ru-RU" altLang="ru-RU" sz="2400" b="1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максимальный размер субсидии – 75% от затрат, </a:t>
            </a:r>
            <a:endParaRPr lang="ru-RU" altLang="ru-RU" sz="2400" b="1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b="1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но не более 1,5 млн рублей</a:t>
            </a:r>
            <a:endParaRPr lang="ru-RU" altLang="ru-RU" sz="2400" b="1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endParaRPr lang="ru-RU" altLang="ru-RU" sz="2400" b="1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lvl="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altLang="ru-RU" sz="2400" b="1" kern="100" spc="-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коэффициент корректировки в соответствии </a:t>
            </a:r>
            <a:r>
              <a:rPr lang="ru-RU" altLang="ru-RU" sz="2400" b="1" kern="100" spc="-100" dirty="0">
                <a:solidFill>
                  <a:srgbClr val="0033CC"/>
                </a:solidFill>
                <a:latin typeface="Calibri" panose="020F0502020204030204"/>
              </a:rPr>
              <a:t>с динамикой </a:t>
            </a:r>
            <a:endParaRPr lang="ru-RU" altLang="ru-RU" sz="2400" b="1" kern="100" spc="-10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kern="100" spc="-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результатов деятельности  в 2023 году по отношению к уровню 2022 года:</a:t>
            </a:r>
            <a:endParaRPr lang="ru-RU" altLang="ru-RU" sz="2400" kern="100" spc="-10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b="1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- по выручке</a:t>
            </a:r>
            <a:endParaRPr lang="ru-RU" altLang="ru-RU" sz="2400" b="1" kern="100" spc="-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b="1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  <a:sym typeface="+mn-ea"/>
              </a:rPr>
              <a:t>- по среднесписочной численности работников</a:t>
            </a:r>
            <a:endParaRPr lang="ru-RU" altLang="ru-RU" sz="2400" b="1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b="1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- по уровню среднемесячной заработной платы</a:t>
            </a:r>
            <a:endParaRPr lang="ru-RU" altLang="ru-RU" sz="2400" kern="100" spc="-10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СВЕДЕНИЯ О РЕЗУЛЬТАТАХ ДЕЯТЕЛЬНОСТИ</a:t>
            </a:r>
            <a:b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2800" cap="all" dirty="0">
                <a:solidFill>
                  <a:srgbClr val="243D9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</a:t>
            </a:r>
            <a:r>
              <a:rPr lang="ru-RU" sz="2800" dirty="0">
                <a:solidFill>
                  <a:srgbClr val="243D99"/>
                </a:solidFill>
              </a:rPr>
              <a:t>приложение 2 к заявлению)</a:t>
            </a:r>
            <a:endParaRPr lang="ru-RU" sz="2800" b="1" cap="all" dirty="0">
              <a:solidFill>
                <a:srgbClr val="243D99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7538" y="1556791"/>
          <a:ext cx="10879063" cy="4680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9684"/>
                <a:gridCol w="3070465"/>
                <a:gridCol w="1321211"/>
                <a:gridCol w="2883989"/>
                <a:gridCol w="3003714"/>
              </a:tblGrid>
              <a:tr h="1542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N п/п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Наименование увеличиваемого показателя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243D99"/>
                          </a:solidFill>
                          <a:effectLst/>
                        </a:rPr>
                        <a:t>Единицы значений</a:t>
                      </a:r>
                      <a:endParaRPr lang="ru-RU" sz="200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За год, 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предшествующий отчетному году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243D99"/>
                          </a:solidFill>
                          <a:effectLst/>
                        </a:rPr>
                        <a:t>2022</a:t>
                      </a:r>
                      <a:endParaRPr lang="ru-RU" sz="2000" b="1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За отчетный год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(год, предшествующий году подачи заявки)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r>
                        <a:rPr lang="ru-RU" sz="2000" b="1" dirty="0">
                          <a:solidFill>
                            <a:srgbClr val="243D99"/>
                          </a:solidFill>
                          <a:effectLst/>
                        </a:rPr>
                        <a:t>2023</a:t>
                      </a:r>
                      <a:endParaRPr lang="ru-RU" sz="2000" b="1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</a:tr>
              <a:tr h="731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1.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Объем годовой выручки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 руб.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</a:tr>
              <a:tr h="1203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2.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Среднесписочная численность работников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ед.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</a:tr>
              <a:tr h="1203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3.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Величина среднемесячной заработной платы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руб.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4127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В ПОМОЩЬ СОИСКАТЕЛЯМ</a:t>
            </a: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617538" y="1148760"/>
            <a:ext cx="1094867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ОБЪЕМ ВЫРУЧКИ </a:t>
            </a:r>
            <a:r>
              <a:rPr lang="ru-RU" sz="24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определяется</a:t>
            </a:r>
            <a:r>
              <a:rPr lang="ru-RU" sz="2400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в следующем порядке:   </a:t>
            </a:r>
            <a:endParaRPr lang="ru-RU" sz="2400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                                          </a:t>
            </a:r>
            <a:endParaRPr lang="ru-RU" sz="2400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-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юридические лица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(независимо от системы налогообложения) -                               на основании отчета о финансовых результатах годовой бухгалтерской (финансовой) отчетности  (форма по КНД 0710099), предоставленной в налоговые органы 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L="628650" lvl="1" indent="-342900">
              <a:spcAft>
                <a:spcPts val="600"/>
              </a:spcAft>
              <a:buClr>
                <a:srgbClr val="00B050"/>
              </a:buClr>
              <a:buFontTx/>
              <a:buChar char="-"/>
              <a:defRPr/>
            </a:pPr>
            <a:r>
              <a:rPr lang="ru-RU" sz="24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ИП,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применяющие ОСНО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, - на основании отчета о финансовых результатах годовой бухгалтерской (финансовой) отчетности  (форма по КНД 0710099), предоставленной в налоговые органы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L="628650" lvl="1" indent="-342900">
              <a:spcAft>
                <a:spcPts val="600"/>
              </a:spcAft>
              <a:buClr>
                <a:srgbClr val="00B050"/>
              </a:buClr>
              <a:buFontTx/>
              <a:buChar char="-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ИП,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применяющие УСН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, -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на основании данных в налоговой декларации                   по налогу, уплачиваемому в связи с применением УСН, предоставленной                           в ФНС за отчетный финансовый год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4127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В ПОМОЩЬ СОИСКАТЕЛЯМ</a:t>
            </a: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540445" y="1268760"/>
            <a:ext cx="10948670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342900">
              <a:spcAft>
                <a:spcPts val="600"/>
              </a:spcAft>
              <a:buClr>
                <a:srgbClr val="00B050"/>
              </a:buClr>
              <a:buFontTx/>
              <a:buChar char="-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ИП на патенте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- на основании строки «Итого  доходов» книги учета доходов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  за год, предшествующий году  предоставления субсидии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pPr marL="628650" lvl="1" indent="-342900">
              <a:spcAft>
                <a:spcPts val="600"/>
              </a:spcAft>
              <a:buClr>
                <a:srgbClr val="00B050"/>
              </a:buClr>
              <a:buFontTx/>
              <a:buChar char="-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ИП на НПД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(налог на профессиональный доход) - на основании справки                       о состоянии расчетов (доходах) по налогу в приложении "Мой налог" или                     в веб-кабинете «Мой налог» на сайте www.npd.nalog.ru за год, предшествующий году предоставления субсидии.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СРЕДНЕСПИСОЧНАЯ ЧИСЛЕННОСТЬ РАБОТНИКОВ (ССЧ) </a:t>
            </a:r>
            <a:r>
              <a:rPr lang="ru-RU" sz="24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рассчитывается                     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на основании сведений по ССЧ в годовом отчете по форме ЕФС-1                                      (до 2023 года по форме 4-ФСС). 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endParaRPr lang="ru-RU" sz="2400" kern="100" dirty="0">
              <a:solidFill>
                <a:srgbClr val="0033CC"/>
              </a:solidFill>
              <a:latin typeface="Calibri" panose="020F0502020204030204"/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4127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В ПОМОЩЬ СОИСКАТЕЛЯМ</a:t>
            </a: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552451" y="1079703"/>
            <a:ext cx="1094867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FF0000"/>
                </a:solidFill>
                <a:latin typeface="Calibri" panose="020F0502020204030204"/>
                <a:sym typeface="+mn-ea"/>
              </a:rPr>
              <a:t>СРЕДНЕМЕСЯЧНАЯ ЗАРАБОТНАЯ ПЛАТА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рассчитывается 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                                          на основании значений суммы выплат и иных вознаграждений, начисленных в пользу физических лиц (работников), и ССЧ согласно отчету по форме ЕФС-1 (до 2023 года по форме 4-ФСС)                                                                                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   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по формуле ЗП=ОВ/</a:t>
            </a:r>
            <a:r>
              <a:rPr lang="en-US" sz="2400" b="1" kern="100" dirty="0">
                <a:solidFill>
                  <a:srgbClr val="0033CC"/>
                </a:solidFill>
                <a:latin typeface="Calibri" panose="020F0502020204030204"/>
              </a:rPr>
              <a:t>M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/ССЧ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, где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ЗП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– значение среднемесячной заработной платы;     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ОВ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–  сумма выплат  за отчетный год согласно форме ЕФС-1 (до 2023 года 4-ФСС)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М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– количество месяцев деятельности  получателя субсидии в отчетном 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периоде: при регистрации соискателя в году предоставления субсидии 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применяется количество полных месяцев с даты регистрации соискателя, для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остальных соискателей применяется значение «12»;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ССЧ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– значение ССЧ получателя субсидии в отчетном году согласно годовому отчету по форме ЕФС-1 (до 2023 года 4-ФСС).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 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sym typeface="+mn-ea"/>
              </a:rPr>
              <a:t>                                            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  <a:sym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/>
          <p:nvPr/>
        </p:nvSpPr>
        <p:spPr bwMode="auto">
          <a:xfrm rot="1560000">
            <a:off x="7823200" y="43481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554326" y="972761"/>
            <a:ext cx="939800" cy="1056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Rectangle 6"/>
          <p:cNvSpPr/>
          <p:nvPr/>
        </p:nvSpPr>
        <p:spPr bwMode="auto">
          <a:xfrm>
            <a:off x="11718925" y="6416675"/>
            <a:ext cx="333375" cy="41116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5000" rIns="90000" bIns="45000">
            <a:spAutoFit/>
          </a:bodyPr>
          <a:lstStyle/>
          <a:p>
            <a:pPr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/>
            </a:pPr>
            <a:fld id="{9A0DB2DC-4C9A-4742-B13C-FB6460FD3503}" type="slidenum">
              <a:rPr lang="ru-RU" sz="1800">
                <a:solidFill>
                  <a:srgbClr val="FFFFFF"/>
                </a:solidFill>
                <a:latin typeface="Panton SemiBold"/>
              </a:rPr>
            </a:fld>
            <a:endParaRPr lang="ru-RU" sz="1800">
              <a:solidFill>
                <a:srgbClr val="FFFFFF"/>
              </a:solidFill>
              <a:latin typeface="Panton SemiBold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-24765" y="4004945"/>
            <a:ext cx="12192000" cy="2705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о датах приема заявок и порядке предоставления субсидий </a:t>
            </a:r>
            <a:br>
              <a:rPr lang="ru-RU" sz="2800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small.lenobl.ru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  и    81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3.ru</a:t>
            </a: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2800" b="1" cap="none" spc="0" dirty="0">
              <a:solidFill>
                <a:srgbClr val="1081C5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Консультации ГКУ «ЛОЦПП»</a:t>
            </a:r>
            <a:r>
              <a:rPr lang="ru-RU" sz="2800" b="1" cap="none" spc="0" dirty="0">
                <a:solidFill>
                  <a:srgbClr val="F1575E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endParaRPr lang="ru-RU" sz="2800" b="1" cap="none" spc="0" dirty="0">
              <a:solidFill>
                <a:srgbClr val="FF0000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8 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(812) 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576-64-06</a:t>
            </a: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479376" y="2238331"/>
            <a:ext cx="5228590" cy="806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Комитет по развитию малого, среднего бизнеса </a:t>
            </a:r>
            <a:endParaRPr lang="ru-RU" sz="16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и потребительского рынка</a:t>
            </a:r>
            <a:endParaRPr lang="ru-RU" sz="16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                                                               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ОБЩАЯ ИНФОРМАЦИЯ</a:t>
            </a:r>
            <a:endParaRPr lang="ru-RU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3" name="TextBox 3"/>
          <p:cNvSpPr txBox="1"/>
          <p:nvPr/>
        </p:nvSpPr>
        <p:spPr bwMode="auto">
          <a:xfrm>
            <a:off x="407368" y="1499235"/>
            <a:ext cx="10009112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en-US" sz="28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*</a:t>
            </a:r>
            <a:r>
              <a:rPr lang="ru-RU" sz="28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в 2024 году выделено </a:t>
            </a:r>
            <a:r>
              <a:rPr lang="ru-RU" sz="3200" b="1" kern="100" dirty="0">
                <a:solidFill>
                  <a:srgbClr val="F1575E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45 000 000 рублей</a:t>
            </a:r>
            <a:endParaRPr lang="ru-RU" sz="3200" b="1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sz="28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*возмещается </a:t>
            </a:r>
            <a:r>
              <a:rPr lang="ru-RU" sz="32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  <a:sym typeface="+mn-ea"/>
              </a:rPr>
              <a:t>не более 75% затрат</a:t>
            </a:r>
            <a:endParaRPr lang="ru-RU" sz="3200" b="1" kern="100" dirty="0">
              <a:solidFill>
                <a:srgbClr val="F1575E"/>
              </a:solidFill>
              <a:latin typeface="Calibri" panose="020F0502020204030204"/>
              <a:cs typeface="Arial" panose="020B0604020202020204"/>
              <a:sym typeface="+mn-ea"/>
            </a:endParaRP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altLang="ru-RU" sz="2800" b="1" kern="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*максимальная сумма субсидии - </a:t>
            </a:r>
            <a:r>
              <a:rPr lang="ru-RU" altLang="ru-RU" sz="3200" b="1" kern="100" dirty="0">
                <a:solidFill>
                  <a:srgbClr val="F1575E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1 500 000 рублей</a:t>
            </a:r>
            <a:endParaRPr lang="ru-RU" altLang="ru-RU" sz="3200" b="1" kern="100" dirty="0">
              <a:solidFill>
                <a:srgbClr val="F1575E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L="1143000" lvl="3" indent="0" algn="ctr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2800" b="1" kern="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*минимальная сумма затрат - </a:t>
            </a:r>
            <a:r>
              <a:rPr lang="ru-RU" altLang="ru-RU" sz="32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250 000 рублей</a:t>
            </a:r>
            <a:endParaRPr lang="ru-RU" altLang="ru-RU" sz="3200" b="1" kern="100" dirty="0">
              <a:solidFill>
                <a:srgbClr val="F1575E"/>
              </a:solidFill>
              <a:latin typeface="Calibri" panose="020F0502020204030204"/>
              <a:cs typeface="Arial" panose="020B0604020202020204"/>
            </a:endParaRPr>
          </a:p>
          <a:p>
            <a:pPr marL="1143000" lvl="3" indent="0" algn="ctr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altLang="ru-RU" sz="28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подача заявок - </a:t>
            </a:r>
            <a:r>
              <a:rPr lang="ru-RU" altLang="ru-RU" sz="3200" b="1" kern="100" dirty="0">
                <a:solidFill>
                  <a:srgbClr val="F1575E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12-22 марта 2024 года</a:t>
            </a:r>
            <a:endParaRPr lang="ru-RU" altLang="ru-RU" sz="2800" b="1" kern="10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УСЛОВИЯ ОТБОРА </a:t>
            </a:r>
            <a:b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ПОЛУЧАТЕЛЕЙ СУБСИДИИ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2160138"/>
            <a:ext cx="10514013" cy="4349750"/>
          </a:xfrm>
        </p:spPr>
        <p:txBody>
          <a:bodyPr/>
          <a:lstStyle/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соответствие получателя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субсидии на дату подачи заявки требованиям, установленным Порядком</a:t>
            </a:r>
            <a:endParaRPr lang="ru-RU" sz="2400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соответствие получателя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субсидии категориям, предусмотренным Порядком (п. 2.6)</a:t>
            </a:r>
            <a:endParaRPr lang="ru-RU" sz="2400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соответствие затрат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направлениям и требованиям Порядка                                        (п. 2 Приложения 5 к </a:t>
            </a:r>
            <a:r>
              <a:rPr lang="ru-RU" sz="2400" kern="10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Порядку (Дополнительные условия по лизингу)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предоставление документов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в установленный объявлением срок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450689" y="5157192"/>
            <a:ext cx="9289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kern="100" dirty="0">
                <a:solidFill>
                  <a:srgbClr val="FF0000"/>
                </a:solidFill>
                <a:latin typeface="Calibri" panose="020F0502020204030204"/>
                <a:cs typeface="Arial" panose="020B0604020202020204"/>
              </a:rPr>
              <a:t>!</a:t>
            </a:r>
            <a:r>
              <a:rPr lang="en-US" sz="20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Отбор победителей</a:t>
            </a:r>
            <a:r>
              <a:rPr lang="en-US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-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в соответствии с очередностью поступления заявок</a:t>
            </a:r>
            <a:r>
              <a:rPr lang="en-US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при соблюдении данных требований</a:t>
            </a:r>
            <a:endParaRPr lang="ru-RU" sz="2000" b="1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ПОДАЧА ЗАЯВКИ</a:t>
            </a:r>
            <a:endParaRPr lang="ru-RU" sz="4000" b="1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863407" y="1340768"/>
            <a:ext cx="8465185" cy="953135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в электронном виде через личный кабинет системы </a:t>
            </a:r>
            <a:r>
              <a:rPr lang="ru-RU" sz="2800" b="1" kern="100" spc="-10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ssmsp.lenreg.ru</a:t>
            </a:r>
            <a:endParaRPr lang="ru-RU" altLang="en-US" sz="2800" b="1" kern="100" spc="-10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894078" y="2429828"/>
            <a:ext cx="8465185" cy="954107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документы подписываются </a:t>
            </a:r>
            <a:endParaRPr lang="ru-RU" sz="2800" kern="100" spc="-100" dirty="0">
              <a:solidFill>
                <a:schemeClr val="bg1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усиленной квалифицированной электронной подписью</a:t>
            </a:r>
            <a:endParaRPr lang="ru-RU" altLang="en-US" sz="2800" b="1" kern="100" spc="-100" dirty="0">
              <a:solidFill>
                <a:schemeClr val="bg1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894078" y="4668661"/>
            <a:ext cx="8458200" cy="953135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заявку можно отозвать на доработку </a:t>
            </a:r>
            <a:endParaRPr lang="ru-RU" sz="2800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по кнопке «Отозвать заявку»</a:t>
            </a:r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 </a:t>
            </a:r>
            <a:endParaRPr lang="ru-RU" sz="28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885108" y="3518888"/>
            <a:ext cx="8458200" cy="953135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en-US" sz="2800" kern="100" spc="-1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сканы документов должны быть</a:t>
            </a:r>
            <a:endParaRPr lang="ru-RU" altLang="en-US" sz="2800" kern="100" spc="-10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  <a:p>
            <a:pPr algn="ctr"/>
            <a:r>
              <a:rPr lang="ru-RU" altLang="en-US" sz="2800" b="1" kern="100" spc="-1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надлежащего качества (читаемые)</a:t>
            </a:r>
            <a:endParaRPr lang="ru-RU" altLang="en-US" sz="2800" b="1" kern="100" spc="-10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ТРЕБОВАНИЯ К СОИСКАТЕЛЮ</a:t>
            </a:r>
            <a:endParaRPr lang="ru-RU" sz="4000" b="1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623570" y="1412875"/>
            <a:ext cx="10948670" cy="5215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является</a:t>
            </a:r>
            <a:r>
              <a:rPr lang="ru-RU" sz="2400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субъектом МСП (включен в Единый реестр МСП </a:t>
            </a:r>
            <a:r>
              <a:rPr lang="en-US" sz="2400" kern="100" dirty="0" err="1">
                <a:solidFill>
                  <a:srgbClr val="FF0000"/>
                </a:solidFill>
                <a:latin typeface="Calibri" panose="020F0502020204030204"/>
                <a:cs typeface="Arial" panose="020B0604020202020204"/>
                <a:sym typeface="+mn-ea"/>
              </a:rPr>
              <a:t>rmsp</a:t>
            </a:r>
            <a:r>
              <a:rPr lang="ru-RU" sz="2400" kern="10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.nalog.ru</a:t>
            </a:r>
            <a:r>
              <a:rPr lang="ru-RU" sz="2400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</a:t>
            </a:r>
            <a:endParaRPr lang="ru-RU" sz="2400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осуществляет деятельность</a:t>
            </a:r>
            <a:r>
              <a:rPr lang="ru-RU" sz="2400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в Ленинградской области </a:t>
            </a:r>
            <a:endParaRPr lang="ru-RU" sz="2400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состоит на налоговом учете </a:t>
            </a:r>
            <a:r>
              <a:rPr lang="ru-RU" sz="2400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в Ленинградской области</a:t>
            </a:r>
            <a:endParaRPr lang="ru-RU" sz="2400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не осуществляет</a:t>
            </a:r>
            <a:r>
              <a:rPr lang="ru-RU" sz="2400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производство/реализацию подакцизных товаров и(или) добычу полезных ископаемых (выписка ЕГРЮЛ/ЕГРИП)</a:t>
            </a:r>
            <a:endParaRPr lang="ru-RU" sz="2400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задолженность по налогам </a:t>
            </a:r>
            <a:r>
              <a:rPr lang="ru-RU" sz="2400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не превышает </a:t>
            </a:r>
            <a:r>
              <a:rPr lang="ru-RU" sz="24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30 000 </a:t>
            </a:r>
            <a:r>
              <a:rPr lang="ru-RU" sz="2400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рублей</a:t>
            </a:r>
            <a:endParaRPr lang="ru-RU" sz="2400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нет просроченной задолженности</a:t>
            </a:r>
            <a:r>
              <a:rPr lang="ru-RU" sz="2400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по возврату в бюджет субсидий</a:t>
            </a:r>
            <a:endParaRPr lang="ru-RU" sz="2400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 признан нарушителем</a:t>
            </a:r>
            <a:r>
              <a:rPr lang="ru-RU" sz="2400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по полученным мерам поддержки (</a:t>
            </a:r>
            <a:r>
              <a:rPr lang="ru-RU" sz="2400" kern="10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ofd.nalog.ru</a:t>
            </a:r>
            <a:r>
              <a:rPr lang="ru-RU" sz="2400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</a:t>
            </a:r>
            <a:endParaRPr lang="ru-RU" sz="2400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основной ОКВЭД не должен быть -</a:t>
            </a:r>
            <a:r>
              <a:rPr lang="ru-RU" sz="2400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раздел G (кроме 45), K, L, M (кроме 71 и 75), N (кроме 79), O, S (кроме 95 и 96), T, U</a:t>
            </a:r>
            <a:endParaRPr lang="ru-RU" sz="2400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среднесписочная численность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  <a:sym typeface="+mn-ea"/>
              </a:rPr>
              <a:t>за</a:t>
            </a:r>
            <a:r>
              <a:rPr lang="ru-RU" sz="2400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2023 год </a:t>
            </a:r>
            <a:r>
              <a:rPr lang="en-US" sz="2400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&gt;</a:t>
            </a:r>
            <a:r>
              <a:rPr lang="ru-RU" sz="2400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1 единицы</a:t>
            </a:r>
            <a:endParaRPr lang="ru-RU" sz="2400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иные требования</a:t>
            </a:r>
            <a:r>
              <a:rPr lang="ru-RU" sz="2400" kern="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Порядка предоставления субсидий</a:t>
            </a:r>
            <a:endParaRPr lang="ru-RU" altLang="ru-RU" sz="2400" kern="10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ВОЗМЕЩАЮТСЯ </a:t>
            </a:r>
            <a:r>
              <a:rPr lang="ru-RU" altLang="en-US" sz="4000" b="1" cap="all" dirty="0" err="1">
                <a:solidFill>
                  <a:srgbClr val="F04247"/>
                </a:solidFill>
                <a:uFillTx/>
                <a:sym typeface="+mn-ea"/>
              </a:rPr>
              <a:t>затратЫ</a:t>
            </a:r>
            <a:endParaRPr lang="ru-RU" altLang="en-US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343660" y="1484630"/>
            <a:ext cx="9531985" cy="840105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243D99"/>
                </a:solidFill>
                <a:latin typeface="+mn-lt"/>
                <a:sym typeface="+mn-ea"/>
              </a:rPr>
              <a:t>только в части</a:t>
            </a:r>
            <a:endParaRPr lang="ru-RU" altLang="en-US" sz="2800" dirty="0">
              <a:solidFill>
                <a:srgbClr val="243D99"/>
              </a:solidFill>
              <a:latin typeface="+mn-lt"/>
              <a:sym typeface="+mn-ea"/>
            </a:endParaRPr>
          </a:p>
          <a:p>
            <a:pPr algn="ctr"/>
            <a:r>
              <a:rPr lang="ru-RU" altLang="en-US" sz="2800" b="1" dirty="0">
                <a:solidFill>
                  <a:srgbClr val="F04247"/>
                </a:solidFill>
                <a:latin typeface="+mn-lt"/>
                <a:sym typeface="+mn-ea"/>
              </a:rPr>
              <a:t>дохода лизингодателя </a:t>
            </a:r>
            <a:r>
              <a:rPr lang="ru-RU" altLang="en-US" sz="2800" dirty="0">
                <a:solidFill>
                  <a:srgbClr val="243D99"/>
                </a:solidFill>
                <a:latin typeface="+mn-lt"/>
                <a:sym typeface="+mn-ea"/>
              </a:rPr>
              <a:t>(исключая аванс)</a:t>
            </a:r>
            <a:endParaRPr lang="ru-RU" altLang="en-US" sz="2800" dirty="0">
              <a:solidFill>
                <a:srgbClr val="243D99"/>
              </a:solidFill>
              <a:latin typeface="+mn-lt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343660" y="2540000"/>
            <a:ext cx="9531985" cy="840105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>
              <a:buClrTx/>
              <a:buSzTx/>
              <a:buFontTx/>
            </a:pPr>
            <a:r>
              <a:rPr lang="ru-RU" altLang="en-US" sz="2800" dirty="0">
                <a:solidFill>
                  <a:srgbClr val="243D99"/>
                </a:solidFill>
                <a:latin typeface="+mn-lt"/>
                <a:sym typeface="+mn-ea"/>
              </a:rPr>
              <a:t>лизинговые платежи </a:t>
            </a:r>
            <a:endParaRPr lang="ru-RU" altLang="en-US" sz="2800" dirty="0">
              <a:solidFill>
                <a:srgbClr val="243D99"/>
              </a:solidFill>
              <a:latin typeface="+mn-lt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ru-RU" altLang="en-US" sz="2800" b="1" dirty="0">
                <a:solidFill>
                  <a:srgbClr val="F04247"/>
                </a:solidFill>
                <a:latin typeface="+mn-lt"/>
                <a:sym typeface="+mn-ea"/>
              </a:rPr>
              <a:t>2023-2024 годов</a:t>
            </a:r>
            <a:endParaRPr lang="ru-RU" alt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04247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  <a:sym typeface="+mn-ea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1343660" y="3594735"/>
            <a:ext cx="9531985" cy="840105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243D99"/>
                </a:solidFill>
                <a:latin typeface="+mn-lt"/>
                <a:sym typeface="+mn-ea"/>
              </a:rPr>
              <a:t>по 1 договору</a:t>
            </a:r>
            <a:endParaRPr lang="ru-RU" altLang="en-US" sz="2800" dirty="0">
              <a:solidFill>
                <a:srgbClr val="243D99"/>
              </a:solidFill>
              <a:latin typeface="+mn-lt"/>
              <a:sym typeface="+mn-ea"/>
            </a:endParaRPr>
          </a:p>
          <a:p>
            <a:pPr algn="ctr"/>
            <a:r>
              <a:rPr lang="ru-RU" altLang="en-US" sz="2800" b="1" dirty="0">
                <a:solidFill>
                  <a:srgbClr val="F04247"/>
                </a:solidFill>
                <a:latin typeface="+mn-lt"/>
                <a:sym typeface="+mn-ea"/>
              </a:rPr>
              <a:t>лизинга/</a:t>
            </a:r>
            <a:r>
              <a:rPr lang="ru-RU" altLang="en-US" sz="2800" b="1" dirty="0" err="1">
                <a:solidFill>
                  <a:srgbClr val="F04247"/>
                </a:solidFill>
                <a:latin typeface="+mn-lt"/>
                <a:sym typeface="+mn-ea"/>
              </a:rPr>
              <a:t>сублизинга</a:t>
            </a:r>
            <a:r>
              <a:rPr lang="ru-RU" altLang="en-US" sz="2800" b="1" dirty="0">
                <a:solidFill>
                  <a:srgbClr val="F04247"/>
                </a:solidFill>
                <a:latin typeface="+mn-lt"/>
                <a:sym typeface="+mn-ea"/>
              </a:rPr>
              <a:t> </a:t>
            </a:r>
            <a:r>
              <a:rPr lang="ru-RU" altLang="en-US" sz="2800" dirty="0">
                <a:solidFill>
                  <a:srgbClr val="243D99"/>
                </a:solidFill>
                <a:latin typeface="+mn-lt"/>
                <a:sym typeface="+mn-ea"/>
              </a:rPr>
              <a:t>с российской организацией </a:t>
            </a:r>
            <a:endParaRPr lang="ru-RU" altLang="en-US" sz="2800" dirty="0">
              <a:solidFill>
                <a:srgbClr val="243D99"/>
              </a:solidFill>
              <a:latin typeface="+mn-lt"/>
              <a:sym typeface="+mn-ea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1343660" y="4624705"/>
            <a:ext cx="9531985" cy="840105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243D99"/>
                </a:solidFill>
                <a:latin typeface="+mn-lt"/>
                <a:sym typeface="+mn-ea"/>
              </a:rPr>
              <a:t>амортизационная группа </a:t>
            </a:r>
            <a:r>
              <a:rPr lang="ru-RU" altLang="en-US" sz="2800" dirty="0">
                <a:solidFill>
                  <a:srgbClr val="243D99"/>
                </a:solidFill>
                <a:latin typeface="+mn-lt"/>
              </a:rPr>
              <a:t>предмета лизинга</a:t>
            </a:r>
            <a:endParaRPr lang="ru-RU" altLang="en-US" sz="2800" dirty="0">
              <a:solidFill>
                <a:srgbClr val="243D99"/>
              </a:solidFill>
              <a:latin typeface="+mn-lt"/>
            </a:endParaRPr>
          </a:p>
          <a:p>
            <a:pPr algn="ctr"/>
            <a:r>
              <a:rPr lang="ru-RU" altLang="en-US" sz="2800" b="1" dirty="0">
                <a:solidFill>
                  <a:srgbClr val="F04247"/>
                </a:solidFill>
                <a:latin typeface="+mn-lt"/>
              </a:rPr>
              <a:t>2-я и выше </a:t>
            </a:r>
            <a:endParaRPr lang="ru-RU" altLang="en-US" sz="2800" b="1" dirty="0">
              <a:solidFill>
                <a:srgbClr val="F04247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3352" y="5559762"/>
            <a:ext cx="616521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+mn-lt"/>
              </a:rPr>
              <a:t>!</a:t>
            </a:r>
            <a:r>
              <a:rPr lang="ru-RU" sz="2000" dirty="0">
                <a:latin typeface="+mn-lt"/>
              </a:rPr>
              <a:t> 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Постановление Правительства РФ от 01.01.2002 № 1 </a:t>
            </a:r>
            <a:endParaRPr lang="ru-RU" sz="2000" b="1" dirty="0">
              <a:solidFill>
                <a:srgbClr val="243D99"/>
              </a:solidFill>
              <a:latin typeface="+mn-lt"/>
            </a:endParaRPr>
          </a:p>
          <a:p>
            <a:r>
              <a:rPr lang="ru-RU" sz="2000" b="1" dirty="0">
                <a:solidFill>
                  <a:srgbClr val="243D99"/>
                </a:solidFill>
                <a:latin typeface="+mn-lt"/>
              </a:rPr>
              <a:t>«О классификации основных средств, включаемых</a:t>
            </a:r>
            <a:endParaRPr lang="ru-RU" sz="2000" b="1" dirty="0">
              <a:solidFill>
                <a:srgbClr val="243D99"/>
              </a:solidFill>
              <a:latin typeface="+mn-lt"/>
            </a:endParaRPr>
          </a:p>
          <a:p>
            <a:r>
              <a:rPr lang="ru-RU" sz="2000" b="1" dirty="0">
                <a:solidFill>
                  <a:srgbClr val="243D99"/>
                </a:solidFill>
                <a:latin typeface="+mn-lt"/>
              </a:rPr>
              <a:t>в амортизационные группы»</a:t>
            </a:r>
            <a:endParaRPr lang="ru-RU" sz="2000" b="1" dirty="0">
              <a:solidFill>
                <a:srgbClr val="243D99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предмет лизинга</a:t>
            </a:r>
            <a:endParaRPr lang="ru-RU" sz="4000" b="1" cap="all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332105" y="1499235"/>
            <a:ext cx="1145730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800" b="1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оборудование, устройства, механизмы </a:t>
            </a:r>
            <a:endParaRPr lang="ru-RU" altLang="ru-RU" sz="2800" kern="100" spc="-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800" b="1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транспортные средств</a:t>
            </a:r>
            <a:r>
              <a:rPr lang="ru-RU" altLang="ru-RU" sz="2800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а (кроме легковых автомобилей)</a:t>
            </a:r>
            <a:endParaRPr lang="ru-RU" altLang="ru-RU" sz="2800" kern="100" spc="-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800" b="1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станки, аппараты, агрегаты, машины </a:t>
            </a:r>
            <a:r>
              <a:rPr lang="ru-RU" altLang="ru-RU" sz="2800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(кроме предназначенных для оптовой                                          и розничной торговли)</a:t>
            </a:r>
            <a:endParaRPr lang="ru-RU" altLang="ru-RU" sz="2800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800" b="1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нестационарные торговые объекты</a:t>
            </a:r>
            <a:r>
              <a:rPr lang="ru-RU" altLang="ru-RU" sz="2800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(временные сооружения                                                            или временные конструкции)</a:t>
            </a:r>
            <a:endParaRPr lang="ru-RU" altLang="ru-RU" sz="2800" kern="100" spc="-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800" b="1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универсальные мобильные платформы</a:t>
            </a:r>
            <a:r>
              <a:rPr lang="ru-RU" altLang="ru-RU" sz="2800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(мобильная служба быта, мобильный </a:t>
            </a:r>
            <a:r>
              <a:rPr lang="ru-RU" altLang="ru-RU" sz="2800" kern="100" spc="-100" dirty="0" err="1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шиномонтаж</a:t>
            </a:r>
            <a:r>
              <a:rPr lang="ru-RU" altLang="ru-RU" sz="2800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, мобильный пункт быстрого питания и т.п.)</a:t>
            </a:r>
            <a:endParaRPr lang="ru-RU" altLang="ru-RU" sz="2800" kern="100" spc="-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endParaRPr lang="ru-RU" altLang="ru-RU" sz="2800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800" b="1" kern="100" spc="-100" dirty="0">
                <a:solidFill>
                  <a:srgbClr val="FF0000"/>
                </a:solidFill>
                <a:latin typeface="Calibri" panose="020F0502020204030204"/>
                <a:cs typeface="Arial" panose="020B0604020202020204"/>
              </a:rPr>
              <a:t>ПРЕДМЕТ ЛИЗИНГА ДОЛЖЕН БЫТЬ НОВЫМ!</a:t>
            </a:r>
            <a:endParaRPr lang="ru-RU" altLang="ru-RU" sz="2800" b="1" kern="100" spc="-100" dirty="0">
              <a:solidFill>
                <a:srgbClr val="FF0000"/>
              </a:solidFill>
              <a:uFillTx/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14796" y="-58982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комплект документов</a:t>
            </a:r>
            <a:endParaRPr lang="ru-RU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1235710" y="5795170"/>
            <a:ext cx="9720000" cy="864954"/>
          </a:xfrm>
          <a:prstGeom prst="homePlat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spc="-100" dirty="0">
                <a:solidFill>
                  <a:schemeClr val="accent3"/>
                </a:solidFill>
                <a:uFillTx/>
              </a:rPr>
              <a:t>Копия техпаспорта на предмет лизинга, </a:t>
            </a:r>
            <a:r>
              <a:rPr lang="ru-RU" altLang="en-US" sz="2400" spc="-100" dirty="0">
                <a:solidFill>
                  <a:schemeClr val="accent3"/>
                </a:solidFill>
                <a:uFillTx/>
              </a:rPr>
              <a:t>в том числе фото </a:t>
            </a:r>
            <a:r>
              <a:rPr lang="ru-RU" altLang="en-US" sz="2400" spc="-100" dirty="0" err="1">
                <a:solidFill>
                  <a:schemeClr val="accent3"/>
                </a:solidFill>
                <a:uFillTx/>
              </a:rPr>
              <a:t>шильды</a:t>
            </a:r>
            <a:endParaRPr lang="ru-RU" altLang="en-US" sz="2400" spc="-100" dirty="0" err="1">
              <a:solidFill>
                <a:schemeClr val="accent3"/>
              </a:solidFill>
              <a:uFillTx/>
            </a:endParaRPr>
          </a:p>
          <a:p>
            <a:pPr algn="ctr" eaLnBrk="1" fontAlgn="ctr" latinLnBrk="0" hangingPunct="1"/>
            <a:r>
              <a:rPr lang="ru-RU" altLang="en-US" sz="2400" spc="-100" dirty="0">
                <a:solidFill>
                  <a:schemeClr val="accent3"/>
                </a:solidFill>
                <a:uFillTx/>
              </a:rPr>
              <a:t>(VIN номера) с заводским идентификационным номером (при  наличии)</a:t>
            </a:r>
            <a:endParaRPr lang="ru-RU" altLang="en-US" sz="2400" spc="-100" dirty="0">
              <a:solidFill>
                <a:schemeClr val="accent3"/>
              </a:solidFill>
              <a:uFillTx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1235710" y="1142805"/>
            <a:ext cx="9720000" cy="720000"/>
          </a:xfrm>
          <a:prstGeom prst="homePlat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/>
              <a:t>Заявление</a:t>
            </a:r>
            <a:r>
              <a:rPr lang="ru-RU" altLang="en-US" sz="2400" dirty="0"/>
              <a:t> по форме (формируется в системе)</a:t>
            </a:r>
            <a:endParaRPr lang="ru-RU" altLang="en-US" sz="2400" dirty="0"/>
          </a:p>
        </p:txBody>
      </p:sp>
      <p:sp>
        <p:nvSpPr>
          <p:cNvPr id="16" name="Pentagon 15"/>
          <p:cNvSpPr/>
          <p:nvPr/>
        </p:nvSpPr>
        <p:spPr>
          <a:xfrm>
            <a:off x="1237424" y="3020396"/>
            <a:ext cx="9720000" cy="720000"/>
          </a:xfrm>
          <a:prstGeom prst="homePlat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>
                <a:sym typeface="+mn-ea"/>
              </a:rPr>
              <a:t>Копии документов, </a:t>
            </a:r>
            <a:r>
              <a:rPr lang="ru-RU" altLang="en-US" sz="2400" dirty="0">
                <a:sym typeface="+mn-ea"/>
              </a:rPr>
              <a:t>подтверждающих передачу предмета лизинга </a:t>
            </a:r>
            <a:endParaRPr lang="ru-RU" altLang="en-US" sz="2400" dirty="0"/>
          </a:p>
        </p:txBody>
      </p:sp>
      <p:sp>
        <p:nvSpPr>
          <p:cNvPr id="17" name="Pentagon 16"/>
          <p:cNvSpPr/>
          <p:nvPr/>
        </p:nvSpPr>
        <p:spPr>
          <a:xfrm>
            <a:off x="1235710" y="3959170"/>
            <a:ext cx="9720000" cy="720000"/>
          </a:xfrm>
          <a:prstGeom prst="homePlat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>
                <a:sym typeface="+mn-ea"/>
              </a:rPr>
              <a:t>Копии платежных поручений</a:t>
            </a:r>
            <a:r>
              <a:rPr lang="ru-RU" altLang="en-US" sz="2400" dirty="0">
                <a:sym typeface="+mn-ea"/>
              </a:rPr>
              <a:t> по договору лизинга/</a:t>
            </a:r>
            <a:r>
              <a:rPr lang="ru-RU" altLang="en-US" sz="2400" dirty="0" err="1">
                <a:sym typeface="+mn-ea"/>
              </a:rPr>
              <a:t>сублизинга</a:t>
            </a:r>
            <a:endParaRPr lang="ru-RU" altLang="en-US" sz="2400" dirty="0"/>
          </a:p>
        </p:txBody>
      </p:sp>
      <p:sp>
        <p:nvSpPr>
          <p:cNvPr id="18" name="Pentagon 17"/>
          <p:cNvSpPr/>
          <p:nvPr/>
        </p:nvSpPr>
        <p:spPr>
          <a:xfrm>
            <a:off x="1236759" y="4877170"/>
            <a:ext cx="9720000" cy="720000"/>
          </a:xfrm>
          <a:prstGeom prst="homePlat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>
                <a:solidFill>
                  <a:srgbClr val="FF0000"/>
                </a:solidFill>
              </a:rPr>
              <a:t>Справка лизингодателя об уплате лизинговых платежей по договору (приложение 2 к Порядку)</a:t>
            </a:r>
            <a:endParaRPr lang="ru-RU" alt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Pentagon 14"/>
          <p:cNvSpPr/>
          <p:nvPr/>
        </p:nvSpPr>
        <p:spPr bwMode="auto">
          <a:xfrm>
            <a:off x="1235710" y="2090217"/>
            <a:ext cx="9720000" cy="720000"/>
          </a:xfrm>
          <a:prstGeom prst="homePlat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>
                <a:sym typeface="+mn-ea"/>
              </a:rPr>
              <a:t>Копия 1 договора</a:t>
            </a:r>
            <a:r>
              <a:rPr lang="ru-RU" altLang="en-US" sz="2400" dirty="0">
                <a:sym typeface="+mn-ea"/>
              </a:rPr>
              <a:t> лизинга/</a:t>
            </a:r>
            <a:r>
              <a:rPr lang="ru-RU" altLang="en-US" sz="2400" dirty="0" err="1">
                <a:sym typeface="+mn-ea"/>
              </a:rPr>
              <a:t>сублизинга</a:t>
            </a:r>
            <a:endParaRPr lang="ru-RU" alt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ОТВЕТСТВЕННОСТЬ ПРЕДПРИНИМАТЕЛЯ</a:t>
            </a: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863407" y="1340768"/>
            <a:ext cx="8465185" cy="2062103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Ответственность за полноту и достоверность информации и документов в заявке, а также за своевременность их представления несет соискатель!</a:t>
            </a:r>
            <a:endParaRPr lang="ru-RU" altLang="en-US" sz="32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0438" y="3931633"/>
            <a:ext cx="1056891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n-lt"/>
              </a:rPr>
              <a:t>!</a:t>
            </a:r>
            <a:r>
              <a:rPr lang="ru-RU" sz="3200" b="1" dirty="0">
                <a:solidFill>
                  <a:srgbClr val="455AA8"/>
                </a:solidFill>
                <a:latin typeface="+mn-lt"/>
              </a:rPr>
              <a:t> К возмещению принимаются затраты, </a:t>
            </a:r>
            <a:endParaRPr lang="ru-RU" sz="3200" b="1" dirty="0">
              <a:solidFill>
                <a:srgbClr val="455AA8"/>
              </a:solidFill>
              <a:latin typeface="+mn-lt"/>
            </a:endParaRP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произведенные только в безналичном порядке, </a:t>
            </a:r>
            <a:endParaRPr lang="ru-RU" sz="3200" b="1" dirty="0">
              <a:solidFill>
                <a:srgbClr val="455AA8"/>
              </a:solidFill>
              <a:latin typeface="+mn-lt"/>
            </a:endParaRP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с расчетных счетов субъекта МСП, открытых для ведения </a:t>
            </a:r>
            <a:endParaRPr lang="ru-RU" sz="3200" b="1" dirty="0">
              <a:solidFill>
                <a:srgbClr val="455AA8"/>
              </a:solidFill>
              <a:latin typeface="+mn-lt"/>
            </a:endParaRP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предпринимательской деятельности</a:t>
            </a:r>
            <a:endParaRPr lang="ru-RU" sz="3200" b="1" dirty="0">
              <a:solidFill>
                <a:srgbClr val="455AA8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7380</Words>
  <Application>WPS Presentation</Application>
  <PresentationFormat>Широкоэкранный</PresentationFormat>
  <Paragraphs>217</Paragraphs>
  <Slides>16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2" baseType="lpstr">
      <vt:lpstr>Arial</vt:lpstr>
      <vt:lpstr>SimSun</vt:lpstr>
      <vt:lpstr>Wingdings</vt:lpstr>
      <vt:lpstr>Arial</vt:lpstr>
      <vt:lpstr>Microsoft YaHei</vt:lpstr>
      <vt:lpstr>Times New Roman</vt:lpstr>
      <vt:lpstr>Segoe UI</vt:lpstr>
      <vt:lpstr>Calibri</vt:lpstr>
      <vt:lpstr>DejaVu Sans</vt:lpstr>
      <vt:lpstr>Calibri</vt:lpstr>
      <vt:lpstr>Panton SemiBold</vt:lpstr>
      <vt:lpstr>Wingdings</vt:lpstr>
      <vt:lpstr>Arial Unicode MS</vt:lpstr>
      <vt:lpstr>Segoe Print</vt:lpstr>
      <vt:lpstr>Тема Office</vt:lpstr>
      <vt:lpstr>Тема Office</vt:lpstr>
      <vt:lpstr>PowerPoint 演示文稿</vt:lpstr>
      <vt:lpstr>ОБЩАЯ ИНФОРМАЦИЯ</vt:lpstr>
      <vt:lpstr>УСЛОВИЯ ОТБОРА  ПОЛУЧАТЕЛЕЙ СУБСИДИИ</vt:lpstr>
      <vt:lpstr>ПОДАЧА ЗАЯВКИ</vt:lpstr>
      <vt:lpstr>ТРЕБОВАНИЯ К СОИСКАТЕЛЮ</vt:lpstr>
      <vt:lpstr>ВОЗМЕЩАЮТСЯ затратЫ</vt:lpstr>
      <vt:lpstr>предмет лизинга</vt:lpstr>
      <vt:lpstr>комплект документов</vt:lpstr>
      <vt:lpstr> ОТВЕТСТВЕННОСТЬ ПРЕДПРИНИМАТЕЛЯ </vt:lpstr>
      <vt:lpstr>Результат предоставления субсидии</vt:lpstr>
      <vt:lpstr>РАЗМЕР СУБСИДИИ</vt:lpstr>
      <vt:lpstr>СВЕДЕНИЯ О РЕЗУЛЬТАТАХ ДЕЯТЕЛЬНОСТИ (приложение 2 к заявлению)</vt:lpstr>
      <vt:lpstr>ИНФОРМАЦИЯ В ПОМОЩЬ СОИСКАТЕЛЯМ</vt:lpstr>
      <vt:lpstr>ИНФОРМАЦИЯ В ПОМОЩЬ СОИСКАТЕЛЯМ</vt:lpstr>
      <vt:lpstr>ИНФОРМАЦИЯ В ПОМОЩЬ СОИСКАТЕЛЯМ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  «О ходе подготовки образовательных организаций  к новому 2022-2023 учебному году»</dc:title>
  <dc:creator>Иванова Вероника Вадимовна</dc:creator>
  <cp:lastModifiedBy>Дмитрий</cp:lastModifiedBy>
  <cp:revision>382</cp:revision>
  <dcterms:created xsi:type="dcterms:W3CDTF">2022-07-23T06:53:00Z</dcterms:created>
  <dcterms:modified xsi:type="dcterms:W3CDTF">2024-03-04T11:15:39Z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Notes">
    <vt:i4>3</vt:i4>
  </property>
  <property fmtid="{D5CDD505-2E9C-101B-9397-08002B2CF9AE}" pid="4" name="PresentationFormat">
    <vt:lpwstr>������������</vt:lpwstr>
  </property>
  <property fmtid="{D5CDD505-2E9C-101B-9397-08002B2CF9AE}" pid="5" name="Slides">
    <vt:i4>8</vt:i4>
  </property>
  <property fmtid="{D5CDD505-2E9C-101B-9397-08002B2CF9AE}" pid="6" name="ICV">
    <vt:lpwstr>F408CCC5A4234DEAA124CFD53F4EE9E7</vt:lpwstr>
  </property>
  <property fmtid="{D5CDD505-2E9C-101B-9397-08002B2CF9AE}" pid="7" name="KSOProductBuildVer">
    <vt:lpwstr>1033-11.2.0.11225</vt:lpwstr>
  </property>
</Properties>
</file>