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68" r:id="rId4"/>
    <p:sldId id="272" r:id="rId5"/>
    <p:sldId id="264" r:id="rId6"/>
    <p:sldId id="257" r:id="rId7"/>
    <p:sldId id="265" r:id="rId8"/>
    <p:sldId id="266" r:id="rId9"/>
    <p:sldId id="269" r:id="rId10"/>
    <p:sldId id="270" r:id="rId11"/>
    <p:sldId id="278" r:id="rId12"/>
    <p:sldId id="263" r:id="rId13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4CE"/>
    <a:srgbClr val="F1575E"/>
    <a:srgbClr val="455AA8"/>
    <a:srgbClr val="243D99"/>
    <a:srgbClr val="9BDCF3"/>
    <a:srgbClr val="EE2128"/>
    <a:srgbClr val="F9BDBD"/>
    <a:srgbClr val="F04247"/>
    <a:srgbClr val="F47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120" y="120"/>
      </p:cViewPr>
      <p:guideLst>
        <p:guide orient="horz" pos="21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199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</a:p>
          <a:p>
            <a:pPr lvl="1">
              <a:defRPr/>
            </a:pPr>
            <a:r>
              <a:rPr lang="en-GB"/>
              <a:t>Второй уровень структуры</a:t>
            </a:r>
          </a:p>
          <a:p>
            <a:pPr lvl="2">
              <a:defRPr/>
            </a:pPr>
            <a:r>
              <a:rPr lang="en-GB"/>
              <a:t>Третий уровень структуры</a:t>
            </a:r>
          </a:p>
          <a:p>
            <a:pPr lvl="3">
              <a:defRPr/>
            </a:pPr>
            <a:r>
              <a:rPr lang="en-GB"/>
              <a:t>Четвёртый уровень структуры</a:t>
            </a:r>
          </a:p>
          <a:p>
            <a:pPr lvl="4">
              <a:defRPr/>
            </a:pPr>
            <a:r>
              <a:rPr lang="en-GB"/>
              <a:t>Пятый уровень структуры</a:t>
            </a:r>
          </a:p>
          <a:p>
            <a:pPr lvl="4">
              <a:defRPr/>
            </a:pPr>
            <a:r>
              <a:rPr lang="en-GB"/>
              <a:t>Шестой уровень структуры</a:t>
            </a:r>
          </a:p>
          <a:p>
            <a:pPr lvl="4">
              <a:defRPr/>
            </a:pPr>
            <a:r>
              <a:rPr lang="en-GB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3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3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</a:p>
          <a:p>
            <a:pPr lvl="1">
              <a:defRPr/>
            </a:pPr>
            <a:r>
              <a:rPr lang="en-GB"/>
              <a:t>Second level</a:t>
            </a:r>
          </a:p>
          <a:p>
            <a:pPr lvl="2">
              <a:defRPr/>
            </a:pPr>
            <a:r>
              <a:rPr lang="en-GB"/>
              <a:t>Third level</a:t>
            </a:r>
          </a:p>
          <a:p>
            <a:pPr lvl="3">
              <a:defRPr/>
            </a:pPr>
            <a:r>
              <a:rPr lang="en-GB"/>
              <a:t>Fourth level</a:t>
            </a:r>
          </a:p>
          <a:p>
            <a:pPr lvl="4">
              <a:defRPr/>
            </a:pPr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91341" y="2629580"/>
            <a:ext cx="11833225" cy="373429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endParaRPr lang="ru-RU" sz="5400" b="1" dirty="0">
              <a:solidFill>
                <a:srgbClr val="003EBA"/>
              </a:solidFill>
              <a:latin typeface="Calibri" panose="020F0502020204030204"/>
              <a:cs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54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Субсидия «Автолавки»</a:t>
            </a:r>
          </a:p>
          <a:p>
            <a:pPr algn="ctr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2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Финансовое обеспечение затрат,                                                     связанных с приобретением специализированных автомагазинов и прицепов</a:t>
            </a:r>
            <a:endParaRPr lang="ru-RU" sz="54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54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2024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5301451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оТЧЕТНОСТЬ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63352" y="1052736"/>
            <a:ext cx="11457305" cy="7576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sz="2400" kern="100" spc="-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ежеквартальный</a:t>
            </a:r>
            <a:r>
              <a:rPr lang="ru-RU" sz="2800" kern="100" spc="-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  </a:t>
            </a:r>
            <a:r>
              <a:rPr lang="ru-RU" sz="2400" kern="100" spc="-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отчет о расходах </a:t>
            </a:r>
            <a:r>
              <a:rPr lang="ru-RU" sz="24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 приложением подтверждающих документов -                           не позднее 20 числа месяца, следующего за отчетным кварталом</a:t>
            </a:r>
          </a:p>
          <a:p>
            <a:pPr algn="just">
              <a:spcAft>
                <a:spcPts val="1000"/>
              </a:spcAft>
              <a:buFontTx/>
              <a:buChar char="-"/>
            </a:pPr>
            <a:r>
              <a:rPr lang="ru-RU" sz="20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договор купли-продажи автомагазина или прицепа</a:t>
            </a:r>
          </a:p>
          <a:p>
            <a:pPr algn="just">
              <a:spcAft>
                <a:spcPts val="1000"/>
              </a:spcAft>
            </a:pPr>
            <a:r>
              <a:rPr lang="ru-RU" sz="24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- </a:t>
            </a:r>
            <a:r>
              <a:rPr lang="ru-RU" sz="20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паспорт (выписка из электронного электронный паспорт) транспортного средства (автомагазина или прицепа), приобретенного получателем субсидии;</a:t>
            </a:r>
          </a:p>
          <a:p>
            <a:pPr algn="just">
              <a:spcAft>
                <a:spcPts val="1000"/>
              </a:spcAft>
            </a:pPr>
            <a:r>
              <a:rPr lang="ru-RU" sz="20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- документ, выданный производителем оборудования, подтверждающий отнесение поставщика автомагазина или прицепа к производителю, дилеру, </a:t>
            </a:r>
            <a:r>
              <a:rPr lang="ru-RU" sz="2000" kern="100" spc="-100" dirty="0" err="1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субдилеру</a:t>
            </a:r>
            <a:r>
              <a:rPr lang="ru-RU" sz="20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или дистрибьютору оборудования;</a:t>
            </a:r>
          </a:p>
          <a:p>
            <a:pPr algn="just">
              <a:spcAft>
                <a:spcPts val="1000"/>
              </a:spcAft>
            </a:pPr>
            <a:r>
              <a:rPr lang="ru-RU" sz="20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- копии платежных документов, подтверждающих расходы</a:t>
            </a:r>
          </a:p>
          <a:p>
            <a:pPr marL="457200" indent="-457200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sz="2400" kern="100" spc="-100" dirty="0">
                <a:solidFill>
                  <a:srgbClr val="F1575E"/>
                </a:solidFill>
                <a:latin typeface="Calibri" panose="020F0502020204030204"/>
              </a:rPr>
              <a:t>отчет о выполнении обязательств </a:t>
            </a:r>
            <a:r>
              <a:rPr lang="ru-RU" sz="24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по Соглашению</a:t>
            </a:r>
          </a:p>
          <a:p>
            <a:pPr indent="452438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sz="2400" kern="100" spc="-100" dirty="0">
                <a:solidFill>
                  <a:srgbClr val="F1575E"/>
                </a:solidFill>
                <a:latin typeface="Calibri" panose="020F0502020204030204"/>
              </a:rPr>
              <a:t>отчет о реализации плана мероприятий </a:t>
            </a:r>
            <a:r>
              <a:rPr lang="ru-RU" sz="24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по достижению контрольных точек</a:t>
            </a:r>
          </a:p>
          <a:p>
            <a:pPr indent="803275">
              <a:spcAft>
                <a:spcPts val="600"/>
              </a:spcAft>
              <a:buClr>
                <a:srgbClr val="22228B"/>
              </a:buClr>
              <a:defRPr/>
            </a:pPr>
            <a:endParaRPr lang="ru-RU" sz="2400" b="1" kern="100" spc="-100" dirty="0">
              <a:solidFill>
                <a:srgbClr val="F1575E"/>
              </a:solidFill>
              <a:latin typeface="Calibri" panose="020F0502020204030204"/>
              <a:cs typeface="Arial" panose="020B0604020202020204"/>
            </a:endParaRPr>
          </a:p>
          <a:p>
            <a:pPr indent="803275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sz="2400" b="1" kern="100" spc="-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! Отчеты предоставляются по формам, </a:t>
            </a:r>
          </a:p>
          <a:p>
            <a:pPr marL="803275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sz="2400" b="1" kern="100" spc="-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установленным Соглашением 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endParaRPr lang="ru-RU" sz="28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endParaRPr lang="ru-RU" sz="28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endParaRPr lang="ru-RU" sz="28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altLang="ru-RU" sz="28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  <a:t>11</a:t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152900"/>
            <a:ext cx="12192000" cy="270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и порядке предоставления субсидий </a:t>
            </a:r>
            <a:br>
              <a:rPr lang="ru-RU" sz="2800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small.lenobl.ru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  и   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2800" b="1" cap="none" spc="0" dirty="0">
              <a:solidFill>
                <a:srgbClr val="1081C5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</a:t>
            </a:r>
            <a:r>
              <a:rPr lang="ru-RU" sz="2800" b="1" cap="none" spc="0" dirty="0">
                <a:solidFill>
                  <a:srgbClr val="F1575E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5301451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75045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</a:p>
        </p:txBody>
      </p:sp>
      <p:sp>
        <p:nvSpPr>
          <p:cNvPr id="3" name="TextBox 3"/>
          <p:cNvSpPr txBox="1"/>
          <p:nvPr/>
        </p:nvSpPr>
        <p:spPr bwMode="auto">
          <a:xfrm>
            <a:off x="0" y="969079"/>
            <a:ext cx="1219200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3" indent="0" algn="ctr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endParaRPr lang="ru-RU" sz="28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1143000" lvl="3" indent="0" algn="ctr"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sz="28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Финансовое обеспечение части затрат, связанных                                         с приобретением </a:t>
            </a:r>
            <a:r>
              <a:rPr lang="ru-RU" sz="2800" b="1" kern="100" dirty="0">
                <a:solidFill>
                  <a:srgbClr val="0033CC"/>
                </a:solidFill>
                <a:latin typeface="Calibri" panose="020F0502020204030204"/>
              </a:rPr>
              <a:t>специализированных автомагазинов и прицепов</a:t>
            </a:r>
          </a:p>
          <a:p>
            <a:pPr marL="1143000" lvl="3" indent="0" algn="ctr">
              <a:spcAft>
                <a:spcPts val="600"/>
              </a:spcAft>
              <a:buClr>
                <a:srgbClr val="2D2DB9"/>
              </a:buClr>
              <a:defRPr/>
            </a:pPr>
            <a:endParaRPr lang="ru-RU" sz="2800" b="1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lvl="3" indent="0" algn="ctr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en-US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в 2024 году выделено </a:t>
            </a:r>
            <a:r>
              <a:rPr lang="ru-RU" sz="3200" b="1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5 000 000 рублей</a:t>
            </a:r>
          </a:p>
          <a:p>
            <a:pPr marL="1143000" lvl="3" indent="0" algn="ctr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*возмещается </a:t>
            </a:r>
            <a:r>
              <a:rPr lang="ru-RU" sz="32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не более 70% затрат</a:t>
            </a:r>
          </a:p>
          <a:p>
            <a:pPr marL="1143000" lvl="3" indent="0" algn="ctr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endParaRPr lang="ru-RU" sz="3200" b="1" kern="100" dirty="0">
              <a:solidFill>
                <a:srgbClr val="FF0000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357188" lvl="3" indent="0" algn="just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*максимальная сумма субсидии: </a:t>
            </a:r>
            <a:r>
              <a:rPr lang="ru-RU" altLang="ru-RU" sz="3200" b="1" kern="100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2 млн. руб. (автолавка/</a:t>
            </a:r>
            <a:r>
              <a:rPr lang="ru-RU" altLang="ru-RU" sz="3200" b="1" kern="100" dirty="0" err="1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фудртрак</a:t>
            </a:r>
            <a:r>
              <a:rPr lang="ru-RU" altLang="ru-RU" sz="3200" b="1" kern="100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)</a:t>
            </a:r>
          </a:p>
          <a:p>
            <a:pPr marL="2874963" lvl="3" indent="0" algn="ctr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3200" b="1" kern="100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1 млн. руб. (прицеп)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ПОЛУЧАТЕЛЕЙ СУБСИДИИ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160138"/>
            <a:ext cx="10514013" cy="4349750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субсидии категориям и требованиям, предусмотренным Порядком 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затрат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450689" y="4285545"/>
            <a:ext cx="9289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Отбор победителей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-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в соответствии с очередностью поступления заявок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при соблюдении данных требований</a:t>
            </a:r>
            <a:endParaRPr lang="ru-RU" sz="20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863407" y="1467753"/>
            <a:ext cx="8465185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94078" y="2834933"/>
            <a:ext cx="8465185" cy="954107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94078" y="4132049"/>
            <a:ext cx="8458200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61191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79730" y="980440"/>
            <a:ext cx="1124585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субъект МСП 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– </a:t>
            </a:r>
            <a:r>
              <a:rPr lang="ru-RU" sz="2400" kern="100" spc="-3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хозяйствующие субъекты (юридические лица и индивидуальные предприниматели)</a:t>
            </a:r>
            <a:r>
              <a:rPr lang="ru-RU" sz="2400" kern="100" spc="-3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, сведения о которых внесены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в Единый реестр МСП – </a:t>
            </a:r>
            <a:r>
              <a:rPr lang="en-US" sz="2400" kern="100" spc="-3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3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endParaRPr lang="ru-RU" sz="2400" kern="100" spc="-3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в Ленинградской области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осуществляет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производство/реализацию подакцизных товаров и(или) добычу полезных ископаемых (выписка ЕГРЮЛ/ЕГРИП)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задолженность по налогам 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превышает </a:t>
            </a:r>
            <a:r>
              <a:rPr lang="ru-RU" sz="2400" kern="100" spc="-3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</a:rPr>
              <a:t>30 000 рублей</a:t>
            </a: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возврату </a:t>
            </a:r>
            <a:r>
              <a:rPr lang="ru-RU" sz="2400" kern="100" spc="-3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субсидий в бюджет</a:t>
            </a:r>
            <a:endParaRPr lang="ru-RU" sz="2400" kern="100" spc="-3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полученным мерам поддержки (</a:t>
            </a:r>
            <a:r>
              <a:rPr lang="ru-RU" sz="2400" kern="100" spc="-3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основной </a:t>
            </a:r>
            <a:r>
              <a:rPr lang="ru-RU" sz="2400" kern="100" spc="-3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или дополнительный </a:t>
            </a:r>
            <a:r>
              <a:rPr lang="ru-RU" sz="2400" b="1" kern="100" spc="-3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ОКВЭД – </a:t>
            </a:r>
            <a:r>
              <a:rPr lang="ru-RU" sz="2400" kern="100" spc="-3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торговля или общественное питание</a:t>
            </a:r>
            <a:endParaRPr lang="ru-RU" sz="2400" kern="100" spc="-3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Порядка предоставления субсидий</a:t>
            </a:r>
            <a:endParaRPr lang="ru-RU" altLang="ru-RU" sz="2400" kern="100" spc="-3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ОПРЕДЕЛЕНИЕ затрат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214122" y="980728"/>
            <a:ext cx="9531985" cy="5544616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marL="457200" indent="-457200" algn="ctr">
              <a:buClrTx/>
              <a:buSzTx/>
              <a:buFontTx/>
              <a:buChar char="-"/>
            </a:pPr>
            <a:r>
              <a:rPr lang="ru-RU" sz="2400" b="1" dirty="0">
                <a:solidFill>
                  <a:srgbClr val="FF0000"/>
                </a:solidFill>
                <a:latin typeface="+mn-lt"/>
              </a:rPr>
              <a:t>автомагазин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  нестационарный торговый объект, представляющий собой автотранспортное или транспортное средство с размещенным в кузове торговым оборудованием, при условии образования в результате его остановки (или установки) одного или нескольких рабочих мест продавцов, на котором (которых) осуществляют предложение товаров, их отпуск и расчет с покупателями </a:t>
            </a:r>
          </a:p>
          <a:p>
            <a:pPr marL="457200" indent="-457200" algn="ctr">
              <a:buClrTx/>
              <a:buSzTx/>
              <a:buFontTx/>
              <a:buChar char="-"/>
            </a:pPr>
            <a:endParaRPr lang="ru-RU" sz="2400" dirty="0">
              <a:solidFill>
                <a:srgbClr val="243D99"/>
              </a:solidFill>
              <a:latin typeface="+mn-lt"/>
            </a:endParaRPr>
          </a:p>
          <a:p>
            <a:pPr marL="457200" indent="-457200" algn="ctr">
              <a:buClrTx/>
              <a:buSzTx/>
              <a:buFontTx/>
              <a:buChar char="-"/>
            </a:pPr>
            <a:r>
              <a:rPr lang="ru-RU" sz="2400" b="1" dirty="0">
                <a:solidFill>
                  <a:srgbClr val="FF0000"/>
                </a:solidFill>
                <a:latin typeface="+mn-lt"/>
              </a:rPr>
              <a:t>прицеп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  транспортное средство, не оборудованное двигателем и предназначенное для движения в составе с механическим транспортным средством</a:t>
            </a:r>
          </a:p>
          <a:p>
            <a:pPr marL="457200" indent="-457200" algn="ctr">
              <a:buClrTx/>
              <a:buSzTx/>
              <a:buFontTx/>
              <a:buChar char="-"/>
            </a:pPr>
            <a:endParaRPr lang="ru-RU" sz="2400" dirty="0">
              <a:solidFill>
                <a:srgbClr val="243D99"/>
              </a:solidFill>
              <a:latin typeface="+mn-lt"/>
            </a:endParaRPr>
          </a:p>
          <a:p>
            <a:pPr marL="457200" indent="-457200" algn="ctr">
              <a:buClrTx/>
              <a:buSzTx/>
              <a:buFontTx/>
              <a:buChar char="-"/>
            </a:pPr>
            <a:r>
              <a:rPr lang="ru-RU" sz="2400" b="1" dirty="0" err="1">
                <a:solidFill>
                  <a:srgbClr val="FF0000"/>
                </a:solidFill>
                <a:latin typeface="+mn-lt"/>
              </a:rPr>
              <a:t>фудтрак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 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прицеп, оборудованный для приготовления и продажи горячих и холодных безалкогольных напитков, товаров быстрого питания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оборудованию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32105" y="1499235"/>
            <a:ext cx="11457305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sz="2800" b="1" kern="100" spc="-100" dirty="0">
                <a:solidFill>
                  <a:srgbClr val="0033CC"/>
                </a:solidFill>
                <a:latin typeface="Calibri" panose="020F0502020204030204"/>
              </a:rPr>
              <a:t>Приобретаемый получателем субсидии автомагазин или прицеп (в том числе </a:t>
            </a:r>
            <a:r>
              <a:rPr lang="ru-RU" sz="2800" b="1" kern="100" spc="-100" dirty="0" err="1">
                <a:solidFill>
                  <a:srgbClr val="0033CC"/>
                </a:solidFill>
                <a:latin typeface="Calibri" panose="020F0502020204030204"/>
              </a:rPr>
              <a:t>фудтрак</a:t>
            </a:r>
            <a:r>
              <a:rPr lang="ru-RU" sz="2800" b="1" kern="100" spc="-100" dirty="0">
                <a:solidFill>
                  <a:srgbClr val="0033CC"/>
                </a:solidFill>
                <a:latin typeface="Calibri" panose="020F0502020204030204"/>
              </a:rPr>
              <a:t>) должен соответствовать следующим требованиям: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endParaRPr lang="ru-RU" sz="24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457200"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sz="2800" kern="100" spc="-100" dirty="0">
                <a:solidFill>
                  <a:srgbClr val="0033CC"/>
                </a:solidFill>
                <a:latin typeface="Calibri" panose="020F0502020204030204"/>
              </a:rPr>
              <a:t>должен </a:t>
            </a:r>
            <a:r>
              <a:rPr lang="ru-RU" sz="2800" b="1" kern="100" spc="-100" dirty="0">
                <a:solidFill>
                  <a:srgbClr val="0033CC"/>
                </a:solidFill>
                <a:latin typeface="Calibri" panose="020F0502020204030204"/>
              </a:rPr>
              <a:t>использоваться</a:t>
            </a:r>
            <a:r>
              <a:rPr lang="ru-RU" sz="2800" kern="100" spc="-100" dirty="0">
                <a:solidFill>
                  <a:srgbClr val="0033CC"/>
                </a:solidFill>
                <a:latin typeface="Calibri" panose="020F0502020204030204"/>
              </a:rPr>
              <a:t> при развозной торговле и (или) при оказании услуг общественного питания</a:t>
            </a:r>
            <a:r>
              <a:rPr lang="ru-RU" sz="28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</a:p>
          <a:p>
            <a:pPr marL="457200"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sz="28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должно быть </a:t>
            </a:r>
            <a:r>
              <a:rPr lang="ru-RU" sz="28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новым</a:t>
            </a:r>
            <a:r>
              <a:rPr lang="ru-RU" sz="28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, ранее не бывшим в использовании</a:t>
            </a:r>
            <a:r>
              <a:rPr lang="ru-RU" altLang="ru-RU" sz="28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</a:p>
          <a:p>
            <a:pPr marL="457200"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0033CC"/>
                </a:solidFill>
                <a:latin typeface="Calibri" panose="020F0502020204030204"/>
              </a:rPr>
              <a:t>должен быть </a:t>
            </a:r>
            <a:r>
              <a:rPr lang="ru-RU" altLang="ru-RU" sz="2800" b="1" kern="100" spc="-100" dirty="0">
                <a:solidFill>
                  <a:srgbClr val="0033CC"/>
                </a:solidFill>
                <a:latin typeface="Calibri" panose="020F0502020204030204"/>
              </a:rPr>
              <a:t>произведен</a:t>
            </a:r>
            <a:r>
              <a:rPr lang="ru-RU" altLang="ru-RU" sz="2800" kern="100" spc="-100" dirty="0">
                <a:solidFill>
                  <a:srgbClr val="0033CC"/>
                </a:solidFill>
                <a:latin typeface="Calibri" panose="020F0502020204030204"/>
              </a:rPr>
              <a:t> в Российской Федерации или в странах, входящих в Таможенный союз в рамках Евразийского экономического сообщества</a:t>
            </a:r>
            <a:endParaRPr lang="ru-RU" altLang="ru-RU" sz="28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457200"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sz="28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должно быть приобретено у </a:t>
            </a:r>
            <a:r>
              <a:rPr lang="ru-RU" sz="28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производителя</a:t>
            </a:r>
            <a:r>
              <a:rPr lang="ru-RU" sz="28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либо у </a:t>
            </a:r>
            <a:r>
              <a:rPr lang="ru-RU" sz="28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дилера</a:t>
            </a:r>
            <a:r>
              <a:rPr lang="ru-RU" sz="28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, 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sz="2800" kern="100" spc="-100" dirty="0" err="1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субдилера</a:t>
            </a:r>
            <a:r>
              <a:rPr lang="ru-RU" sz="28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или дистрибьютора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endParaRPr lang="ru-RU" sz="28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endParaRPr lang="ru-RU" sz="28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endParaRPr lang="ru-RU" sz="28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altLang="ru-RU" sz="28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2062103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за своевременность их представления несет соискатель!</a:t>
            </a:r>
            <a:endParaRPr lang="ru-RU" altLang="en-US" sz="32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3407" y="3931633"/>
            <a:ext cx="8465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455AA8"/>
                </a:solidFill>
                <a:latin typeface="+mn-lt"/>
              </a:rPr>
              <a:t>При финансовом обеспечении затрат,  получателю необходимо открыть расчетный счет в казначействе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ОБЯЗАТЕЛЬСТВА ПОЛУЧАТЕЛЯ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43660" y="1196752"/>
            <a:ext cx="9531985" cy="1080274"/>
          </a:xfrm>
          <a:prstGeom prst="round2DiagRect">
            <a:avLst/>
          </a:prstGeom>
          <a:solidFill>
            <a:srgbClr val="F1575E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>
              <a:buClrTx/>
              <a:buSzTx/>
              <a:buFontTx/>
            </a:pPr>
            <a:r>
              <a:rPr lang="ru-RU" altLang="en-US" sz="2800" b="1" dirty="0">
                <a:solidFill>
                  <a:schemeClr val="bg1"/>
                </a:solidFill>
                <a:sym typeface="+mn-ea"/>
              </a:rPr>
              <a:t>Увеличение выручки – не менее 2%</a:t>
            </a:r>
            <a:endParaRPr lang="ru-RU" alt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62291" y="2348880"/>
            <a:ext cx="9531985" cy="2736303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увеличить </a:t>
            </a:r>
            <a:r>
              <a:rPr lang="ru-RU" altLang="en-US" sz="2800" dirty="0">
                <a:solidFill>
                  <a:srgbClr val="243D99"/>
                </a:solidFill>
                <a:sym typeface="+mn-ea"/>
              </a:rPr>
              <a:t>в течение года предоставления субсидии</a:t>
            </a:r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 количество обслуживаемых сельских населенных пунктов не менее чем на три </a:t>
            </a:r>
            <a:r>
              <a:rPr lang="ru-RU" altLang="en-US" sz="2800" b="1" dirty="0">
                <a:solidFill>
                  <a:srgbClr val="FF0000"/>
                </a:solidFill>
                <a:sym typeface="+mn-ea"/>
              </a:rPr>
              <a:t>или</a:t>
            </a:r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 увеличить количество ярмарочных мероприятий, </a:t>
            </a:r>
            <a:r>
              <a:rPr lang="ru-RU" altLang="en-US" sz="2800" dirty="0">
                <a:solidFill>
                  <a:srgbClr val="243D99"/>
                </a:solidFill>
                <a:sym typeface="+mn-ea"/>
              </a:rPr>
              <a:t>в которых получатель субсидии планирует принять участие</a:t>
            </a:r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, не менее чем на пять ярмарок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43660" y="5184105"/>
            <a:ext cx="9531985" cy="1341239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FF0000"/>
                </a:solidFill>
              </a:rPr>
              <a:t>не отчуждать</a:t>
            </a:r>
            <a:r>
              <a:rPr lang="ru-RU" altLang="en-US" sz="2800" b="1" dirty="0">
                <a:solidFill>
                  <a:srgbClr val="243D99"/>
                </a:solidFill>
              </a:rPr>
              <a:t> </a:t>
            </a:r>
            <a:r>
              <a:rPr lang="ru-RU" altLang="en-US" sz="2800" dirty="0">
                <a:solidFill>
                  <a:srgbClr val="243D99"/>
                </a:solidFill>
              </a:rPr>
              <a:t>приобретенный автомагазин или прицеп</a:t>
            </a:r>
            <a:r>
              <a:rPr lang="ru-RU" altLang="en-US" sz="2800" b="1" dirty="0">
                <a:solidFill>
                  <a:srgbClr val="243D99"/>
                </a:solidFill>
              </a:rPr>
              <a:t> </a:t>
            </a:r>
            <a:r>
              <a:rPr lang="ru-RU" altLang="en-US" sz="2800" b="1" dirty="0">
                <a:solidFill>
                  <a:srgbClr val="FF0000"/>
                </a:solidFill>
              </a:rPr>
              <a:t>в течение трех лет,</a:t>
            </a:r>
            <a:r>
              <a:rPr lang="ru-RU" altLang="en-US" sz="2800" b="1" dirty="0">
                <a:solidFill>
                  <a:srgbClr val="243D99"/>
                </a:solidFill>
              </a:rPr>
              <a:t> </a:t>
            </a:r>
            <a:r>
              <a:rPr lang="ru-RU" altLang="en-US" sz="2800" dirty="0">
                <a:solidFill>
                  <a:srgbClr val="243D99"/>
                </a:solidFill>
              </a:rPr>
              <a:t>следующих за годом предоставления субсидии</a:t>
            </a:r>
            <a:endParaRPr lang="ru-RU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656</Words>
  <Application>Microsoft Office PowerPoint</Application>
  <PresentationFormat>Широкоэкранный</PresentationFormat>
  <Paragraphs>81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Panton SemiBold</vt:lpstr>
      <vt:lpstr>Segoe UI</vt:lpstr>
      <vt:lpstr>Times New Roman</vt:lpstr>
      <vt:lpstr>Wingdings</vt:lpstr>
      <vt:lpstr>Тема Office</vt:lpstr>
      <vt:lpstr>Тема Office</vt:lpstr>
      <vt:lpstr>Презентация PowerPoint</vt:lpstr>
      <vt:lpstr>ОБЩАЯ ИНФОРМАЦИЯ</vt:lpstr>
      <vt:lpstr>УСЛОВИЯ ОТБОРА  ПОЛУЧАТЕЛЕЙ СУБСИДИИ</vt:lpstr>
      <vt:lpstr>ПОДАЧА ЗАЯВКИ</vt:lpstr>
      <vt:lpstr>ТРЕБОВАНИЯ К СОИСКАТЕЛЮ</vt:lpstr>
      <vt:lpstr>ОПРЕДЕЛЕНИЕ затрат</vt:lpstr>
      <vt:lpstr>требования к оборудованию</vt:lpstr>
      <vt:lpstr> ОТВЕТСТВЕННОСТЬ ПРЕДПРИНИМАТЕЛЯ </vt:lpstr>
      <vt:lpstr>ОБЯЗАТЕЛЬСТВА ПОЛУЧАТЕЛЯ</vt:lpstr>
      <vt:lpstr>оТЧЕТНОСТЬ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User</cp:lastModifiedBy>
  <cp:revision>407</cp:revision>
  <dcterms:created xsi:type="dcterms:W3CDTF">2022-07-23T06:53:00Z</dcterms:created>
  <dcterms:modified xsi:type="dcterms:W3CDTF">2024-04-02T08:05:53Z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B5A9F8DD5F3B41B391CA20A72B5B8838</vt:lpwstr>
  </property>
  <property fmtid="{D5CDD505-2E9C-101B-9397-08002B2CF9AE}" pid="7" name="KSOProductBuildVer">
    <vt:lpwstr>1033-12.2.0.13472</vt:lpwstr>
  </property>
</Properties>
</file>